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2.xml" ContentType="application/vnd.ms-office.chartstyle+xml"/>
  <Override PartName="/ppt/charts/colors2.xml" ContentType="application/vnd.ms-office.chartcolorstyle+xml"/>
  <Override PartName="/ppt/charts/chart20.xml" ContentType="application/vnd.openxmlformats-officedocument.drawingml.chart+xml"/>
  <Override PartName="/ppt/charts/style3.xml" ContentType="application/vnd.ms-office.chartstyle+xml"/>
  <Override PartName="/ppt/charts/colors3.xml" ContentType="application/vnd.ms-office.chartcolorstyle+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charts/chart22.xml" ContentType="application/vnd.openxmlformats-officedocument.drawingml.chart+xml"/>
  <Override PartName="/ppt/charts/style5.xml" ContentType="application/vnd.ms-office.chartstyle+xml"/>
  <Override PartName="/ppt/charts/colors5.xml" ContentType="application/vnd.ms-office.chartcolorstyle+xml"/>
  <Override PartName="/ppt/charts/chart23.xml" ContentType="application/vnd.openxmlformats-officedocument.drawingml.chart+xml"/>
  <Override PartName="/ppt/charts/style6.xml" ContentType="application/vnd.ms-office.chartstyle+xml"/>
  <Override PartName="/ppt/charts/colors6.xml" ContentType="application/vnd.ms-office.chartcolorstyle+xml"/>
  <Override PartName="/ppt/charts/chart24.xml" ContentType="application/vnd.openxmlformats-officedocument.drawingml.chart+xml"/>
  <Override PartName="/ppt/charts/style7.xml" ContentType="application/vnd.ms-office.chartstyle+xml"/>
  <Override PartName="/ppt/charts/colors7.xml" ContentType="application/vnd.ms-office.chartcolorstyle+xml"/>
  <Override PartName="/ppt/charts/chart25.xml" ContentType="application/vnd.openxmlformats-officedocument.drawingml.chart+xml"/>
  <Override PartName="/ppt/charts/style8.xml" ContentType="application/vnd.ms-office.chartstyle+xml"/>
  <Override PartName="/ppt/charts/colors8.xml" ContentType="application/vnd.ms-office.chartcolorstyle+xml"/>
  <Override PartName="/ppt/charts/chart26.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02" r:id="rId64"/>
    <p:sldId id="303" r:id="rId65"/>
    <p:sldId id="304" r:id="rId66"/>
    <p:sldId id="305" r:id="rId67"/>
    <p:sldId id="306" r:id="rId68"/>
    <p:sldId id="307" r:id="rId69"/>
    <p:sldId id="308" r:id="rId70"/>
    <p:sldId id="309" r:id="rId71"/>
  </p:sldIdLst>
  <p:sldSz cx="12192000" cy="6858000"/>
  <p:notesSz cx="7559675" cy="10691813"/>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876"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 Type="http://schemas.openxmlformats.org/officeDocument/2006/relationships/slideMaster" Target="slideMasters/slideMaster7.xml"/><Relationship Id="rId71"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xml"/><Relationship Id="rId1" Type="http://schemas.microsoft.com/office/2011/relationships/chartStyle" Target="style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5.xml"/><Relationship Id="rId1" Type="http://schemas.microsoft.com/office/2011/relationships/chartStyle" Target="style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6.xml"/><Relationship Id="rId1" Type="http://schemas.microsoft.com/office/2011/relationships/chartStyle" Target="style6.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7.xml"/><Relationship Id="rId1" Type="http://schemas.microsoft.com/office/2011/relationships/chartStyle" Target="style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8.xml"/><Relationship Id="rId1" Type="http://schemas.microsoft.com/office/2011/relationships/chartStyle" Target="style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9.xml"/><Relationship Id="rId1" Type="http://schemas.microsoft.com/office/2011/relationships/chartStyle" Target="style9.xm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Столбец1</c:v>
                </c:pt>
              </c:strCache>
            </c:strRef>
          </c:tx>
          <c:spPr>
            <a:solidFill>
              <a:srgbClr val="38540A"/>
            </a:solidFill>
            <a:ln w="0">
              <a:noFill/>
            </a:ln>
          </c:spPr>
          <c:dPt>
            <c:idx val="0"/>
            <c:bubble3D val="0"/>
            <c:spPr>
              <a:solidFill>
                <a:srgbClr val="38540A"/>
              </a:solidFill>
              <a:ln w="19080">
                <a:solidFill>
                  <a:srgbClr val="FFFFFF"/>
                </a:solidFill>
                <a:round/>
              </a:ln>
            </c:spPr>
            <c:extLst>
              <c:ext xmlns:c16="http://schemas.microsoft.com/office/drawing/2014/chart" uri="{C3380CC4-5D6E-409C-BE32-E72D297353CC}">
                <c16:uniqueId val="{00000001-2ED2-465D-B97E-5871F2A245FF}"/>
              </c:ext>
            </c:extLst>
          </c:dPt>
          <c:dPt>
            <c:idx val="1"/>
            <c:bubble3D val="0"/>
            <c:spPr>
              <a:solidFill>
                <a:srgbClr val="31A274"/>
              </a:solidFill>
              <a:ln w="19080">
                <a:solidFill>
                  <a:srgbClr val="FFFFFF"/>
                </a:solidFill>
                <a:round/>
              </a:ln>
            </c:spPr>
            <c:extLst>
              <c:ext xmlns:c16="http://schemas.microsoft.com/office/drawing/2014/chart" uri="{C3380CC4-5D6E-409C-BE32-E72D297353CC}">
                <c16:uniqueId val="{00000003-2ED2-465D-B97E-5871F2A245FF}"/>
              </c:ext>
            </c:extLst>
          </c:dPt>
          <c:dPt>
            <c:idx val="2"/>
            <c:bubble3D val="0"/>
            <c:spPr>
              <a:solidFill>
                <a:srgbClr val="236073"/>
              </a:solidFill>
              <a:ln w="19080">
                <a:solidFill>
                  <a:srgbClr val="FFFFFF"/>
                </a:solidFill>
                <a:round/>
              </a:ln>
            </c:spPr>
            <c:extLst>
              <c:ext xmlns:c16="http://schemas.microsoft.com/office/drawing/2014/chart" uri="{C3380CC4-5D6E-409C-BE32-E72D297353CC}">
                <c16:uniqueId val="{00000005-2ED2-465D-B97E-5871F2A245FF}"/>
              </c:ext>
            </c:extLst>
          </c:dPt>
          <c:dLbls>
            <c:dLbl>
              <c:idx val="0"/>
              <c:tx>
                <c:rich>
                  <a:bodyPr rot="0" spcFirstLastPara="0" vertOverflow="ellipsis" vert="horz" wrap="square" lIns="38100" tIns="19050" rIns="38100" bIns="19050" anchor="ctr" anchorCtr="1"/>
                  <a:lstStyle/>
                  <a:p>
                    <a:pPr defTabSz="914400">
                      <a:defRPr lang="ru-RU" sz="1195" b="0" i="0" u="none" strike="noStrike" kern="1200" spc="-1" baseline="0">
                        <a:solidFill>
                          <a:srgbClr val="FFFFFF"/>
                        </a:solidFill>
                        <a:latin typeface="Times New Roman" panose="02020603050405020304"/>
                        <a:ea typeface="+mn-ea"/>
                        <a:cs typeface="+mn-cs"/>
                      </a:defRPr>
                    </a:pPr>
                    <a:r>
                      <a:rPr lang="en-US"/>
                      <a:t>85,4%</a:t>
                    </a:r>
                  </a:p>
                </c:rich>
              </c:tx>
              <c:numFmt formatCode="#,#00%" sourceLinked="0"/>
              <c:spPr>
                <a:noFill/>
                <a:ln>
                  <a:noFill/>
                </a:ln>
                <a:effectLst/>
              </c:spPr>
              <c:dLblPos val="bestFit"/>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1-2ED2-465D-B97E-5871F2A245FF}"/>
                </c:ext>
              </c:extLst>
            </c:dLbl>
            <c:dLbl>
              <c:idx val="1"/>
              <c:tx>
                <c:rich>
                  <a:bodyPr rot="0" spcFirstLastPara="0" vertOverflow="ellipsis" vert="horz" wrap="square" lIns="38100" tIns="19050" rIns="38100" bIns="19050" anchor="ctr" anchorCtr="1"/>
                  <a:lstStyle/>
                  <a:p>
                    <a:pPr defTabSz="914400">
                      <a:defRPr lang="ru-RU" sz="1195" b="0" i="0" u="none" strike="noStrike" kern="1200" spc="-1" baseline="0">
                        <a:solidFill>
                          <a:srgbClr val="FFFFFF"/>
                        </a:solidFill>
                        <a:latin typeface="Times New Roman" panose="02020603050405020304"/>
                        <a:ea typeface="+mn-ea"/>
                        <a:cs typeface="+mn-cs"/>
                      </a:defRPr>
                    </a:pPr>
                    <a:r>
                      <a:rPr lang="en-US"/>
                      <a:t>13,2%</a:t>
                    </a:r>
                  </a:p>
                </c:rich>
              </c:tx>
              <c:numFmt formatCode="#,#00%" sourceLinked="0"/>
              <c:spPr>
                <a:noFill/>
                <a:ln>
                  <a:noFill/>
                </a:ln>
                <a:effectLst/>
              </c:spPr>
              <c:dLblPos val="bestFit"/>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3-2ED2-465D-B97E-5871F2A245FF}"/>
                </c:ext>
              </c:extLst>
            </c:dLbl>
            <c:dLbl>
              <c:idx val="2"/>
              <c:tx>
                <c:rich>
                  <a:bodyPr rot="0" spcFirstLastPara="0" vertOverflow="ellipsis" vert="horz" wrap="square" lIns="38100" tIns="19050" rIns="38100" bIns="19050" anchor="ctr" anchorCtr="1"/>
                  <a:lstStyle/>
                  <a:p>
                    <a:pPr defTabSz="914400">
                      <a:defRPr lang="ru-RU" sz="1195" b="0" i="0" u="none" strike="noStrike" kern="1200" spc="-1" baseline="0">
                        <a:solidFill>
                          <a:srgbClr val="FFFFFF"/>
                        </a:solidFill>
                        <a:latin typeface="Times New Roman" panose="02020603050405020304"/>
                        <a:ea typeface="+mn-ea"/>
                        <a:cs typeface="+mn-cs"/>
                      </a:defRPr>
                    </a:pPr>
                    <a:r>
                      <a:rPr lang="en-US"/>
                      <a:t>1,4%</a:t>
                    </a:r>
                  </a:p>
                </c:rich>
              </c:tx>
              <c:numFmt formatCode="#,#00%" sourceLinked="0"/>
              <c:spPr>
                <a:noFill/>
                <a:ln>
                  <a:noFill/>
                </a:ln>
                <a:effectLst/>
              </c:spPr>
              <c:dLblPos val="bestFit"/>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5-2ED2-465D-B97E-5871F2A245FF}"/>
                </c:ext>
              </c:extLst>
            </c:dLbl>
            <c:numFmt formatCode="#,#00%" sourceLinked="0"/>
            <c:spPr>
              <a:noFill/>
              <a:ln>
                <a:noFill/>
              </a:ln>
              <a:effectLst/>
            </c:spPr>
            <c:txPr>
              <a:bodyPr rot="0" spcFirstLastPara="0" vertOverflow="ellipsis" vert="horz" wrap="square" lIns="38100" tIns="19050" rIns="38100" bIns="19050" anchor="ctr" anchorCtr="1"/>
              <a:lstStyle/>
              <a:p>
                <a:pPr>
                  <a:defRPr lang="ru-RU" sz="1195" b="0" i="0" u="none" strike="noStrike" kern="1200" spc="-1" baseline="0">
                    <a:solidFill>
                      <a:srgbClr val="FFFFFF"/>
                    </a:solidFill>
                    <a:latin typeface="Times New Roman" panose="02020603050405020304"/>
                    <a:ea typeface="Times New Roman" panose="02020603050405020304"/>
                    <a:cs typeface="+mn-cs"/>
                  </a:defRPr>
                </a:pPr>
                <a:endParaRPr lang="ru-RU"/>
              </a:p>
            </c:txPr>
            <c:dLblPos val="bestFit"/>
            <c:showLegendKey val="0"/>
            <c:showVal val="1"/>
            <c:showCatName val="0"/>
            <c:showSerName val="0"/>
            <c:showPercent val="0"/>
            <c:showBubbleSize val="1"/>
            <c:separator>, </c:separator>
            <c:showLeaderLines val="1"/>
            <c:extLst>
              <c:ext xmlns:c15="http://schemas.microsoft.com/office/drawing/2012/chart" uri="{CE6537A1-D6FC-4f65-9D91-7224C49458BB}"/>
            </c:extLst>
          </c:dLbls>
          <c:cat>
            <c:strRef>
              <c:f>categories</c:f>
              <c:strCache>
                <c:ptCount val="3"/>
                <c:pt idx="0">
                  <c:v>Безвоздмездные поступления - 1440057,2</c:v>
                </c:pt>
                <c:pt idx="1">
                  <c:v>Налоговые доходы - 222453,4</c:v>
                </c:pt>
                <c:pt idx="2">
                  <c:v>Неналоговые доходы - 22801</c:v>
                </c:pt>
              </c:strCache>
            </c:strRef>
          </c:cat>
          <c:val>
            <c:numRef>
              <c:f>0</c:f>
              <c:numCache>
                <c:formatCode>#,#00%</c:formatCode>
                <c:ptCount val="3"/>
                <c:pt idx="0">
                  <c:v>0.85399999999999998</c:v>
                </c:pt>
                <c:pt idx="1">
                  <c:v>0.13200000000000001</c:v>
                </c:pt>
                <c:pt idx="2">
                  <c:v>1.4E-2</c:v>
                </c:pt>
              </c:numCache>
            </c:numRef>
          </c:val>
          <c:extLst>
            <c:ext xmlns:c16="http://schemas.microsoft.com/office/drawing/2014/chart" uri="{C3380CC4-5D6E-409C-BE32-E72D297353CC}">
              <c16:uniqueId val="{00000006-2ED2-465D-B97E-5871F2A245FF}"/>
            </c:ext>
          </c:extLst>
        </c:ser>
        <c:dLbls>
          <c:showLegendKey val="0"/>
          <c:showVal val="1"/>
          <c:showCatName val="0"/>
          <c:showSerName val="0"/>
          <c:showPercent val="0"/>
          <c:showBubbleSize val="1"/>
          <c:showLeaderLines val="1"/>
        </c:dLbls>
        <c:firstSliceAng val="0"/>
      </c:pieChart>
      <c:spPr>
        <a:noFill/>
        <a:ln w="0">
          <a:noFill/>
        </a:ln>
      </c:spPr>
    </c:plotArea>
    <c:legend>
      <c:legendPos val="b"/>
      <c:layout>
        <c:manualLayout>
          <c:xMode val="edge"/>
          <c:yMode val="edge"/>
          <c:x val="2.09862514996484E-2"/>
          <c:y val="0.107577167428259"/>
          <c:w val="0.35090548882790701"/>
          <c:h val="0.61849833740053795"/>
        </c:manualLayout>
      </c:layout>
      <c:overlay val="0"/>
      <c:spPr>
        <a:noFill/>
        <a:ln w="0">
          <a:noFill/>
        </a:ln>
      </c:spPr>
      <c:txPr>
        <a:bodyPr rot="0" spcFirstLastPara="0" vertOverflow="ellipsis" vert="horz" wrap="square" anchor="ctr" anchorCtr="1"/>
        <a:lstStyle/>
        <a:p>
          <a:pPr>
            <a:defRPr lang="ru-RU" sz="1600" b="0" i="0" u="none" strike="noStrike" kern="1200" spc="-1" baseline="0">
              <a:solidFill>
                <a:srgbClr val="FFFFFF"/>
              </a:solidFill>
              <a:latin typeface="Times New Roman" panose="02020603050405020304"/>
              <a:ea typeface="+mn-ea"/>
              <a:cs typeface="+mn-cs"/>
            </a:defRPr>
          </a:pPr>
          <a:endParaRPr lang="ru-RU"/>
        </a:p>
      </c:txPr>
    </c:legend>
    <c:plotVisOnly val="1"/>
    <c:dispBlanksAs val="gap"/>
    <c:showDLblsOverMax val="0"/>
    <c:extLst>
      <c:ext uri="{0b15fc19-7d7d-44ad-8c2d-2c3a37ce22c3}">
        <chartProps xmlns="https://web.wps.cn/et/2018/main" chartId="{8a012669-7579-4317-a568-a1fb72bafa20}"/>
      </c:ext>
    </c:extLst>
  </c:chart>
  <c:spPr>
    <a:noFill/>
    <a:ln w="0">
      <a:noFill/>
    </a:ln>
  </c:spPr>
  <c:txPr>
    <a:bodyPr/>
    <a:lstStyle/>
    <a:p>
      <a:pPr>
        <a:defRPr lang="ru-RU"/>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Столбец1</c:v>
                </c:pt>
              </c:strCache>
            </c:strRef>
          </c:tx>
          <c:dLbls>
            <c:numFmt formatCode="#,##0.00" sourceLinked="0"/>
            <c:spPr>
              <a:noFill/>
              <a:ln>
                <a:noFill/>
              </a:ln>
              <a:effectLst/>
            </c:spPr>
            <c:txPr>
              <a:bodyPr/>
              <a:lstStyle/>
              <a:p>
                <a:pPr>
                  <a:defRPr sz="1200" baseline="0">
                    <a:latin typeface="Liberation Serif" panose="02020603050405020304"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Лист1!$A$2:$A$13</c:f>
              <c:strCache>
                <c:ptCount val="12"/>
                <c:pt idx="0">
                  <c:v>Общегосударственные вопросы 6,44%</c:v>
                </c:pt>
                <c:pt idx="1">
                  <c:v>Национальная безопасность и правоохранительная деятельность 0,81%</c:v>
                </c:pt>
                <c:pt idx="2">
                  <c:v>Национальная экономика 1,46%</c:v>
                </c:pt>
                <c:pt idx="3">
                  <c:v>ЖКХ 0,25%</c:v>
                </c:pt>
                <c:pt idx="4">
                  <c:v>Охрана окружающей среды 0,2%</c:v>
                </c:pt>
                <c:pt idx="5">
                  <c:v>Образование 48,74%</c:v>
                </c:pt>
                <c:pt idx="6">
                  <c:v>Культура, кинематография 1,01%</c:v>
                </c:pt>
                <c:pt idx="7">
                  <c:v>Социальная политика 7,06%</c:v>
                </c:pt>
                <c:pt idx="8">
                  <c:v>Физическая культура и спорт 2,03%</c:v>
                </c:pt>
                <c:pt idx="9">
                  <c:v>СМИ 0,11%</c:v>
                </c:pt>
                <c:pt idx="10">
                  <c:v>Обслуживание муниципального долга 0%</c:v>
                </c:pt>
                <c:pt idx="11">
                  <c:v>МБТ 31,89%</c:v>
                </c:pt>
              </c:strCache>
            </c:strRef>
          </c:cat>
          <c:val>
            <c:numRef>
              <c:f>Лист1!$B$2:$B$13</c:f>
              <c:numCache>
                <c:formatCode>#,##0</c:formatCode>
                <c:ptCount val="12"/>
                <c:pt idx="0">
                  <c:v>108488</c:v>
                </c:pt>
                <c:pt idx="1">
                  <c:v>13577</c:v>
                </c:pt>
                <c:pt idx="2" formatCode="#,##0.0">
                  <c:v>24560.400000000001</c:v>
                </c:pt>
                <c:pt idx="3">
                  <c:v>4276</c:v>
                </c:pt>
                <c:pt idx="4">
                  <c:v>3432</c:v>
                </c:pt>
                <c:pt idx="5">
                  <c:v>821411</c:v>
                </c:pt>
                <c:pt idx="6">
                  <c:v>17063</c:v>
                </c:pt>
                <c:pt idx="7" formatCode="#,##0.00">
                  <c:v>118927.3</c:v>
                </c:pt>
                <c:pt idx="8" formatCode="#,##0.00">
                  <c:v>34191.5</c:v>
                </c:pt>
                <c:pt idx="9">
                  <c:v>1904</c:v>
                </c:pt>
                <c:pt idx="10" formatCode="General">
                  <c:v>10</c:v>
                </c:pt>
                <c:pt idx="11" formatCode="#,##0.00">
                  <c:v>537472.4</c:v>
                </c:pt>
              </c:numCache>
            </c:numRef>
          </c:val>
          <c:extLst>
            <c:ext xmlns:c16="http://schemas.microsoft.com/office/drawing/2014/chart" uri="{C3380CC4-5D6E-409C-BE32-E72D297353CC}">
              <c16:uniqueId val="{00000000-60AC-4DA9-8DC4-E1471046FDE5}"/>
            </c:ext>
          </c:extLst>
        </c:ser>
        <c:dLbls>
          <c:showLegendKey val="0"/>
          <c:showVal val="0"/>
          <c:showCatName val="0"/>
          <c:showSerName val="0"/>
          <c:showPercent val="0"/>
          <c:showBubbleSize val="0"/>
          <c:showLeaderLines val="1"/>
        </c:dLbls>
      </c:pie3DChart>
    </c:plotArea>
    <c:legend>
      <c:legendPos val="r"/>
      <c:overlay val="0"/>
      <c:txPr>
        <a:bodyPr/>
        <a:lstStyle/>
        <a:p>
          <a:pPr>
            <a:defRPr sz="1000" baseline="0">
              <a:latin typeface="Liberation Serif"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Лист1!$B$1</c:f>
              <c:strCache>
                <c:ptCount val="1"/>
                <c:pt idx="0">
                  <c:v>Защита населения и территории от черезвычайных ситуаций природного и техногенного характера</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Лист1!$B$2:$B$6</c:f>
              <c:numCache>
                <c:formatCode>#,##0.00</c:formatCode>
                <c:ptCount val="5"/>
                <c:pt idx="0" formatCode="#,##0">
                  <c:v>9128</c:v>
                </c:pt>
                <c:pt idx="1">
                  <c:v>10563.8</c:v>
                </c:pt>
                <c:pt idx="2" formatCode="#,##0">
                  <c:v>13189</c:v>
                </c:pt>
                <c:pt idx="3" formatCode="#,##0">
                  <c:v>13164</c:v>
                </c:pt>
                <c:pt idx="4" formatCode="#,##0">
                  <c:v>14624</c:v>
                </c:pt>
              </c:numCache>
            </c:numRef>
          </c:val>
          <c:extLst>
            <c:ext xmlns:c16="http://schemas.microsoft.com/office/drawing/2014/chart" uri="{C3380CC4-5D6E-409C-BE32-E72D297353CC}">
              <c16:uniqueId val="{00000000-5E4C-470B-9122-51F705727472}"/>
            </c:ext>
          </c:extLst>
        </c:ser>
        <c:ser>
          <c:idx val="1"/>
          <c:order val="1"/>
          <c:tx>
            <c:strRef>
              <c:f>Лист1!$C$1</c:f>
              <c:strCache>
                <c:ptCount val="1"/>
                <c:pt idx="0">
                  <c:v>Другие вопросы а области национальной безопасности</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Лист1!$C$2:$C$6</c:f>
              <c:numCache>
                <c:formatCode>General</c:formatCode>
                <c:ptCount val="5"/>
                <c:pt idx="0">
                  <c:v>252</c:v>
                </c:pt>
                <c:pt idx="1">
                  <c:v>289</c:v>
                </c:pt>
                <c:pt idx="2">
                  <c:v>388</c:v>
                </c:pt>
                <c:pt idx="3">
                  <c:v>408</c:v>
                </c:pt>
                <c:pt idx="4">
                  <c:v>1008</c:v>
                </c:pt>
              </c:numCache>
            </c:numRef>
          </c:val>
          <c:extLst>
            <c:ext xmlns:c16="http://schemas.microsoft.com/office/drawing/2014/chart" uri="{C3380CC4-5D6E-409C-BE32-E72D297353CC}">
              <c16:uniqueId val="{00000001-5E4C-470B-9122-51F705727472}"/>
            </c:ext>
          </c:extLst>
        </c:ser>
        <c:dLbls>
          <c:showLegendKey val="0"/>
          <c:showVal val="0"/>
          <c:showCatName val="0"/>
          <c:showSerName val="0"/>
          <c:showPercent val="0"/>
          <c:showBubbleSize val="0"/>
        </c:dLbls>
        <c:gapWidth val="150"/>
        <c:overlap val="100"/>
        <c:axId val="100385536"/>
        <c:axId val="100387072"/>
      </c:barChart>
      <c:catAx>
        <c:axId val="100385536"/>
        <c:scaling>
          <c:orientation val="minMax"/>
        </c:scaling>
        <c:delete val="0"/>
        <c:axPos val="b"/>
        <c:numFmt formatCode="General" sourceLinked="1"/>
        <c:majorTickMark val="out"/>
        <c:minorTickMark val="none"/>
        <c:tickLblPos val="nextTo"/>
        <c:txPr>
          <a:bodyPr/>
          <a:lstStyle/>
          <a:p>
            <a:pPr>
              <a:defRPr sz="1400" baseline="0">
                <a:latin typeface="Liberation Serif" panose="02020603050405020304" pitchFamily="18" charset="0"/>
              </a:defRPr>
            </a:pPr>
            <a:endParaRPr lang="ru-RU"/>
          </a:p>
        </c:txPr>
        <c:crossAx val="100387072"/>
        <c:crosses val="autoZero"/>
        <c:auto val="1"/>
        <c:lblAlgn val="ctr"/>
        <c:lblOffset val="100"/>
        <c:noMultiLvlLbl val="0"/>
      </c:catAx>
      <c:valAx>
        <c:axId val="100387072"/>
        <c:scaling>
          <c:orientation val="minMax"/>
        </c:scaling>
        <c:delete val="0"/>
        <c:axPos val="l"/>
        <c:majorGridlines/>
        <c:numFmt formatCode="#,##0" sourceLinked="1"/>
        <c:majorTickMark val="out"/>
        <c:minorTickMark val="none"/>
        <c:tickLblPos val="nextTo"/>
        <c:txPr>
          <a:bodyPr/>
          <a:lstStyle/>
          <a:p>
            <a:pPr>
              <a:defRPr sz="1400" baseline="0">
                <a:latin typeface="Liberation Serif" panose="02020603050405020304" pitchFamily="18" charset="0"/>
              </a:defRPr>
            </a:pPr>
            <a:endParaRPr lang="ru-RU"/>
          </a:p>
        </c:txPr>
        <c:crossAx val="100385536"/>
        <c:crosses val="autoZero"/>
        <c:crossBetween val="between"/>
      </c:valAx>
    </c:plotArea>
    <c:legend>
      <c:legendPos val="r"/>
      <c:overlay val="0"/>
      <c:txPr>
        <a:bodyPr/>
        <a:lstStyle/>
        <a:p>
          <a:pPr>
            <a:defRPr sz="1400" baseline="0">
              <a:latin typeface="Liberation Serif"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Сельское хозяйство и рыболовство</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Лист1!$B$2:$B$6</c:f>
              <c:numCache>
                <c:formatCode>General</c:formatCode>
                <c:ptCount val="5"/>
                <c:pt idx="0" formatCode="#,##0.00">
                  <c:v>634.9</c:v>
                </c:pt>
                <c:pt idx="1">
                  <c:v>909.1</c:v>
                </c:pt>
                <c:pt idx="2">
                  <c:v>920.4</c:v>
                </c:pt>
                <c:pt idx="3">
                  <c:v>920.4</c:v>
                </c:pt>
                <c:pt idx="4">
                  <c:v>920.4</c:v>
                </c:pt>
              </c:numCache>
            </c:numRef>
          </c:val>
          <c:extLst>
            <c:ext xmlns:c16="http://schemas.microsoft.com/office/drawing/2014/chart" uri="{C3380CC4-5D6E-409C-BE32-E72D297353CC}">
              <c16:uniqueId val="{00000000-A391-46C9-8129-3F7B54BF2573}"/>
            </c:ext>
          </c:extLst>
        </c:ser>
        <c:ser>
          <c:idx val="1"/>
          <c:order val="1"/>
          <c:tx>
            <c:strRef>
              <c:f>Лист1!$C$1</c:f>
              <c:strCache>
                <c:ptCount val="1"/>
                <c:pt idx="0">
                  <c:v>Транспорт</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Лист1!$C$2:$C$6</c:f>
              <c:numCache>
                <c:formatCode>#,##0</c:formatCode>
                <c:ptCount val="5"/>
                <c:pt idx="0">
                  <c:v>7817</c:v>
                </c:pt>
                <c:pt idx="1">
                  <c:v>9403</c:v>
                </c:pt>
                <c:pt idx="2">
                  <c:v>13047</c:v>
                </c:pt>
                <c:pt idx="3">
                  <c:v>15000</c:v>
                </c:pt>
                <c:pt idx="4" formatCode="#,##0.00">
                  <c:v>14322.9</c:v>
                </c:pt>
              </c:numCache>
            </c:numRef>
          </c:val>
          <c:extLst>
            <c:ext xmlns:c16="http://schemas.microsoft.com/office/drawing/2014/chart" uri="{C3380CC4-5D6E-409C-BE32-E72D297353CC}">
              <c16:uniqueId val="{00000001-A391-46C9-8129-3F7B54BF2573}"/>
            </c:ext>
          </c:extLst>
        </c:ser>
        <c:ser>
          <c:idx val="2"/>
          <c:order val="2"/>
          <c:tx>
            <c:strRef>
              <c:f>Лист1!$D$1</c:f>
              <c:strCache>
                <c:ptCount val="1"/>
                <c:pt idx="0">
                  <c:v>Дорожное хозяйство</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Лист1!$D$2:$D$6</c:f>
              <c:numCache>
                <c:formatCode>#,##0.0</c:formatCode>
                <c:ptCount val="5"/>
                <c:pt idx="0" formatCode="#,##0">
                  <c:v>67684</c:v>
                </c:pt>
                <c:pt idx="1">
                  <c:v>11805.1</c:v>
                </c:pt>
                <c:pt idx="2" formatCode="#,##0">
                  <c:v>9500</c:v>
                </c:pt>
                <c:pt idx="3" formatCode="#,##0">
                  <c:v>5000</c:v>
                </c:pt>
                <c:pt idx="4" formatCode="#,##0">
                  <c:v>10000</c:v>
                </c:pt>
              </c:numCache>
            </c:numRef>
          </c:val>
          <c:extLst>
            <c:ext xmlns:c16="http://schemas.microsoft.com/office/drawing/2014/chart" uri="{C3380CC4-5D6E-409C-BE32-E72D297353CC}">
              <c16:uniqueId val="{00000002-A391-46C9-8129-3F7B54BF2573}"/>
            </c:ext>
          </c:extLst>
        </c:ser>
        <c:ser>
          <c:idx val="3"/>
          <c:order val="3"/>
          <c:tx>
            <c:strRef>
              <c:f>Лист1!$E$1</c:f>
              <c:strCache>
                <c:ptCount val="1"/>
                <c:pt idx="0">
                  <c:v>Другие вопросы</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Лист1!$E$2:$E$6</c:f>
              <c:numCache>
                <c:formatCode>#,##0</c:formatCode>
                <c:ptCount val="5"/>
                <c:pt idx="0">
                  <c:v>1069</c:v>
                </c:pt>
                <c:pt idx="1">
                  <c:v>1136</c:v>
                </c:pt>
                <c:pt idx="2">
                  <c:v>1093</c:v>
                </c:pt>
                <c:pt idx="3">
                  <c:v>1165</c:v>
                </c:pt>
                <c:pt idx="4">
                  <c:v>1185</c:v>
                </c:pt>
              </c:numCache>
            </c:numRef>
          </c:val>
          <c:extLst>
            <c:ext xmlns:c16="http://schemas.microsoft.com/office/drawing/2014/chart" uri="{C3380CC4-5D6E-409C-BE32-E72D297353CC}">
              <c16:uniqueId val="{00000003-A391-46C9-8129-3F7B54BF2573}"/>
            </c:ext>
          </c:extLst>
        </c:ser>
        <c:dLbls>
          <c:showLegendKey val="0"/>
          <c:showVal val="0"/>
          <c:showCatName val="0"/>
          <c:showSerName val="0"/>
          <c:showPercent val="0"/>
          <c:showBubbleSize val="0"/>
        </c:dLbls>
        <c:gapWidth val="150"/>
        <c:axId val="100595584"/>
        <c:axId val="100597120"/>
      </c:barChart>
      <c:catAx>
        <c:axId val="100595584"/>
        <c:scaling>
          <c:orientation val="minMax"/>
        </c:scaling>
        <c:delete val="0"/>
        <c:axPos val="b"/>
        <c:numFmt formatCode="General" sourceLinked="1"/>
        <c:majorTickMark val="out"/>
        <c:minorTickMark val="none"/>
        <c:tickLblPos val="nextTo"/>
        <c:txPr>
          <a:bodyPr/>
          <a:lstStyle/>
          <a:p>
            <a:pPr>
              <a:defRPr sz="1400" baseline="0">
                <a:latin typeface="Liberation Serif" panose="02020603050405020304" pitchFamily="18" charset="0"/>
              </a:defRPr>
            </a:pPr>
            <a:endParaRPr lang="ru-RU"/>
          </a:p>
        </c:txPr>
        <c:crossAx val="100597120"/>
        <c:crosses val="autoZero"/>
        <c:auto val="1"/>
        <c:lblAlgn val="ctr"/>
        <c:lblOffset val="100"/>
        <c:noMultiLvlLbl val="0"/>
      </c:catAx>
      <c:valAx>
        <c:axId val="100597120"/>
        <c:scaling>
          <c:orientation val="minMax"/>
        </c:scaling>
        <c:delete val="0"/>
        <c:axPos val="l"/>
        <c:majorGridlines/>
        <c:numFmt formatCode="#,##0.00" sourceLinked="1"/>
        <c:majorTickMark val="out"/>
        <c:minorTickMark val="none"/>
        <c:tickLblPos val="nextTo"/>
        <c:txPr>
          <a:bodyPr/>
          <a:lstStyle/>
          <a:p>
            <a:pPr>
              <a:defRPr sz="1400" baseline="0">
                <a:latin typeface="Liberation Serif" panose="02020603050405020304" pitchFamily="18" charset="0"/>
              </a:defRPr>
            </a:pPr>
            <a:endParaRPr lang="ru-RU"/>
          </a:p>
        </c:txPr>
        <c:crossAx val="100595584"/>
        <c:crosses val="autoZero"/>
        <c:crossBetween val="between"/>
      </c:valAx>
    </c:plotArea>
    <c:legend>
      <c:legendPos val="r"/>
      <c:overlay val="0"/>
      <c:txPr>
        <a:bodyPr/>
        <a:lstStyle/>
        <a:p>
          <a:pPr>
            <a:defRPr sz="1400" baseline="0">
              <a:latin typeface="Liberation Serif"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Лист1!$B$1</c:f>
              <c:strCache>
                <c:ptCount val="1"/>
                <c:pt idx="0">
                  <c:v>Коммунальное хозяйство</c:v>
                </c:pt>
              </c:strCache>
            </c:strRef>
          </c:tx>
          <c:cat>
            <c:numRef>
              <c:f>Лист1!$A$2:$A$6</c:f>
              <c:numCache>
                <c:formatCode>General</c:formatCode>
                <c:ptCount val="5"/>
                <c:pt idx="0">
                  <c:v>2023</c:v>
                </c:pt>
                <c:pt idx="1">
                  <c:v>2024</c:v>
                </c:pt>
                <c:pt idx="2">
                  <c:v>2025</c:v>
                </c:pt>
                <c:pt idx="3">
                  <c:v>2026</c:v>
                </c:pt>
                <c:pt idx="4">
                  <c:v>2027</c:v>
                </c:pt>
              </c:numCache>
            </c:numRef>
          </c:cat>
          <c:val>
            <c:numRef>
              <c:f>Лист1!$B$2:$B$6</c:f>
              <c:numCache>
                <c:formatCode>General</c:formatCode>
                <c:ptCount val="5"/>
                <c:pt idx="0">
                  <c:v>0</c:v>
                </c:pt>
                <c:pt idx="1">
                  <c:v>66</c:v>
                </c:pt>
                <c:pt idx="2">
                  <c:v>185</c:v>
                </c:pt>
                <c:pt idx="3">
                  <c:v>119</c:v>
                </c:pt>
                <c:pt idx="4">
                  <c:v>119</c:v>
                </c:pt>
              </c:numCache>
            </c:numRef>
          </c:val>
          <c:smooth val="1"/>
          <c:extLst>
            <c:ext xmlns:c16="http://schemas.microsoft.com/office/drawing/2014/chart" uri="{C3380CC4-5D6E-409C-BE32-E72D297353CC}">
              <c16:uniqueId val="{00000000-9215-4A5D-8936-411C7AE2DD45}"/>
            </c:ext>
          </c:extLst>
        </c:ser>
        <c:ser>
          <c:idx val="1"/>
          <c:order val="1"/>
          <c:tx>
            <c:strRef>
              <c:f>Лист1!$C$1</c:f>
              <c:strCache>
                <c:ptCount val="1"/>
                <c:pt idx="0">
                  <c:v>Благоустройство</c:v>
                </c:pt>
              </c:strCache>
            </c:strRef>
          </c:tx>
          <c:cat>
            <c:numRef>
              <c:f>Лист1!$A$2:$A$6</c:f>
              <c:numCache>
                <c:formatCode>General</c:formatCode>
                <c:ptCount val="5"/>
                <c:pt idx="0">
                  <c:v>2023</c:v>
                </c:pt>
                <c:pt idx="1">
                  <c:v>2024</c:v>
                </c:pt>
                <c:pt idx="2">
                  <c:v>2025</c:v>
                </c:pt>
                <c:pt idx="3">
                  <c:v>2026</c:v>
                </c:pt>
                <c:pt idx="4">
                  <c:v>2027</c:v>
                </c:pt>
              </c:numCache>
            </c:numRef>
          </c:cat>
          <c:val>
            <c:numRef>
              <c:f>Лист1!$C$2:$C$6</c:f>
              <c:numCache>
                <c:formatCode>#,##0</c:formatCode>
                <c:ptCount val="5"/>
                <c:pt idx="0">
                  <c:v>4915</c:v>
                </c:pt>
                <c:pt idx="1">
                  <c:v>5604</c:v>
                </c:pt>
                <c:pt idx="2">
                  <c:v>4091</c:v>
                </c:pt>
                <c:pt idx="3">
                  <c:v>2000</c:v>
                </c:pt>
                <c:pt idx="4">
                  <c:v>6000</c:v>
                </c:pt>
              </c:numCache>
            </c:numRef>
          </c:val>
          <c:smooth val="1"/>
          <c:extLst>
            <c:ext xmlns:c16="http://schemas.microsoft.com/office/drawing/2014/chart" uri="{C3380CC4-5D6E-409C-BE32-E72D297353CC}">
              <c16:uniqueId val="{00000001-9215-4A5D-8936-411C7AE2DD45}"/>
            </c:ext>
          </c:extLst>
        </c:ser>
        <c:ser>
          <c:idx val="2"/>
          <c:order val="2"/>
          <c:tx>
            <c:strRef>
              <c:f>Лист1!$D$1</c:f>
              <c:strCache>
                <c:ptCount val="1"/>
                <c:pt idx="0">
                  <c:v>Другие вопросы в области ЖКХ</c:v>
                </c:pt>
              </c:strCache>
            </c:strRef>
          </c:tx>
          <c:cat>
            <c:numRef>
              <c:f>Лист1!$A$2:$A$6</c:f>
              <c:numCache>
                <c:formatCode>General</c:formatCode>
                <c:ptCount val="5"/>
                <c:pt idx="0">
                  <c:v>2023</c:v>
                </c:pt>
                <c:pt idx="1">
                  <c:v>2024</c:v>
                </c:pt>
                <c:pt idx="2">
                  <c:v>2025</c:v>
                </c:pt>
                <c:pt idx="3">
                  <c:v>2026</c:v>
                </c:pt>
                <c:pt idx="4">
                  <c:v>2027</c:v>
                </c:pt>
              </c:numCache>
            </c:numRef>
          </c:cat>
          <c:val>
            <c:numRef>
              <c:f>Лист1!$D$2:$D$6</c:f>
              <c:numCache>
                <c:formatCode>#,##0</c:formatCode>
                <c:ptCount val="5"/>
                <c:pt idx="0">
                  <c:v>27235</c:v>
                </c:pt>
                <c:pt idx="1">
                  <c:v>27235</c:v>
                </c:pt>
                <c:pt idx="2" formatCode="General">
                  <c:v>0</c:v>
                </c:pt>
                <c:pt idx="3" formatCode="General">
                  <c:v>0</c:v>
                </c:pt>
                <c:pt idx="4" formatCode="General">
                  <c:v>0</c:v>
                </c:pt>
              </c:numCache>
            </c:numRef>
          </c:val>
          <c:smooth val="1"/>
          <c:extLst>
            <c:ext xmlns:c16="http://schemas.microsoft.com/office/drawing/2014/chart" uri="{C3380CC4-5D6E-409C-BE32-E72D297353CC}">
              <c16:uniqueId val="{00000002-9215-4A5D-8936-411C7AE2DD45}"/>
            </c:ext>
          </c:extLst>
        </c:ser>
        <c:dLbls>
          <c:showLegendKey val="0"/>
          <c:showVal val="0"/>
          <c:showCatName val="0"/>
          <c:showSerName val="0"/>
          <c:showPercent val="0"/>
          <c:showBubbleSize val="0"/>
        </c:dLbls>
        <c:marker val="1"/>
        <c:smooth val="0"/>
        <c:axId val="100739712"/>
        <c:axId val="100753792"/>
      </c:lineChart>
      <c:catAx>
        <c:axId val="100739712"/>
        <c:scaling>
          <c:orientation val="minMax"/>
        </c:scaling>
        <c:delete val="0"/>
        <c:axPos val="b"/>
        <c:numFmt formatCode="General" sourceLinked="1"/>
        <c:majorTickMark val="out"/>
        <c:minorTickMark val="none"/>
        <c:tickLblPos val="nextTo"/>
        <c:txPr>
          <a:bodyPr/>
          <a:lstStyle/>
          <a:p>
            <a:pPr>
              <a:defRPr sz="1400" baseline="0">
                <a:latin typeface="Liberation Serif" panose="02020603050405020304" pitchFamily="18" charset="0"/>
              </a:defRPr>
            </a:pPr>
            <a:endParaRPr lang="ru-RU"/>
          </a:p>
        </c:txPr>
        <c:crossAx val="100753792"/>
        <c:crosses val="autoZero"/>
        <c:auto val="1"/>
        <c:lblAlgn val="ctr"/>
        <c:lblOffset val="100"/>
        <c:noMultiLvlLbl val="0"/>
      </c:catAx>
      <c:valAx>
        <c:axId val="100753792"/>
        <c:scaling>
          <c:orientation val="minMax"/>
        </c:scaling>
        <c:delete val="0"/>
        <c:axPos val="l"/>
        <c:majorGridlines/>
        <c:numFmt formatCode="General" sourceLinked="1"/>
        <c:majorTickMark val="out"/>
        <c:minorTickMark val="none"/>
        <c:tickLblPos val="nextTo"/>
        <c:txPr>
          <a:bodyPr/>
          <a:lstStyle/>
          <a:p>
            <a:pPr>
              <a:defRPr sz="1400" baseline="0">
                <a:latin typeface="Liberation Serif" panose="02020603050405020304" pitchFamily="18" charset="0"/>
              </a:defRPr>
            </a:pPr>
            <a:endParaRPr lang="ru-RU"/>
          </a:p>
        </c:txPr>
        <c:crossAx val="100739712"/>
        <c:crosses val="autoZero"/>
        <c:crossBetween val="between"/>
      </c:valAx>
    </c:plotArea>
    <c:legend>
      <c:legendPos val="r"/>
      <c:overlay val="0"/>
      <c:txPr>
        <a:bodyPr/>
        <a:lstStyle/>
        <a:p>
          <a:pPr>
            <a:defRPr sz="1400" baseline="0">
              <a:latin typeface="Liberation Serif"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ideWall>
    <c:backWall>
      <c:thickness val="0"/>
    </c:backWall>
    <c:plotArea>
      <c:layout/>
      <c:line3DChart>
        <c:grouping val="standard"/>
        <c:varyColors val="0"/>
        <c:ser>
          <c:idx val="0"/>
          <c:order val="0"/>
          <c:tx>
            <c:strRef>
              <c:f>Лист1!$B$1</c:f>
              <c:strCache>
                <c:ptCount val="1"/>
                <c:pt idx="0">
                  <c:v>Ряд 1</c:v>
                </c:pt>
              </c:strCache>
            </c:strRef>
          </c:tx>
          <c:cat>
            <c:numRef>
              <c:f>Лист1!$A$2:$A$6</c:f>
              <c:numCache>
                <c:formatCode>General</c:formatCode>
                <c:ptCount val="5"/>
                <c:pt idx="0">
                  <c:v>2023</c:v>
                </c:pt>
                <c:pt idx="1">
                  <c:v>2024</c:v>
                </c:pt>
                <c:pt idx="2">
                  <c:v>2025</c:v>
                </c:pt>
                <c:pt idx="3">
                  <c:v>2026</c:v>
                </c:pt>
                <c:pt idx="4">
                  <c:v>2027</c:v>
                </c:pt>
              </c:numCache>
            </c:numRef>
          </c:cat>
          <c:val>
            <c:numRef>
              <c:f>Лист1!$B$2:$B$6</c:f>
              <c:numCache>
                <c:formatCode>#,##0.0</c:formatCode>
                <c:ptCount val="5"/>
                <c:pt idx="0" formatCode="#,##0">
                  <c:v>552306</c:v>
                </c:pt>
                <c:pt idx="1">
                  <c:v>694447.6</c:v>
                </c:pt>
                <c:pt idx="2" formatCode="#,##0">
                  <c:v>821411</c:v>
                </c:pt>
                <c:pt idx="3">
                  <c:v>847073.5</c:v>
                </c:pt>
                <c:pt idx="4" formatCode="#,##0">
                  <c:v>871744</c:v>
                </c:pt>
              </c:numCache>
            </c:numRef>
          </c:val>
          <c:smooth val="0"/>
          <c:extLst>
            <c:ext xmlns:c16="http://schemas.microsoft.com/office/drawing/2014/chart" uri="{C3380CC4-5D6E-409C-BE32-E72D297353CC}">
              <c16:uniqueId val="{00000000-27EC-4C95-B94E-B517FDDDBA37}"/>
            </c:ext>
          </c:extLst>
        </c:ser>
        <c:dLbls>
          <c:showLegendKey val="0"/>
          <c:showVal val="0"/>
          <c:showCatName val="0"/>
          <c:showSerName val="0"/>
          <c:showPercent val="0"/>
          <c:showBubbleSize val="0"/>
        </c:dLbls>
        <c:axId val="105404288"/>
        <c:axId val="105403520"/>
        <c:axId val="100751552"/>
      </c:line3DChart>
      <c:catAx>
        <c:axId val="105404288"/>
        <c:scaling>
          <c:orientation val="minMax"/>
        </c:scaling>
        <c:delete val="0"/>
        <c:axPos val="b"/>
        <c:numFmt formatCode="General" sourceLinked="1"/>
        <c:majorTickMark val="out"/>
        <c:minorTickMark val="none"/>
        <c:tickLblPos val="nextTo"/>
        <c:txPr>
          <a:bodyPr/>
          <a:lstStyle/>
          <a:p>
            <a:pPr>
              <a:defRPr sz="1200" baseline="0">
                <a:latin typeface="Liberation Serif" panose="02020603050405020304" pitchFamily="18" charset="0"/>
              </a:defRPr>
            </a:pPr>
            <a:endParaRPr lang="ru-RU"/>
          </a:p>
        </c:txPr>
        <c:crossAx val="105403520"/>
        <c:crosses val="autoZero"/>
        <c:auto val="1"/>
        <c:lblAlgn val="ctr"/>
        <c:lblOffset val="100"/>
        <c:noMultiLvlLbl val="0"/>
      </c:catAx>
      <c:valAx>
        <c:axId val="105403520"/>
        <c:scaling>
          <c:orientation val="minMax"/>
        </c:scaling>
        <c:delete val="0"/>
        <c:axPos val="l"/>
        <c:majorGridlines/>
        <c:numFmt formatCode="#,##0" sourceLinked="1"/>
        <c:majorTickMark val="out"/>
        <c:minorTickMark val="none"/>
        <c:tickLblPos val="nextTo"/>
        <c:txPr>
          <a:bodyPr/>
          <a:lstStyle/>
          <a:p>
            <a:pPr>
              <a:defRPr sz="1200" baseline="0">
                <a:latin typeface="Liberation Serif" panose="02020603050405020304" pitchFamily="18" charset="0"/>
              </a:defRPr>
            </a:pPr>
            <a:endParaRPr lang="ru-RU"/>
          </a:p>
        </c:txPr>
        <c:crossAx val="105404288"/>
        <c:crosses val="autoZero"/>
        <c:crossBetween val="between"/>
      </c:valAx>
      <c:serAx>
        <c:axId val="100751552"/>
        <c:scaling>
          <c:orientation val="minMax"/>
        </c:scaling>
        <c:delete val="1"/>
        <c:axPos val="b"/>
        <c:majorTickMark val="out"/>
        <c:minorTickMark val="none"/>
        <c:tickLblPos val="nextTo"/>
        <c:crossAx val="105403520"/>
        <c:crosses val="autoZero"/>
      </c:serAx>
    </c:plotArea>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Ряд 1</c:v>
                </c:pt>
              </c:strCache>
            </c:strRef>
          </c:tx>
          <c:marker>
            <c:symbol val="none"/>
          </c:marker>
          <c:cat>
            <c:numRef>
              <c:f>Лист1!$A$2:$A$6</c:f>
              <c:numCache>
                <c:formatCode>General</c:formatCode>
                <c:ptCount val="5"/>
                <c:pt idx="0">
                  <c:v>2023</c:v>
                </c:pt>
                <c:pt idx="1">
                  <c:v>2024</c:v>
                </c:pt>
                <c:pt idx="2">
                  <c:v>2025</c:v>
                </c:pt>
                <c:pt idx="3">
                  <c:v>2026</c:v>
                </c:pt>
                <c:pt idx="4">
                  <c:v>2027</c:v>
                </c:pt>
              </c:numCache>
            </c:numRef>
          </c:cat>
          <c:val>
            <c:numRef>
              <c:f>Лист1!$B$2:$B$6</c:f>
              <c:numCache>
                <c:formatCode>#,##0.0</c:formatCode>
                <c:ptCount val="5"/>
                <c:pt idx="0" formatCode="#,##0">
                  <c:v>10537</c:v>
                </c:pt>
                <c:pt idx="1">
                  <c:v>15244.2</c:v>
                </c:pt>
                <c:pt idx="2" formatCode="#,##0">
                  <c:v>17063</c:v>
                </c:pt>
                <c:pt idx="3" formatCode="#,##0">
                  <c:v>15889</c:v>
                </c:pt>
                <c:pt idx="4" formatCode="#,##0">
                  <c:v>19535</c:v>
                </c:pt>
              </c:numCache>
            </c:numRef>
          </c:val>
          <c:smooth val="0"/>
          <c:extLst>
            <c:ext xmlns:c16="http://schemas.microsoft.com/office/drawing/2014/chart" uri="{C3380CC4-5D6E-409C-BE32-E72D297353CC}">
              <c16:uniqueId val="{00000000-2A82-4FA9-B4CF-8AF7136955F9}"/>
            </c:ext>
          </c:extLst>
        </c:ser>
        <c:dLbls>
          <c:showLegendKey val="0"/>
          <c:showVal val="0"/>
          <c:showCatName val="0"/>
          <c:showSerName val="0"/>
          <c:showPercent val="0"/>
          <c:showBubbleSize val="0"/>
        </c:dLbls>
        <c:smooth val="0"/>
        <c:axId val="107136512"/>
        <c:axId val="107138048"/>
      </c:lineChart>
      <c:catAx>
        <c:axId val="107136512"/>
        <c:scaling>
          <c:orientation val="minMax"/>
        </c:scaling>
        <c:delete val="0"/>
        <c:axPos val="b"/>
        <c:numFmt formatCode="General" sourceLinked="1"/>
        <c:majorTickMark val="out"/>
        <c:minorTickMark val="none"/>
        <c:tickLblPos val="nextTo"/>
        <c:txPr>
          <a:bodyPr/>
          <a:lstStyle/>
          <a:p>
            <a:pPr>
              <a:defRPr sz="1400" baseline="0">
                <a:latin typeface="Liberation Serif" panose="02020603050405020304" pitchFamily="18" charset="0"/>
              </a:defRPr>
            </a:pPr>
            <a:endParaRPr lang="ru-RU"/>
          </a:p>
        </c:txPr>
        <c:crossAx val="107138048"/>
        <c:crosses val="autoZero"/>
        <c:auto val="1"/>
        <c:lblAlgn val="ctr"/>
        <c:lblOffset val="100"/>
        <c:noMultiLvlLbl val="0"/>
      </c:catAx>
      <c:valAx>
        <c:axId val="107138048"/>
        <c:scaling>
          <c:orientation val="minMax"/>
        </c:scaling>
        <c:delete val="0"/>
        <c:axPos val="l"/>
        <c:majorGridlines/>
        <c:numFmt formatCode="#,##0" sourceLinked="1"/>
        <c:majorTickMark val="out"/>
        <c:minorTickMark val="none"/>
        <c:tickLblPos val="nextTo"/>
        <c:txPr>
          <a:bodyPr/>
          <a:lstStyle/>
          <a:p>
            <a:pPr>
              <a:defRPr sz="1400" baseline="0">
                <a:latin typeface="Liberation Serif" panose="02020603050405020304" pitchFamily="18" charset="0"/>
              </a:defRPr>
            </a:pPr>
            <a:endParaRPr lang="ru-RU"/>
          </a:p>
        </c:txPr>
        <c:crossAx val="10713651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Лист1!$B$1</c:f>
              <c:strCache>
                <c:ptCount val="1"/>
                <c:pt idx="0">
                  <c:v>Социальное обеспечение населения</c:v>
                </c:pt>
              </c:strCache>
            </c:strRef>
          </c:tx>
          <c:cat>
            <c:numRef>
              <c:f>Лист1!$A$2:$A$6</c:f>
              <c:numCache>
                <c:formatCode>General</c:formatCode>
                <c:ptCount val="5"/>
                <c:pt idx="0">
                  <c:v>2023</c:v>
                </c:pt>
                <c:pt idx="1">
                  <c:v>2024</c:v>
                </c:pt>
                <c:pt idx="2">
                  <c:v>2025</c:v>
                </c:pt>
                <c:pt idx="3">
                  <c:v>2026</c:v>
                </c:pt>
                <c:pt idx="4">
                  <c:v>2027</c:v>
                </c:pt>
              </c:numCache>
            </c:numRef>
          </c:cat>
          <c:val>
            <c:numRef>
              <c:f>Лист1!$B$2:$B$6</c:f>
              <c:numCache>
                <c:formatCode>#,##0.00</c:formatCode>
                <c:ptCount val="5"/>
                <c:pt idx="0">
                  <c:v>83531.399999999994</c:v>
                </c:pt>
                <c:pt idx="1">
                  <c:v>86578.2</c:v>
                </c:pt>
                <c:pt idx="2">
                  <c:v>108459.5</c:v>
                </c:pt>
                <c:pt idx="3">
                  <c:v>112677.2</c:v>
                </c:pt>
                <c:pt idx="4">
                  <c:v>117173.3</c:v>
                </c:pt>
              </c:numCache>
            </c:numRef>
          </c:val>
          <c:extLst>
            <c:ext xmlns:c16="http://schemas.microsoft.com/office/drawing/2014/chart" uri="{C3380CC4-5D6E-409C-BE32-E72D297353CC}">
              <c16:uniqueId val="{00000000-68A2-4D1C-99C6-6C812DDA0093}"/>
            </c:ext>
          </c:extLst>
        </c:ser>
        <c:ser>
          <c:idx val="1"/>
          <c:order val="1"/>
          <c:tx>
            <c:strRef>
              <c:f>Лист1!$C$1</c:f>
              <c:strCache>
                <c:ptCount val="1"/>
                <c:pt idx="0">
                  <c:v>Другие вопросы в области социальной политики</c:v>
                </c:pt>
              </c:strCache>
            </c:strRef>
          </c:tx>
          <c:cat>
            <c:numRef>
              <c:f>Лист1!$A$2:$A$6</c:f>
              <c:numCache>
                <c:formatCode>General</c:formatCode>
                <c:ptCount val="5"/>
                <c:pt idx="0">
                  <c:v>2023</c:v>
                </c:pt>
                <c:pt idx="1">
                  <c:v>2024</c:v>
                </c:pt>
                <c:pt idx="2">
                  <c:v>2025</c:v>
                </c:pt>
                <c:pt idx="3">
                  <c:v>2026</c:v>
                </c:pt>
                <c:pt idx="4">
                  <c:v>2027</c:v>
                </c:pt>
              </c:numCache>
            </c:numRef>
          </c:cat>
          <c:val>
            <c:numRef>
              <c:f>Лист1!$C$2:$C$6</c:f>
              <c:numCache>
                <c:formatCode>#,##0.00</c:formatCode>
                <c:ptCount val="5"/>
                <c:pt idx="0" formatCode="#,##0">
                  <c:v>7900</c:v>
                </c:pt>
                <c:pt idx="1">
                  <c:v>7993.4</c:v>
                </c:pt>
                <c:pt idx="2">
                  <c:v>9467.7999999999993</c:v>
                </c:pt>
                <c:pt idx="3">
                  <c:v>9467.7999999999993</c:v>
                </c:pt>
                <c:pt idx="4">
                  <c:v>9467.7999999999993</c:v>
                </c:pt>
              </c:numCache>
            </c:numRef>
          </c:val>
          <c:extLst>
            <c:ext xmlns:c16="http://schemas.microsoft.com/office/drawing/2014/chart" uri="{C3380CC4-5D6E-409C-BE32-E72D297353CC}">
              <c16:uniqueId val="{00000001-68A2-4D1C-99C6-6C812DDA0093}"/>
            </c:ext>
          </c:extLst>
        </c:ser>
        <c:ser>
          <c:idx val="2"/>
          <c:order val="2"/>
          <c:tx>
            <c:strRef>
              <c:f>Лист1!$D$1</c:f>
              <c:strCache>
                <c:ptCount val="1"/>
                <c:pt idx="0">
                  <c:v>Охрана семьи и детства</c:v>
                </c:pt>
              </c:strCache>
            </c:strRef>
          </c:tx>
          <c:spPr>
            <a:ln w="25400">
              <a:noFill/>
            </a:ln>
          </c:spPr>
          <c:cat>
            <c:numRef>
              <c:f>Лист1!$A$2:$A$6</c:f>
              <c:numCache>
                <c:formatCode>General</c:formatCode>
                <c:ptCount val="5"/>
                <c:pt idx="0">
                  <c:v>2023</c:v>
                </c:pt>
                <c:pt idx="1">
                  <c:v>2024</c:v>
                </c:pt>
                <c:pt idx="2">
                  <c:v>2025</c:v>
                </c:pt>
                <c:pt idx="3">
                  <c:v>2026</c:v>
                </c:pt>
                <c:pt idx="4">
                  <c:v>2027</c:v>
                </c:pt>
              </c:numCache>
            </c:numRef>
          </c:cat>
          <c:val>
            <c:numRef>
              <c:f>Лист1!$D$2:$D$6</c:f>
              <c:numCache>
                <c:formatCode>#,##0</c:formatCode>
                <c:ptCount val="5"/>
                <c:pt idx="0" formatCode="General">
                  <c:v>0</c:v>
                </c:pt>
                <c:pt idx="1">
                  <c:v>1000</c:v>
                </c:pt>
                <c:pt idx="2" formatCode="General">
                  <c:v>0</c:v>
                </c:pt>
                <c:pt idx="3" formatCode="General">
                  <c:v>0</c:v>
                </c:pt>
                <c:pt idx="4" formatCode="General">
                  <c:v>0</c:v>
                </c:pt>
              </c:numCache>
            </c:numRef>
          </c:val>
          <c:extLst>
            <c:ext xmlns:c16="http://schemas.microsoft.com/office/drawing/2014/chart" uri="{C3380CC4-5D6E-409C-BE32-E72D297353CC}">
              <c16:uniqueId val="{00000002-68A2-4D1C-99C6-6C812DDA0093}"/>
            </c:ext>
          </c:extLst>
        </c:ser>
        <c:dLbls>
          <c:showLegendKey val="0"/>
          <c:showVal val="0"/>
          <c:showCatName val="0"/>
          <c:showSerName val="0"/>
          <c:showPercent val="0"/>
          <c:showBubbleSize val="0"/>
        </c:dLbls>
        <c:axId val="108092416"/>
        <c:axId val="109449984"/>
      </c:areaChart>
      <c:catAx>
        <c:axId val="108092416"/>
        <c:scaling>
          <c:orientation val="minMax"/>
        </c:scaling>
        <c:delete val="0"/>
        <c:axPos val="b"/>
        <c:numFmt formatCode="General" sourceLinked="1"/>
        <c:majorTickMark val="out"/>
        <c:minorTickMark val="none"/>
        <c:tickLblPos val="nextTo"/>
        <c:txPr>
          <a:bodyPr/>
          <a:lstStyle/>
          <a:p>
            <a:pPr>
              <a:defRPr sz="1200" baseline="0">
                <a:latin typeface="Liberation Serif" panose="02020603050405020304" pitchFamily="18" charset="0"/>
              </a:defRPr>
            </a:pPr>
            <a:endParaRPr lang="ru-RU"/>
          </a:p>
        </c:txPr>
        <c:crossAx val="109449984"/>
        <c:crosses val="autoZero"/>
        <c:auto val="1"/>
        <c:lblAlgn val="ctr"/>
        <c:lblOffset val="100"/>
        <c:noMultiLvlLbl val="0"/>
      </c:catAx>
      <c:valAx>
        <c:axId val="109449984"/>
        <c:scaling>
          <c:orientation val="minMax"/>
        </c:scaling>
        <c:delete val="0"/>
        <c:axPos val="l"/>
        <c:majorGridlines/>
        <c:numFmt formatCode="#,##0.00" sourceLinked="1"/>
        <c:majorTickMark val="out"/>
        <c:minorTickMark val="none"/>
        <c:tickLblPos val="nextTo"/>
        <c:txPr>
          <a:bodyPr/>
          <a:lstStyle/>
          <a:p>
            <a:pPr>
              <a:defRPr sz="1200" baseline="0">
                <a:latin typeface="Liberation Serif" panose="02020603050405020304" pitchFamily="18" charset="0"/>
              </a:defRPr>
            </a:pPr>
            <a:endParaRPr lang="ru-RU"/>
          </a:p>
        </c:txPr>
        <c:crossAx val="108092416"/>
        <c:crosses val="autoZero"/>
        <c:crossBetween val="midCat"/>
      </c:valAx>
    </c:plotArea>
    <c:legend>
      <c:legendPos val="r"/>
      <c:overlay val="0"/>
      <c:txPr>
        <a:bodyPr/>
        <a:lstStyle/>
        <a:p>
          <a:pPr>
            <a:defRPr sz="1200" baseline="0">
              <a:latin typeface="Liberation Serif"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tx>
            <c:strRef>
              <c:f>Лист1!$B$1</c:f>
              <c:strCache>
                <c:ptCount val="1"/>
                <c:pt idx="0">
                  <c:v>Физическая культура</c:v>
                </c:pt>
              </c:strCache>
            </c:strRef>
          </c:tx>
          <c:cat>
            <c:numRef>
              <c:f>Лист1!$A$2:$A$6</c:f>
              <c:numCache>
                <c:formatCode>General</c:formatCode>
                <c:ptCount val="5"/>
                <c:pt idx="0">
                  <c:v>2023</c:v>
                </c:pt>
                <c:pt idx="1">
                  <c:v>2024</c:v>
                </c:pt>
                <c:pt idx="2">
                  <c:v>2025</c:v>
                </c:pt>
                <c:pt idx="3">
                  <c:v>2026</c:v>
                </c:pt>
                <c:pt idx="4">
                  <c:v>2027</c:v>
                </c:pt>
              </c:numCache>
            </c:numRef>
          </c:cat>
          <c:val>
            <c:numRef>
              <c:f>Лист1!$B$2:$B$6</c:f>
              <c:numCache>
                <c:formatCode>#,##0.0</c:formatCode>
                <c:ptCount val="5"/>
                <c:pt idx="0">
                  <c:v>1753.2</c:v>
                </c:pt>
                <c:pt idx="1">
                  <c:v>21983.1</c:v>
                </c:pt>
                <c:pt idx="2">
                  <c:v>0</c:v>
                </c:pt>
                <c:pt idx="3">
                  <c:v>29381.4</c:v>
                </c:pt>
                <c:pt idx="4">
                  <c:v>29546.400000000001</c:v>
                </c:pt>
              </c:numCache>
            </c:numRef>
          </c:val>
          <c:smooth val="0"/>
          <c:extLst>
            <c:ext xmlns:c16="http://schemas.microsoft.com/office/drawing/2014/chart" uri="{C3380CC4-5D6E-409C-BE32-E72D297353CC}">
              <c16:uniqueId val="{00000000-3F8E-48B1-B43B-B4EA65B7C03B}"/>
            </c:ext>
          </c:extLst>
        </c:ser>
        <c:ser>
          <c:idx val="1"/>
          <c:order val="1"/>
          <c:tx>
            <c:strRef>
              <c:f>Лист1!$C$1</c:f>
              <c:strCache>
                <c:ptCount val="1"/>
                <c:pt idx="0">
                  <c:v>Спорт высших достижений</c:v>
                </c:pt>
              </c:strCache>
            </c:strRef>
          </c:tx>
          <c:cat>
            <c:numRef>
              <c:f>Лист1!$A$2:$A$6</c:f>
              <c:numCache>
                <c:formatCode>General</c:formatCode>
                <c:ptCount val="5"/>
                <c:pt idx="0">
                  <c:v>2023</c:v>
                </c:pt>
                <c:pt idx="1">
                  <c:v>2024</c:v>
                </c:pt>
                <c:pt idx="2">
                  <c:v>2025</c:v>
                </c:pt>
                <c:pt idx="3">
                  <c:v>2026</c:v>
                </c:pt>
                <c:pt idx="4">
                  <c:v>2027</c:v>
                </c:pt>
              </c:numCache>
            </c:numRef>
          </c:cat>
          <c:val>
            <c:numRef>
              <c:f>Лист1!$C$2:$C$6</c:f>
              <c:numCache>
                <c:formatCode>#,##0.0</c:formatCode>
                <c:ptCount val="5"/>
                <c:pt idx="0">
                  <c:v>0</c:v>
                </c:pt>
                <c:pt idx="1">
                  <c:v>2291</c:v>
                </c:pt>
                <c:pt idx="2">
                  <c:v>106.9</c:v>
                </c:pt>
                <c:pt idx="3">
                  <c:v>3694.5</c:v>
                </c:pt>
                <c:pt idx="4">
                  <c:v>3694.5</c:v>
                </c:pt>
              </c:numCache>
            </c:numRef>
          </c:val>
          <c:smooth val="0"/>
          <c:extLst>
            <c:ext xmlns:c16="http://schemas.microsoft.com/office/drawing/2014/chart" uri="{C3380CC4-5D6E-409C-BE32-E72D297353CC}">
              <c16:uniqueId val="{00000001-3F8E-48B1-B43B-B4EA65B7C03B}"/>
            </c:ext>
          </c:extLst>
        </c:ser>
        <c:dLbls>
          <c:showLegendKey val="0"/>
          <c:showVal val="0"/>
          <c:showCatName val="0"/>
          <c:showSerName val="0"/>
          <c:showPercent val="0"/>
          <c:showBubbleSize val="0"/>
        </c:dLbls>
        <c:marker val="1"/>
        <c:smooth val="0"/>
        <c:axId val="109566208"/>
        <c:axId val="109572096"/>
      </c:lineChart>
      <c:catAx>
        <c:axId val="109566208"/>
        <c:scaling>
          <c:orientation val="minMax"/>
        </c:scaling>
        <c:delete val="0"/>
        <c:axPos val="b"/>
        <c:numFmt formatCode="General" sourceLinked="1"/>
        <c:majorTickMark val="out"/>
        <c:minorTickMark val="none"/>
        <c:tickLblPos val="nextTo"/>
        <c:txPr>
          <a:bodyPr/>
          <a:lstStyle/>
          <a:p>
            <a:pPr>
              <a:defRPr sz="1200" baseline="0">
                <a:latin typeface="Liberation Serif" panose="02020603050405020304" pitchFamily="18" charset="0"/>
              </a:defRPr>
            </a:pPr>
            <a:endParaRPr lang="ru-RU"/>
          </a:p>
        </c:txPr>
        <c:crossAx val="109572096"/>
        <c:crosses val="autoZero"/>
        <c:auto val="1"/>
        <c:lblAlgn val="ctr"/>
        <c:lblOffset val="100"/>
        <c:noMultiLvlLbl val="0"/>
      </c:catAx>
      <c:valAx>
        <c:axId val="109572096"/>
        <c:scaling>
          <c:orientation val="minMax"/>
        </c:scaling>
        <c:delete val="0"/>
        <c:axPos val="l"/>
        <c:majorGridlines/>
        <c:numFmt formatCode="#,##0.0" sourceLinked="1"/>
        <c:majorTickMark val="out"/>
        <c:minorTickMark val="none"/>
        <c:tickLblPos val="nextTo"/>
        <c:txPr>
          <a:bodyPr/>
          <a:lstStyle/>
          <a:p>
            <a:pPr>
              <a:defRPr sz="1200" baseline="0">
                <a:latin typeface="Liberation Serif" panose="02020603050405020304" pitchFamily="18" charset="0"/>
              </a:defRPr>
            </a:pPr>
            <a:endParaRPr lang="ru-RU"/>
          </a:p>
        </c:txPr>
        <c:crossAx val="109566208"/>
        <c:crosses val="autoZero"/>
        <c:crossBetween val="between"/>
      </c:valAx>
    </c:plotArea>
    <c:legend>
      <c:legendPos val="r"/>
      <c:overlay val="0"/>
      <c:txPr>
        <a:bodyPr/>
        <a:lstStyle/>
        <a:p>
          <a:pPr>
            <a:defRPr sz="1200" baseline="0">
              <a:latin typeface="Liberation Serif"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clustered"/>
        <c:varyColors val="0"/>
        <c:ser>
          <c:idx val="0"/>
          <c:order val="0"/>
          <c:tx>
            <c:strRef>
              <c:f>Лист1!$B$1</c:f>
              <c:strCache>
                <c:ptCount val="1"/>
                <c:pt idx="0">
                  <c:v>Дотации на выравнивание</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Лист1!$B$2:$B$6</c:f>
              <c:numCache>
                <c:formatCode>#,##0</c:formatCode>
                <c:ptCount val="5"/>
                <c:pt idx="0">
                  <c:v>49407</c:v>
                </c:pt>
                <c:pt idx="1">
                  <c:v>51335</c:v>
                </c:pt>
                <c:pt idx="2">
                  <c:v>53010</c:v>
                </c:pt>
                <c:pt idx="3">
                  <c:v>54320</c:v>
                </c:pt>
                <c:pt idx="4">
                  <c:v>55787</c:v>
                </c:pt>
              </c:numCache>
            </c:numRef>
          </c:val>
          <c:extLst>
            <c:ext xmlns:c16="http://schemas.microsoft.com/office/drawing/2014/chart" uri="{C3380CC4-5D6E-409C-BE32-E72D297353CC}">
              <c16:uniqueId val="{00000000-E0D4-4E5B-A411-53EF30356CF1}"/>
            </c:ext>
          </c:extLst>
        </c:ser>
        <c:ser>
          <c:idx val="1"/>
          <c:order val="1"/>
          <c:tx>
            <c:strRef>
              <c:f>Лист1!$C$1</c:f>
              <c:strCache>
                <c:ptCount val="1"/>
                <c:pt idx="0">
                  <c:v>Прочие межбюджетные трансферты</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Лист1!$C$2:$C$6</c:f>
              <c:numCache>
                <c:formatCode>#,##0</c:formatCode>
                <c:ptCount val="5"/>
                <c:pt idx="0">
                  <c:v>189793</c:v>
                </c:pt>
                <c:pt idx="1">
                  <c:v>392413</c:v>
                </c:pt>
                <c:pt idx="2" formatCode="#,##0.00">
                  <c:v>484462.4</c:v>
                </c:pt>
                <c:pt idx="3">
                  <c:v>327400</c:v>
                </c:pt>
                <c:pt idx="4">
                  <c:v>299143</c:v>
                </c:pt>
              </c:numCache>
            </c:numRef>
          </c:val>
          <c:extLst>
            <c:ext xmlns:c16="http://schemas.microsoft.com/office/drawing/2014/chart" uri="{C3380CC4-5D6E-409C-BE32-E72D297353CC}">
              <c16:uniqueId val="{00000001-E0D4-4E5B-A411-53EF30356CF1}"/>
            </c:ext>
          </c:extLst>
        </c:ser>
        <c:dLbls>
          <c:showLegendKey val="0"/>
          <c:showVal val="0"/>
          <c:showCatName val="0"/>
          <c:showSerName val="0"/>
          <c:showPercent val="0"/>
          <c:showBubbleSize val="0"/>
        </c:dLbls>
        <c:gapWidth val="150"/>
        <c:axId val="167892480"/>
        <c:axId val="167894400"/>
      </c:barChart>
      <c:catAx>
        <c:axId val="167892480"/>
        <c:scaling>
          <c:orientation val="minMax"/>
        </c:scaling>
        <c:delete val="0"/>
        <c:axPos val="b"/>
        <c:numFmt formatCode="General" sourceLinked="1"/>
        <c:majorTickMark val="out"/>
        <c:minorTickMark val="none"/>
        <c:tickLblPos val="nextTo"/>
        <c:txPr>
          <a:bodyPr/>
          <a:lstStyle/>
          <a:p>
            <a:pPr>
              <a:defRPr sz="1200" baseline="0">
                <a:latin typeface="Liberation Serif" panose="02020603050405020304" pitchFamily="18" charset="0"/>
              </a:defRPr>
            </a:pPr>
            <a:endParaRPr lang="ru-RU"/>
          </a:p>
        </c:txPr>
        <c:crossAx val="167894400"/>
        <c:crosses val="autoZero"/>
        <c:auto val="1"/>
        <c:lblAlgn val="ctr"/>
        <c:lblOffset val="100"/>
        <c:noMultiLvlLbl val="0"/>
      </c:catAx>
      <c:valAx>
        <c:axId val="167894400"/>
        <c:scaling>
          <c:orientation val="minMax"/>
        </c:scaling>
        <c:delete val="0"/>
        <c:axPos val="l"/>
        <c:majorGridlines/>
        <c:numFmt formatCode="#,##0" sourceLinked="1"/>
        <c:majorTickMark val="out"/>
        <c:minorTickMark val="none"/>
        <c:tickLblPos val="nextTo"/>
        <c:txPr>
          <a:bodyPr/>
          <a:lstStyle/>
          <a:p>
            <a:pPr>
              <a:defRPr sz="1200" baseline="0">
                <a:latin typeface="Liberation Serif" panose="02020603050405020304" pitchFamily="18" charset="0"/>
              </a:defRPr>
            </a:pPr>
            <a:endParaRPr lang="ru-RU"/>
          </a:p>
        </c:txPr>
        <c:crossAx val="167892480"/>
        <c:crosses val="autoZero"/>
        <c:crossBetween val="between"/>
      </c:valAx>
    </c:plotArea>
    <c:legend>
      <c:legendPos val="r"/>
      <c:layout>
        <c:manualLayout>
          <c:xMode val="edge"/>
          <c:yMode val="edge"/>
          <c:x val="0.75585107948067232"/>
          <c:y val="0.18859445511345299"/>
          <c:w val="0.23714241053367172"/>
          <c:h val="0.39185130223625947"/>
        </c:manualLayout>
      </c:layout>
      <c:overlay val="0"/>
      <c:txPr>
        <a:bodyPr/>
        <a:lstStyle/>
        <a:p>
          <a:pPr>
            <a:defRPr sz="1600" baseline="0">
              <a:latin typeface="Liberation Serif"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01930927948788E-2"/>
          <c:y val="5.346647176188947E-2"/>
          <c:w val="0.90465280076501531"/>
          <c:h val="0.83871293600558838"/>
        </c:manualLayout>
      </c:layout>
      <c:lineChart>
        <c:grouping val="standard"/>
        <c:varyColors val="0"/>
        <c:ser>
          <c:idx val="0"/>
          <c:order val="0"/>
          <c:tx>
            <c:strRef>
              <c:f>Лист1!$B$1</c:f>
              <c:strCache>
                <c:ptCount val="1"/>
                <c:pt idx="0">
                  <c:v>Доходы</c:v>
                </c:pt>
              </c:strCache>
            </c:strRef>
          </c:tx>
          <c:spPr>
            <a:ln w="28575" cap="rnd">
              <a:solidFill>
                <a:schemeClr val="accent1"/>
              </a:solidFill>
              <a:round/>
            </a:ln>
            <a:effectLst/>
          </c:spPr>
          <c:marker>
            <c:symbol val="none"/>
          </c:marker>
          <c:dLbls>
            <c:dLbl>
              <c:idx val="0"/>
              <c:layout>
                <c:manualLayout>
                  <c:x val="0"/>
                  <c:y val="-3.140823013576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C7-4E3B-BAFB-6296831FEF19}"/>
                </c:ext>
              </c:extLst>
            </c:dLbl>
            <c:dLbl>
              <c:idx val="1"/>
              <c:layout>
                <c:manualLayout>
                  <c:x val="1.1677516642759939E-3"/>
                  <c:y val="-4.3488318649526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C7-4E3B-BAFB-6296831FEF19}"/>
                </c:ext>
              </c:extLst>
            </c:dLbl>
            <c:dLbl>
              <c:idx val="2"/>
              <c:layout>
                <c:manualLayout>
                  <c:x val="0"/>
                  <c:y val="-4.34883186495260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C7-4E3B-BAFB-6296831FEF19}"/>
                </c:ext>
              </c:extLst>
            </c:dLbl>
            <c:dLbl>
              <c:idx val="3"/>
              <c:layout>
                <c:manualLayout>
                  <c:x val="1.1677516642759939E-3"/>
                  <c:y val="-2.65761947302659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3C7-4E3B-BAFB-6296831FEF19}"/>
                </c:ext>
              </c:extLst>
            </c:dLbl>
            <c:dLbl>
              <c:idx val="4"/>
              <c:layout>
                <c:manualLayout>
                  <c:x val="-7.0065099856560491E-3"/>
                  <c:y val="3.8656283244023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3C7-4E3B-BAFB-6296831FEF19}"/>
                </c:ext>
              </c:extLst>
            </c:dLbl>
            <c:dLbl>
              <c:idx val="5"/>
              <c:layout>
                <c:manualLayout>
                  <c:x val="-3.5032549928280675E-3"/>
                  <c:y val="6.7648495677040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3C7-4E3B-BAFB-6296831FEF19}"/>
                </c:ext>
              </c:extLst>
            </c:dLbl>
            <c:dLbl>
              <c:idx val="6"/>
              <c:layout>
                <c:manualLayout>
                  <c:x val="-1.1677516642759939E-3"/>
                  <c:y val="4.8320354055028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3C7-4E3B-BAFB-6296831FEF19}"/>
                </c:ext>
              </c:extLst>
            </c:dLbl>
            <c:dLbl>
              <c:idx val="7"/>
              <c:layout>
                <c:manualLayout>
                  <c:x val="1.1677516642759082E-3"/>
                  <c:y val="2.1744159324763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3C7-4E3B-BAFB-6296831FEF19}"/>
                </c:ext>
              </c:extLst>
            </c:dLbl>
            <c:dLbl>
              <c:idx val="8"/>
              <c:layout>
                <c:manualLayout>
                  <c:x val="-1.1677516642759939E-3"/>
                  <c:y val="-2.41601770275148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3C7-4E3B-BAFB-6296831FEF19}"/>
                </c:ext>
              </c:extLst>
            </c:dLbl>
            <c:dLbl>
              <c:idx val="9"/>
              <c:layout>
                <c:manualLayout>
                  <c:x val="-3.7368053256831721E-2"/>
                  <c:y val="-5.07363717577803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3C7-4E3B-BAFB-6296831FEF19}"/>
                </c:ext>
              </c:extLst>
            </c:dLbl>
            <c:dLbl>
              <c:idx val="10"/>
              <c:layout>
                <c:manualLayout>
                  <c:x val="-2.1019529956967892E-2"/>
                  <c:y val="-4.34883186495260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3C7-4E3B-BAFB-6296831FEF19}"/>
                </c:ext>
              </c:extLst>
            </c:dLbl>
            <c:dLbl>
              <c:idx val="11"/>
              <c:layout>
                <c:manualLayout>
                  <c:x val="-3.7368053256831804E-2"/>
                  <c:y val="6.2816460271537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3C7-4E3B-BAFB-6296831FEF19}"/>
                </c:ext>
              </c:extLst>
            </c:dLbl>
            <c:dLbl>
              <c:idx val="12"/>
              <c:layout>
                <c:manualLayout>
                  <c:x val="-1.167751664275994E-2"/>
                  <c:y val="-6.0400442568786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3C7-4E3B-BAFB-6296831FEF1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Лист1!$A$2:$A$14</c:f>
              <c:numCache>
                <c:formatCode>General</c:formatCode>
                <c:ptCount val="13"/>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numCache>
            </c:numRef>
          </c:cat>
          <c:val>
            <c:numRef>
              <c:f>Лист1!$B$2:$B$14</c:f>
              <c:numCache>
                <c:formatCode>#,##0</c:formatCode>
                <c:ptCount val="13"/>
                <c:pt idx="0">
                  <c:v>660987</c:v>
                </c:pt>
                <c:pt idx="1">
                  <c:v>664648</c:v>
                </c:pt>
                <c:pt idx="2">
                  <c:v>692748</c:v>
                </c:pt>
                <c:pt idx="3">
                  <c:v>755310</c:v>
                </c:pt>
                <c:pt idx="4">
                  <c:v>777860</c:v>
                </c:pt>
                <c:pt idx="5">
                  <c:v>875998</c:v>
                </c:pt>
                <c:pt idx="6">
                  <c:v>892350</c:v>
                </c:pt>
                <c:pt idx="7">
                  <c:v>979565</c:v>
                </c:pt>
                <c:pt idx="8">
                  <c:v>1103710</c:v>
                </c:pt>
                <c:pt idx="9">
                  <c:v>1404117</c:v>
                </c:pt>
                <c:pt idx="10" formatCode="#\ ##0.0">
                  <c:v>1685311.6</c:v>
                </c:pt>
                <c:pt idx="11" formatCode="#\ ##0.0">
                  <c:v>1567541.8</c:v>
                </c:pt>
                <c:pt idx="12" formatCode="#\ ##0.0">
                  <c:v>1618741.8</c:v>
                </c:pt>
              </c:numCache>
            </c:numRef>
          </c:val>
          <c:smooth val="0"/>
          <c:extLst>
            <c:ext xmlns:c16="http://schemas.microsoft.com/office/drawing/2014/chart" uri="{C3380CC4-5D6E-409C-BE32-E72D297353CC}">
              <c16:uniqueId val="{00000000-13C7-4E3B-BAFB-6296831FEF19}"/>
            </c:ext>
          </c:extLst>
        </c:ser>
        <c:ser>
          <c:idx val="1"/>
          <c:order val="1"/>
          <c:tx>
            <c:strRef>
              <c:f>Лист1!$C$1</c:f>
              <c:strCache>
                <c:ptCount val="1"/>
                <c:pt idx="0">
                  <c:v>Расходы</c:v>
                </c:pt>
              </c:strCache>
            </c:strRef>
          </c:tx>
          <c:spPr>
            <a:ln w="28575" cap="rnd">
              <a:solidFill>
                <a:schemeClr val="accent2"/>
              </a:solidFill>
              <a:round/>
            </a:ln>
            <a:effectLst/>
          </c:spPr>
          <c:marker>
            <c:symbol val="none"/>
          </c:marker>
          <c:dLbls>
            <c:dLbl>
              <c:idx val="0"/>
              <c:layout>
                <c:manualLayout>
                  <c:x val="0"/>
                  <c:y val="1.932814162201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C7-4E3B-BAFB-6296831FEF19}"/>
                </c:ext>
              </c:extLst>
            </c:dLbl>
            <c:dLbl>
              <c:idx val="1"/>
              <c:layout>
                <c:manualLayout>
                  <c:x val="1.1677516642759939E-3"/>
                  <c:y val="2.1744159324763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3C7-4E3B-BAFB-6296831FEF19}"/>
                </c:ext>
              </c:extLst>
            </c:dLbl>
            <c:dLbl>
              <c:idx val="2"/>
              <c:layout>
                <c:manualLayout>
                  <c:x val="0"/>
                  <c:y val="1.449610621650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3C7-4E3B-BAFB-6296831FEF19}"/>
                </c:ext>
              </c:extLst>
            </c:dLbl>
            <c:dLbl>
              <c:idx val="3"/>
              <c:layout>
                <c:manualLayout>
                  <c:x val="1.1677516642759939E-3"/>
                  <c:y val="1.93281416220115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3C7-4E3B-BAFB-6296831FEF19}"/>
                </c:ext>
              </c:extLst>
            </c:dLbl>
            <c:dLbl>
              <c:idx val="4"/>
              <c:layout>
                <c:manualLayout>
                  <c:x val="-1.1677516642760795E-3"/>
                  <c:y val="-5.7984424866034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3C7-4E3B-BAFB-6296831FEF19}"/>
                </c:ext>
              </c:extLst>
            </c:dLbl>
            <c:dLbl>
              <c:idx val="5"/>
              <c:layout>
                <c:manualLayout>
                  <c:x val="0"/>
                  <c:y val="-3.8656283244023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3C7-4E3B-BAFB-6296831FEF19}"/>
                </c:ext>
              </c:extLst>
            </c:dLbl>
            <c:dLbl>
              <c:idx val="6"/>
              <c:layout>
                <c:manualLayout>
                  <c:x val="-1.1677516642759939E-3"/>
                  <c:y val="-4.5904336352277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3C7-4E3B-BAFB-6296831FEF19}"/>
                </c:ext>
              </c:extLst>
            </c:dLbl>
            <c:dLbl>
              <c:idx val="7"/>
              <c:layout>
                <c:manualLayout>
                  <c:x val="-4.6710066571040614E-3"/>
                  <c:y val="-5.7984424866034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3C7-4E3B-BAFB-6296831FEF19}"/>
                </c:ext>
              </c:extLst>
            </c:dLbl>
            <c:dLbl>
              <c:idx val="8"/>
              <c:layout>
                <c:manualLayout>
                  <c:x val="-1.4013019971311928E-2"/>
                  <c:y val="-8.4560619596300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3C7-4E3B-BAFB-6296831FEF19}"/>
                </c:ext>
              </c:extLst>
            </c:dLbl>
            <c:dLbl>
              <c:idx val="9"/>
              <c:layout>
                <c:manualLayout>
                  <c:x val="1.1677516642759939E-3"/>
                  <c:y val="1.4496106216508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3C7-4E3B-BAFB-6296831FEF19}"/>
                </c:ext>
              </c:extLst>
            </c:dLbl>
            <c:dLbl>
              <c:idx val="10"/>
              <c:layout>
                <c:manualLayout>
                  <c:x val="-2.1019529956967892E-2"/>
                  <c:y val="3.6240265541271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3C7-4E3B-BAFB-6296831FEF19}"/>
                </c:ext>
              </c:extLst>
            </c:dLbl>
            <c:dLbl>
              <c:idx val="11"/>
              <c:layout>
                <c:manualLayout>
                  <c:x val="-2.4522784949795873E-2"/>
                  <c:y val="-4.3488318649526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3C7-4E3B-BAFB-6296831FEF19}"/>
                </c:ext>
              </c:extLst>
            </c:dLbl>
            <c:dLbl>
              <c:idx val="12"/>
              <c:layout>
                <c:manualLayout>
                  <c:x val="-5.8387583213799698E-3"/>
                  <c:y val="3.3824247838520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3C7-4E3B-BAFB-6296831FEF1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Лист1!$A$2:$A$14</c:f>
              <c:numCache>
                <c:formatCode>General</c:formatCode>
                <c:ptCount val="13"/>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numCache>
            </c:numRef>
          </c:cat>
          <c:val>
            <c:numRef>
              <c:f>Лист1!$C$2:$C$14</c:f>
              <c:numCache>
                <c:formatCode>#,##0</c:formatCode>
                <c:ptCount val="13"/>
                <c:pt idx="0">
                  <c:v>624612</c:v>
                </c:pt>
                <c:pt idx="1">
                  <c:v>662523</c:v>
                </c:pt>
                <c:pt idx="2">
                  <c:v>675554</c:v>
                </c:pt>
                <c:pt idx="3">
                  <c:v>744300</c:v>
                </c:pt>
                <c:pt idx="4">
                  <c:v>780154</c:v>
                </c:pt>
                <c:pt idx="5">
                  <c:v>877728</c:v>
                </c:pt>
                <c:pt idx="6">
                  <c:v>894505</c:v>
                </c:pt>
                <c:pt idx="7">
                  <c:v>981965</c:v>
                </c:pt>
                <c:pt idx="8">
                  <c:v>1104710</c:v>
                </c:pt>
                <c:pt idx="9">
                  <c:v>1404117</c:v>
                </c:pt>
                <c:pt idx="10" formatCode="#\ ##0.0">
                  <c:v>1685311.6</c:v>
                </c:pt>
                <c:pt idx="11" formatCode="#\ ##0.0">
                  <c:v>1567541.8</c:v>
                </c:pt>
                <c:pt idx="12" formatCode="#\ ##0.0">
                  <c:v>1618741.8</c:v>
                </c:pt>
              </c:numCache>
            </c:numRef>
          </c:val>
          <c:smooth val="0"/>
          <c:extLst>
            <c:ext xmlns:c16="http://schemas.microsoft.com/office/drawing/2014/chart" uri="{C3380CC4-5D6E-409C-BE32-E72D297353CC}">
              <c16:uniqueId val="{00000001-13C7-4E3B-BAFB-6296831FEF19}"/>
            </c:ext>
          </c:extLst>
        </c:ser>
        <c:dLbls>
          <c:showLegendKey val="0"/>
          <c:showVal val="0"/>
          <c:showCatName val="0"/>
          <c:showSerName val="0"/>
          <c:showPercent val="0"/>
          <c:showBubbleSize val="0"/>
        </c:dLbls>
        <c:smooth val="0"/>
        <c:axId val="997215184"/>
        <c:axId val="997215664"/>
      </c:lineChart>
      <c:catAx>
        <c:axId val="99721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97215664"/>
        <c:crosses val="autoZero"/>
        <c:auto val="1"/>
        <c:lblAlgn val="ctr"/>
        <c:lblOffset val="100"/>
        <c:noMultiLvlLbl val="0"/>
      </c:catAx>
      <c:valAx>
        <c:axId val="997215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97215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Продажи</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Лист1!$A$2:$A$9</c:f>
              <c:strCache>
                <c:ptCount val="8"/>
                <c:pt idx="0">
                  <c:v>НДФЛ</c:v>
                </c:pt>
                <c:pt idx="1">
                  <c:v>Акцизы</c:v>
                </c:pt>
                <c:pt idx="2">
                  <c:v>Налоги на совокупный доход</c:v>
                </c:pt>
                <c:pt idx="3">
                  <c:v>Госпошлина</c:v>
                </c:pt>
                <c:pt idx="4">
                  <c:v>Доходы от использования имущества</c:v>
                </c:pt>
                <c:pt idx="5">
                  <c:v>Доходы от оказания платных услуг</c:v>
                </c:pt>
                <c:pt idx="6">
                  <c:v>Штрафы, санкции, возмещение ущерба</c:v>
                </c:pt>
                <c:pt idx="7">
                  <c:v>Доходы от продажи материальных и не материальных активов</c:v>
                </c:pt>
              </c:strCache>
            </c:strRef>
          </c:cat>
          <c:val>
            <c:numRef>
              <c:f>Лист1!$B$2:$B$9</c:f>
              <c:numCache>
                <c:formatCode>0.0%</c:formatCode>
                <c:ptCount val="8"/>
                <c:pt idx="0">
                  <c:v>0.78600000000000003</c:v>
                </c:pt>
                <c:pt idx="1">
                  <c:v>1.2999999999999999E-2</c:v>
                </c:pt>
                <c:pt idx="2">
                  <c:v>0.10299999999999999</c:v>
                </c:pt>
                <c:pt idx="3">
                  <c:v>5.0000000000000001E-3</c:v>
                </c:pt>
                <c:pt idx="4">
                  <c:v>0.01</c:v>
                </c:pt>
                <c:pt idx="5">
                  <c:v>6.6000000000000003E-2</c:v>
                </c:pt>
                <c:pt idx="6">
                  <c:v>1.2E-2</c:v>
                </c:pt>
                <c:pt idx="7">
                  <c:v>5.0000000000000001E-3</c:v>
                </c:pt>
              </c:numCache>
            </c:numRef>
          </c:val>
          <c:extLst>
            <c:ext xmlns:c16="http://schemas.microsoft.com/office/drawing/2014/chart" uri="{C3380CC4-5D6E-409C-BE32-E72D297353CC}">
              <c16:uniqueId val="{00000000-990D-4764-BCDC-B0BB528EBDAA}"/>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Liberation Serif" panose="02020603050405020304" pitchFamily="18" charset="0"/>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Лист1!$A$2:$A$15</c:f>
              <c:strCache>
                <c:ptCount val="14"/>
                <c:pt idx="0">
                  <c:v>Обеспечение деятельности администрации Слободо-Туринского муниципального района на 2023-2028 годы</c:v>
                </c:pt>
                <c:pt idx="1">
                  <c:v>Обеспечение комплексной бещопасности жизнедеятельности населения Слободо-Туринского муниципального района на 2023-2028 годы</c:v>
                </c:pt>
                <c:pt idx="2">
                  <c:v>Развитие культуры, физической культуры, спорта и молодёжной политики в Слободо-Туринском муниципальном районе на 2019-2027 годы</c:v>
                </c:pt>
                <c:pt idx="3">
                  <c:v>Социальная поддержка населения в Слободо-Туринском муниципальном районе на 2023-2028 годы</c:v>
                </c:pt>
                <c:pt idx="4">
                  <c:v>Управление финансами Слободо-Туринского муниципального района на 2019-2027 годы</c:v>
                </c:pt>
                <c:pt idx="5">
                  <c:v>Дорожная, градостроительная и иная деятельности Администрации Слободо-Туринского муниципального района на 2023-2028 годы</c:v>
                </c:pt>
                <c:pt idx="6">
                  <c:v>Повышение эффективности управления муниципальной собственностью на территории Слободо_туринского муниципального района на 2019-2028 годы</c:v>
                </c:pt>
                <c:pt idx="7">
                  <c:v>Развитие системы образования в Слободо-Туринском муниципальном районе до 2028 годы</c:v>
                </c:pt>
                <c:pt idx="8">
                  <c:v>Содействие развитию малого и среднего предпринимательства в Слободо-Туринском муниципальном районе на 2019-2027 годы</c:v>
                </c:pt>
                <c:pt idx="9">
                  <c:v>Укрепление общественного здоровья в Слободо-Туринском муниципальном районе на 2023-2028 годы</c:v>
                </c:pt>
                <c:pt idx="10">
                  <c:v>Формирование законопослушного поведения участников дорожного движения в Слободо-Туринском муниципальном районе на 2023-2028 годы</c:v>
                </c:pt>
                <c:pt idx="11">
                  <c:v>Профилактика терроризма, а так же минимизации и(или) ликвидация последствий его проявлений в Слободо-Туринском муниципальном районе на 2025-2030 годы</c:v>
                </c:pt>
                <c:pt idx="12">
                  <c:v>Комплексное развитие сельских территорий Слободо-Туринского муниципального района на 2020-2027 годы</c:v>
                </c:pt>
                <c:pt idx="13">
                  <c:v>Профилактика экстремизма, гармонизации межнациональных и межконфессиональных отношений в Слободо-Туринском муниципальном районе на 2023-2028 годы</c:v>
                </c:pt>
              </c:strCache>
            </c:strRef>
          </c:cat>
          <c:val>
            <c:numRef>
              <c:f>Лист1!$B$2:$B$15</c:f>
              <c:numCache>
                <c:formatCode>0%</c:formatCode>
                <c:ptCount val="14"/>
                <c:pt idx="0">
                  <c:v>0.04</c:v>
                </c:pt>
                <c:pt idx="1">
                  <c:v>0.01</c:v>
                </c:pt>
                <c:pt idx="2" formatCode="0.0%">
                  <c:v>1.0999999999999999E-2</c:v>
                </c:pt>
                <c:pt idx="3">
                  <c:v>7.0000000000000007E-2</c:v>
                </c:pt>
                <c:pt idx="4" formatCode="0.0%">
                  <c:v>0.33500000000000002</c:v>
                </c:pt>
                <c:pt idx="5" formatCode="0.0%">
                  <c:v>1.6E-2</c:v>
                </c:pt>
                <c:pt idx="6" formatCode="0.0%">
                  <c:v>3.0000000000000001E-3</c:v>
                </c:pt>
                <c:pt idx="7" formatCode="0.0%">
                  <c:v>0.51300000000000001</c:v>
                </c:pt>
                <c:pt idx="8">
                  <c:v>0</c:v>
                </c:pt>
                <c:pt idx="9">
                  <c:v>0</c:v>
                </c:pt>
                <c:pt idx="10">
                  <c:v>0</c:v>
                </c:pt>
                <c:pt idx="11" formatCode="0.0%">
                  <c:v>1E-3</c:v>
                </c:pt>
                <c:pt idx="12" formatCode="0.0%">
                  <c:v>1E-3</c:v>
                </c:pt>
                <c:pt idx="13">
                  <c:v>0</c:v>
                </c:pt>
              </c:numCache>
            </c:numRef>
          </c:val>
          <c:extLst>
            <c:ext xmlns:c16="http://schemas.microsoft.com/office/drawing/2014/chart" uri="{C3380CC4-5D6E-409C-BE32-E72D297353CC}">
              <c16:uniqueId val="{00000000-837F-49C6-83AC-5CA8165AFCA4}"/>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6106283115319144"/>
          <c:y val="3.3800710650881534E-2"/>
          <c:w val="0.43240497283566581"/>
          <c:h val="0.94463238565111751"/>
        </c:manualLayout>
      </c:layout>
      <c:overlay val="0"/>
      <c:spPr>
        <a:noFill/>
        <a:ln>
          <a:noFill/>
        </a:ln>
        <a:effectLst/>
      </c:spPr>
      <c:txPr>
        <a:bodyPr rot="0" spcFirstLastPara="1" vertOverflow="ellipsis" vert="horz" wrap="square" anchor="ctr" anchorCtr="1"/>
        <a:lstStyle/>
        <a:p>
          <a:pPr>
            <a:defRPr sz="1000" b="0" i="0" u="none" strike="noStrike" kern="1200" spc="0" baseline="0">
              <a:ln>
                <a:noFill/>
              </a:ln>
              <a:solidFill>
                <a:schemeClr val="tx1"/>
              </a:solidFill>
              <a:latin typeface="Liberation Serif" panose="02020603050405020304" pitchFamily="18" charset="0"/>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На 01.01.2024</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Программное направление деятельности</c:v>
                </c:pt>
                <c:pt idx="1">
                  <c:v>Не программное направление деятельности</c:v>
                </c:pt>
              </c:strCache>
            </c:strRef>
          </c:cat>
          <c:val>
            <c:numRef>
              <c:f>Лист1!$B$2:$B$3</c:f>
              <c:numCache>
                <c:formatCode>#\ ##0.0</c:formatCode>
                <c:ptCount val="2"/>
                <c:pt idx="0">
                  <c:v>1388609.4</c:v>
                </c:pt>
                <c:pt idx="1">
                  <c:v>15507.3</c:v>
                </c:pt>
              </c:numCache>
            </c:numRef>
          </c:val>
          <c:extLst>
            <c:ext xmlns:c16="http://schemas.microsoft.com/office/drawing/2014/chart" uri="{C3380CC4-5D6E-409C-BE32-E72D297353CC}">
              <c16:uniqueId val="{00000000-47FE-45FC-9AC3-96558128F59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На 01.01.2025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67-4D12-B237-FFD53E5CA2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667-4D12-B237-FFD53E5CA27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Программное направление деятельности</c:v>
                </c:pt>
                <c:pt idx="1">
                  <c:v>Не программное направление деятельности</c:v>
                </c:pt>
              </c:strCache>
            </c:strRef>
          </c:cat>
          <c:val>
            <c:numRef>
              <c:f>Лист1!$B$2:$B$3</c:f>
              <c:numCache>
                <c:formatCode>#\ ##0.0</c:formatCode>
                <c:ptCount val="2"/>
                <c:pt idx="0">
                  <c:v>1666730.2</c:v>
                </c:pt>
                <c:pt idx="1">
                  <c:v>18581.400000000001</c:v>
                </c:pt>
              </c:numCache>
            </c:numRef>
          </c:val>
          <c:extLst>
            <c:ext xmlns:c16="http://schemas.microsoft.com/office/drawing/2014/chart" uri="{C3380CC4-5D6E-409C-BE32-E72D297353CC}">
              <c16:uniqueId val="{00000004-6667-4D12-B237-FFD53E5CA27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Лист1!$B$1</c:f>
              <c:strCache>
                <c:ptCount val="1"/>
                <c:pt idx="0">
                  <c:v>Ряд 1</c:v>
                </c:pt>
              </c:strCache>
            </c:strRef>
          </c:tx>
          <c:spPr>
            <a:gradFill>
              <a:gsLst>
                <a:gs pos="0">
                  <a:schemeClr val="accent1">
                    <a:tint val="98000"/>
                    <a:lumMod val="128000"/>
                  </a:schemeClr>
                </a:gs>
                <a:gs pos="100000">
                  <a:schemeClr val="accent1">
                    <a:shade val="94000"/>
                    <a:lumMod val="88000"/>
                  </a:schemeClr>
                </a:gs>
              </a:gsLst>
              <a:lin ang="5400000" scaled="0"/>
              <a:tileRect/>
            </a:gradFill>
            <a:ln>
              <a:noFill/>
            </a:ln>
            <a:effectLst/>
            <a:sp3d/>
          </c:spPr>
          <c:dLbls>
            <c:spPr>
              <a:solidFill>
                <a:schemeClr val="tx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Лист1!$A$2:$A$6</c:f>
              <c:strCache>
                <c:ptCount val="5"/>
                <c:pt idx="0">
                  <c:v>2023 г.</c:v>
                </c:pt>
                <c:pt idx="1">
                  <c:v>2024 г.</c:v>
                </c:pt>
                <c:pt idx="2">
                  <c:v>2025 г.</c:v>
                </c:pt>
                <c:pt idx="3">
                  <c:v>2026 г.</c:v>
                </c:pt>
                <c:pt idx="4">
                  <c:v>2027 г</c:v>
                </c:pt>
              </c:strCache>
            </c:strRef>
          </c:cat>
          <c:val>
            <c:numRef>
              <c:f>Лист1!$B$2:$B$6</c:f>
              <c:numCache>
                <c:formatCode>#,##0</c:formatCode>
                <c:ptCount val="5"/>
                <c:pt idx="0" formatCode="#,##0.00">
                  <c:v>9930.2000000000007</c:v>
                </c:pt>
                <c:pt idx="1">
                  <c:v>10820</c:v>
                </c:pt>
                <c:pt idx="2">
                  <c:v>2080</c:v>
                </c:pt>
                <c:pt idx="3">
                  <c:v>1530</c:v>
                </c:pt>
                <c:pt idx="4" formatCode="General">
                  <c:v>990</c:v>
                </c:pt>
              </c:numCache>
            </c:numRef>
          </c:val>
          <c:smooth val="0"/>
          <c:extLst>
            <c:ext xmlns:c16="http://schemas.microsoft.com/office/drawing/2014/chart" uri="{C3380CC4-5D6E-409C-BE32-E72D297353CC}">
              <c16:uniqueId val="{00000000-C510-43C0-8C6B-BFF2DCC7ABCE}"/>
            </c:ext>
          </c:extLst>
        </c:ser>
        <c:dLbls>
          <c:showLegendKey val="0"/>
          <c:showVal val="0"/>
          <c:showCatName val="0"/>
          <c:showSerName val="0"/>
          <c:showPercent val="0"/>
          <c:showBubbleSize val="0"/>
        </c:dLbls>
        <c:axId val="990063152"/>
        <c:axId val="990063632"/>
        <c:axId val="1159676576"/>
      </c:line3DChart>
      <c:catAx>
        <c:axId val="990063152"/>
        <c:scaling>
          <c:orientation val="minMax"/>
        </c:scaling>
        <c:delete val="0"/>
        <c:axPos val="b"/>
        <c:numFmt formatCode="General" sourceLinked="1"/>
        <c:majorTickMark val="out"/>
        <c:minorTickMark val="none"/>
        <c:tickLblPos val="nextTo"/>
        <c:spPr>
          <a:noFill/>
          <a:ln w="9525" cap="flat" cmpd="sng" algn="ctr">
            <a:solidFill>
              <a:schemeClr val="dk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990063632"/>
        <c:crosses val="autoZero"/>
        <c:auto val="1"/>
        <c:lblAlgn val="ctr"/>
        <c:lblOffset val="100"/>
        <c:noMultiLvlLbl val="0"/>
      </c:catAx>
      <c:valAx>
        <c:axId val="990063632"/>
        <c:scaling>
          <c:orientation val="minMax"/>
        </c:scaling>
        <c:delete val="0"/>
        <c:axPos val="l"/>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990063152"/>
        <c:crosses val="autoZero"/>
        <c:crossBetween val="between"/>
      </c:valAx>
      <c:serAx>
        <c:axId val="1159676576"/>
        <c:scaling>
          <c:orientation val="minMax"/>
        </c:scaling>
        <c:delete val="0"/>
        <c:axPos val="b"/>
        <c:majorTickMark val="out"/>
        <c:minorTickMark val="none"/>
        <c:tickLblPos val="nextTo"/>
        <c:spPr>
          <a:noFill/>
          <a:ln w="9525" cap="flat" cmpd="sng" algn="ctr">
            <a:solidFill>
              <a:schemeClr val="dk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990063632"/>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Доходы</c:v>
                </c:pt>
                <c:pt idx="1">
                  <c:v>Расходы</c:v>
                </c:pt>
                <c:pt idx="2">
                  <c:v>Муниципальный долг</c:v>
                </c:pt>
              </c:strCache>
            </c:strRef>
          </c:cat>
          <c:val>
            <c:numRef>
              <c:f>Лист1!$B$2:$B$4</c:f>
              <c:numCache>
                <c:formatCode>#\ ##0.0</c:formatCode>
                <c:ptCount val="3"/>
                <c:pt idx="0">
                  <c:v>1685311.6</c:v>
                </c:pt>
                <c:pt idx="1">
                  <c:v>1685311.6</c:v>
                </c:pt>
                <c:pt idx="2" formatCode="#,##0">
                  <c:v>2080</c:v>
                </c:pt>
              </c:numCache>
            </c:numRef>
          </c:val>
          <c:extLst>
            <c:ext xmlns:c16="http://schemas.microsoft.com/office/drawing/2014/chart" uri="{C3380CC4-5D6E-409C-BE32-E72D297353CC}">
              <c16:uniqueId val="{00000000-D697-43BB-949E-4A74F8BF93B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2026</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Доходы</c:v>
                </c:pt>
                <c:pt idx="1">
                  <c:v>Расходы</c:v>
                </c:pt>
                <c:pt idx="2">
                  <c:v>Муниципальный долг</c:v>
                </c:pt>
              </c:strCache>
            </c:strRef>
          </c:cat>
          <c:val>
            <c:numRef>
              <c:f>Лист1!$B$2:$B$4</c:f>
              <c:numCache>
                <c:formatCode>#\ ##0.0</c:formatCode>
                <c:ptCount val="3"/>
                <c:pt idx="0">
                  <c:v>1567541.8</c:v>
                </c:pt>
                <c:pt idx="1">
                  <c:v>1567541.8</c:v>
                </c:pt>
                <c:pt idx="2" formatCode="#,##0">
                  <c:v>1530</c:v>
                </c:pt>
              </c:numCache>
            </c:numRef>
          </c:val>
          <c:extLst>
            <c:ext xmlns:c16="http://schemas.microsoft.com/office/drawing/2014/chart" uri="{C3380CC4-5D6E-409C-BE32-E72D297353CC}">
              <c16:uniqueId val="{00000000-56FF-47E0-A579-D42BED4E679C}"/>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Продажи</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20D-4677-AD43-25EB6550711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20D-4677-AD43-25EB6550711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20D-4677-AD43-25EB6550711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Доходы</c:v>
                </c:pt>
                <c:pt idx="1">
                  <c:v>Расходы</c:v>
                </c:pt>
                <c:pt idx="2">
                  <c:v>Муниципальный долг</c:v>
                </c:pt>
              </c:strCache>
            </c:strRef>
          </c:cat>
          <c:val>
            <c:numRef>
              <c:f>Лист1!$B$2:$B$4</c:f>
              <c:numCache>
                <c:formatCode>#\ ##0.0</c:formatCode>
                <c:ptCount val="3"/>
                <c:pt idx="0">
                  <c:v>1618741.8</c:v>
                </c:pt>
                <c:pt idx="1">
                  <c:v>1618741.8</c:v>
                </c:pt>
                <c:pt idx="2" formatCode="#,##0">
                  <c:v>990</c:v>
                </c:pt>
              </c:numCache>
            </c:numRef>
          </c:val>
          <c:extLst>
            <c:ext xmlns:c16="http://schemas.microsoft.com/office/drawing/2014/chart" uri="{C3380CC4-5D6E-409C-BE32-E72D297353CC}">
              <c16:uniqueId val="{00000006-220D-4677-AD43-25EB6550711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Столбец1</c:v>
                </c:pt>
              </c:strCache>
            </c:strRef>
          </c:tx>
          <c:spPr>
            <a:solidFill>
              <a:srgbClr val="38540A"/>
            </a:solidFill>
            <a:ln w="0">
              <a:noFill/>
            </a:ln>
          </c:spPr>
          <c:dPt>
            <c:idx val="0"/>
            <c:bubble3D val="0"/>
            <c:spPr>
              <a:gradFill>
                <a:gsLst>
                  <a:gs pos="0">
                    <a:srgbClr val="5F7E34"/>
                  </a:gs>
                  <a:gs pos="100000">
                    <a:srgbClr val="304708"/>
                  </a:gs>
                </a:gsLst>
                <a:lin ang="5400000"/>
              </a:gradFill>
              <a:ln w="0">
                <a:noFill/>
              </a:ln>
            </c:spPr>
            <c:extLst>
              <c:ext xmlns:c16="http://schemas.microsoft.com/office/drawing/2014/chart" uri="{C3380CC4-5D6E-409C-BE32-E72D297353CC}">
                <c16:uniqueId val="{00000001-7AD7-497A-94B2-676CBCD01ACF}"/>
              </c:ext>
            </c:extLst>
          </c:dPt>
          <c:dPt>
            <c:idx val="1"/>
            <c:bubble3D val="0"/>
            <c:spPr>
              <a:gradFill>
                <a:gsLst>
                  <a:gs pos="0">
                    <a:srgbClr val="54D087"/>
                  </a:gs>
                  <a:gs pos="100000">
                    <a:srgbClr val="298A63"/>
                  </a:gs>
                </a:gsLst>
                <a:lin ang="5400000"/>
              </a:gradFill>
              <a:ln w="0">
                <a:noFill/>
              </a:ln>
            </c:spPr>
            <c:extLst>
              <c:ext xmlns:c16="http://schemas.microsoft.com/office/drawing/2014/chart" uri="{C3380CC4-5D6E-409C-BE32-E72D297353CC}">
                <c16:uniqueId val="{00000003-7AD7-497A-94B2-676CBCD01ACF}"/>
              </c:ext>
            </c:extLst>
          </c:dPt>
          <c:dPt>
            <c:idx val="2"/>
            <c:bubble3D val="0"/>
            <c:spPr>
              <a:gradFill>
                <a:gsLst>
                  <a:gs pos="0">
                    <a:srgbClr val="3A9DA6"/>
                  </a:gs>
                  <a:gs pos="100000">
                    <a:srgbClr val="1E5262"/>
                  </a:gs>
                </a:gsLst>
                <a:lin ang="5400000"/>
              </a:gradFill>
              <a:ln w="0">
                <a:noFill/>
              </a:ln>
            </c:spPr>
            <c:extLst>
              <c:ext xmlns:c16="http://schemas.microsoft.com/office/drawing/2014/chart" uri="{C3380CC4-5D6E-409C-BE32-E72D297353CC}">
                <c16:uniqueId val="{00000005-7AD7-497A-94B2-676CBCD01ACF}"/>
              </c:ext>
            </c:extLst>
          </c:dPt>
          <c:dPt>
            <c:idx val="3"/>
            <c:bubble3D val="0"/>
            <c:spPr>
              <a:gradFill>
                <a:gsLst>
                  <a:gs pos="0">
                    <a:srgbClr val="7E71B9"/>
                  </a:gs>
                  <a:gs pos="100000">
                    <a:srgbClr val="5C417B"/>
                  </a:gs>
                </a:gsLst>
                <a:lin ang="5400000"/>
              </a:gradFill>
              <a:ln w="0">
                <a:noFill/>
              </a:ln>
            </c:spPr>
            <c:extLst>
              <c:ext xmlns:c16="http://schemas.microsoft.com/office/drawing/2014/chart" uri="{C3380CC4-5D6E-409C-BE32-E72D297353CC}">
                <c16:uniqueId val="{00000007-7AD7-497A-94B2-676CBCD01ACF}"/>
              </c:ext>
            </c:extLst>
          </c:dPt>
          <c:dLbls>
            <c:dLbl>
              <c:idx val="2"/>
              <c:layout>
                <c:manualLayout>
                  <c:x val="-0.124190393119594"/>
                  <c:y val="4.4001412694580902E-3"/>
                </c:manualLayout>
              </c:layout>
              <c:dLblPos val="bestFit"/>
              <c:showLegendKey val="0"/>
              <c:showVal val="0"/>
              <c:showCatName val="1"/>
              <c:showSerName val="0"/>
              <c:showPercent val="1"/>
              <c:showBubbleSize val="1"/>
              <c:separator>, </c:separator>
              <c:extLst>
                <c:ext xmlns:c15="http://schemas.microsoft.com/office/drawing/2012/chart" uri="{CE6537A1-D6FC-4f65-9D91-7224C49458BB}">
                  <c15:layout>
                    <c:manualLayout>
                      <c:w val="0.19612308051614399"/>
                      <c:h val="3.4638955502264902E-2"/>
                    </c:manualLayout>
                  </c15:layout>
                </c:ext>
                <c:ext xmlns:c16="http://schemas.microsoft.com/office/drawing/2014/chart" uri="{C3380CC4-5D6E-409C-BE32-E72D297353CC}">
                  <c16:uniqueId val="{00000005-7AD7-497A-94B2-676CBCD01ACF}"/>
                </c:ext>
              </c:extLst>
            </c:dLbl>
            <c:dLbl>
              <c:idx val="3"/>
              <c:layout>
                <c:manualLayout>
                  <c:x val="4.1980498627897503E-2"/>
                  <c:y val="1.4521715960564899E-2"/>
                </c:manualLayout>
              </c:layout>
              <c:dLblPos val="bestFit"/>
              <c:showLegendKey val="0"/>
              <c:showVal val="0"/>
              <c:showCatName val="1"/>
              <c:showSerName val="0"/>
              <c:showPercent val="1"/>
              <c:showBubbleSize val="1"/>
              <c:separator>, </c:separator>
              <c:extLst>
                <c:ext xmlns:c15="http://schemas.microsoft.com/office/drawing/2012/chart" uri="{CE6537A1-D6FC-4f65-9D91-7224C49458BB}">
                  <c15:layout>
                    <c:manualLayout>
                      <c:w val="0.18339464004203901"/>
                      <c:h val="4.6362909672262198E-2"/>
                    </c:manualLayout>
                  </c15:layout>
                </c:ext>
                <c:ext xmlns:c16="http://schemas.microsoft.com/office/drawing/2014/chart" uri="{C3380CC4-5D6E-409C-BE32-E72D297353CC}">
                  <c16:uniqueId val="{00000007-7AD7-497A-94B2-676CBCD01ACF}"/>
                </c:ext>
              </c:extLst>
            </c:dLbl>
            <c:numFmt formatCode="0.0%" sourceLinked="0"/>
            <c:spPr>
              <a:solidFill>
                <a:srgbClr val="FFFFFF"/>
              </a:solidFill>
              <a:ln>
                <a:noFill/>
              </a:ln>
              <a:effectLst/>
            </c:spPr>
            <c:txPr>
              <a:bodyPr rot="0" spcFirstLastPara="0" vertOverflow="ellipsis" vert="horz" wrap="square" lIns="38100" tIns="19050" rIns="38100" bIns="19050" anchor="ctr" anchorCtr="1"/>
              <a:lstStyle/>
              <a:p>
                <a:pPr>
                  <a:defRPr lang="ru-RU" sz="1195" b="0" i="0" u="none" strike="noStrike" kern="1200" spc="-1" baseline="0">
                    <a:solidFill>
                      <a:srgbClr val="595959"/>
                    </a:solidFill>
                    <a:latin typeface="Century Gothic"/>
                    <a:ea typeface="+mn-ea"/>
                    <a:cs typeface="+mn-cs"/>
                  </a:defRPr>
                </a:pPr>
                <a:endParaRPr lang="ru-RU"/>
              </a:p>
            </c:txPr>
            <c:dLblPos val="outEnd"/>
            <c:showLegendKey val="0"/>
            <c:showVal val="0"/>
            <c:showCatName val="1"/>
            <c:showSerName val="0"/>
            <c:showPercent val="1"/>
            <c:showBubbleSize val="1"/>
            <c:separator>, </c:separator>
            <c:showLeaderLines val="0"/>
            <c:extLst>
              <c:ext xmlns:c15="http://schemas.microsoft.com/office/drawing/2012/chart" uri="{CE6537A1-D6FC-4f65-9D91-7224C49458BB}"/>
            </c:extLst>
          </c:dLbls>
          <c:cat>
            <c:strRef>
              <c:f>categories</c:f>
              <c:strCache>
                <c:ptCount val="4"/>
                <c:pt idx="0">
                  <c:v>Субвенции</c:v>
                </c:pt>
                <c:pt idx="1">
                  <c:v>Дотации</c:v>
                </c:pt>
                <c:pt idx="2">
                  <c:v>Субсидии</c:v>
                </c:pt>
                <c:pt idx="3">
                  <c:v>Иные МБТ</c:v>
                </c:pt>
              </c:strCache>
            </c:strRef>
          </c:cat>
          <c:val>
            <c:numRef>
              <c:f>0</c:f>
              <c:numCache>
                <c:formatCode>#,#00%</c:formatCode>
                <c:ptCount val="4"/>
                <c:pt idx="0">
                  <c:v>0.36699999999999999</c:v>
                </c:pt>
                <c:pt idx="1">
                  <c:v>0.60799999999999998</c:v>
                </c:pt>
                <c:pt idx="2">
                  <c:v>2.3E-2</c:v>
                </c:pt>
                <c:pt idx="3">
                  <c:v>2E-3</c:v>
                </c:pt>
              </c:numCache>
            </c:numRef>
          </c:val>
          <c:extLst>
            <c:ext xmlns:c16="http://schemas.microsoft.com/office/drawing/2014/chart" uri="{C3380CC4-5D6E-409C-BE32-E72D297353CC}">
              <c16:uniqueId val="{00000008-7AD7-497A-94B2-676CBCD01ACF}"/>
            </c:ext>
          </c:extLst>
        </c:ser>
        <c:dLbls>
          <c:showLegendKey val="0"/>
          <c:showVal val="0"/>
          <c:showCatName val="1"/>
          <c:showSerName val="0"/>
          <c:showPercent val="1"/>
          <c:showBubbleSize val="1"/>
          <c:showLeaderLines val="0"/>
        </c:dLbls>
        <c:firstSliceAng val="0"/>
      </c:pieChart>
      <c:spPr>
        <a:noFill/>
        <a:ln w="0">
          <a:noFill/>
        </a:ln>
      </c:spPr>
    </c:plotArea>
    <c:plotVisOnly val="1"/>
    <c:dispBlanksAs val="gap"/>
    <c:showDLblsOverMax val="0"/>
    <c:extLst>
      <c:ext uri="{0b15fc19-7d7d-44ad-8c2d-2c3a37ce22c3}">
        <chartProps xmlns="https://web.wps.cn/et/2018/main" chartId="{c8b5b1f8-79c6-48b1-9d20-4aaf74e282fd}"/>
      </c:ext>
    </c:extLst>
  </c:chart>
  <c:spPr>
    <a:noFill/>
    <a:ln w="0">
      <a:noFill/>
    </a:ln>
  </c:spPr>
  <c:txPr>
    <a:bodyPr/>
    <a:lstStyle/>
    <a:p>
      <a:pPr>
        <a:defRPr lang="ru-RU"/>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ru-RU" sz="1860" b="0" i="0" u="none" strike="noStrike" kern="1200" spc="-1" baseline="0">
                <a:solidFill>
                  <a:srgbClr val="FFFFFF"/>
                </a:solidFill>
                <a:latin typeface="Century Gothic"/>
                <a:ea typeface="+mn-ea"/>
                <a:cs typeface="+mn-cs"/>
              </a:defRPr>
            </a:pPr>
            <a:r>
              <a:rPr lang="ru-RU" sz="1860" b="0" strike="noStrike" spc="-1">
                <a:solidFill>
                  <a:srgbClr val="FFFFFF"/>
                </a:solidFill>
                <a:latin typeface="Century Gothic"/>
              </a:rPr>
              <a:t>Налог на доходы физических лиц, тыс. рублей</a:t>
            </a:r>
          </a:p>
        </c:rich>
      </c:tx>
      <c:overlay val="0"/>
      <c:spPr>
        <a:noFill/>
        <a:ln w="0">
          <a:noFill/>
        </a:ln>
      </c:spPr>
    </c:title>
    <c:autoTitleDeleted val="0"/>
    <c:plotArea>
      <c:layout/>
      <c:barChart>
        <c:barDir val="col"/>
        <c:grouping val="clustered"/>
        <c:varyColors val="0"/>
        <c:ser>
          <c:idx val="0"/>
          <c:order val="0"/>
          <c:tx>
            <c:strRef>
              <c:f>label 0</c:f>
              <c:strCache>
                <c:ptCount val="1"/>
                <c:pt idx="0">
                  <c:v>Налог на доходы физических лиц, тыс. рублей</c:v>
                </c:pt>
              </c:strCache>
            </c:strRef>
          </c:tx>
          <c:spPr>
            <a:solidFill>
              <a:srgbClr val="E9B470"/>
            </a:solidFill>
            <a:ln w="0">
              <a:noFill/>
            </a:ln>
          </c:spPr>
          <c:invertIfNegative val="0"/>
          <c:dLbls>
            <c:numFmt formatCode="General" sourceLinked="0"/>
            <c:spPr>
              <a:noFill/>
              <a:ln>
                <a:noFill/>
              </a:ln>
              <a:effectLst/>
            </c:spPr>
            <c:txPr>
              <a:bodyPr rot="0" spcFirstLastPara="0" vertOverflow="ellipsis" vert="horz" wrap="square" lIns="38100" tIns="19050" rIns="38100" bIns="19050" anchor="ctr" anchorCtr="1"/>
              <a:lstStyle/>
              <a:p>
                <a:pPr>
                  <a:defRPr lang="ru-RU" sz="1400" b="1" i="0" u="none" strike="noStrike" kern="1200" spc="-1" baseline="0">
                    <a:solidFill>
                      <a:srgbClr val="000000"/>
                    </a:solidFill>
                    <a:latin typeface="Times New Roman" panose="02020603050405020304"/>
                    <a:ea typeface="Times New Roman" panose="02020603050405020304"/>
                    <a:cs typeface="+mn-cs"/>
                  </a:defRPr>
                </a:pPr>
                <a:endParaRPr lang="ru-RU"/>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4"/>
                <c:pt idx="0">
                  <c:v>2024 г (прогноз)</c:v>
                </c:pt>
                <c:pt idx="1">
                  <c:v>2025 г (прогноз)</c:v>
                </c:pt>
                <c:pt idx="2">
                  <c:v>2026 г (прогноз)</c:v>
                </c:pt>
                <c:pt idx="3">
                  <c:v>2027 г (прогноз)</c:v>
                </c:pt>
              </c:strCache>
            </c:strRef>
          </c:cat>
          <c:val>
            <c:numRef>
              <c:f>0</c:f>
              <c:numCache>
                <c:formatCode>General</c:formatCode>
                <c:ptCount val="4"/>
                <c:pt idx="0">
                  <c:v>146499</c:v>
                </c:pt>
                <c:pt idx="1">
                  <c:v>192678</c:v>
                </c:pt>
                <c:pt idx="2">
                  <c:v>213873</c:v>
                </c:pt>
                <c:pt idx="3">
                  <c:v>232694</c:v>
                </c:pt>
              </c:numCache>
            </c:numRef>
          </c:val>
          <c:extLst>
            <c:ext xmlns:c16="http://schemas.microsoft.com/office/drawing/2014/chart" uri="{C3380CC4-5D6E-409C-BE32-E72D297353CC}">
              <c16:uniqueId val="{00000000-7871-4D03-A0DC-730E93916E73}"/>
            </c:ext>
          </c:extLst>
        </c:ser>
        <c:dLbls>
          <c:showLegendKey val="0"/>
          <c:showVal val="1"/>
          <c:showCatName val="0"/>
          <c:showSerName val="0"/>
          <c:showPercent val="0"/>
          <c:showBubbleSize val="1"/>
        </c:dLbls>
        <c:gapWidth val="219"/>
        <c:overlap val="-27"/>
        <c:axId val="26553344"/>
        <c:axId val="26556288"/>
      </c:barChart>
      <c:catAx>
        <c:axId val="26553344"/>
        <c:scaling>
          <c:orientation val="minMax"/>
        </c:scaling>
        <c:delete val="0"/>
        <c:axPos val="b"/>
        <c:numFmt formatCode="General" sourceLinked="0"/>
        <c:majorTickMark val="none"/>
        <c:minorTickMark val="none"/>
        <c:tickLblPos val="nextTo"/>
        <c:spPr>
          <a:ln w="9360" cap="rnd" cmpd="sng" algn="ctr">
            <a:solidFill>
              <a:srgbClr val="FFFFFF"/>
            </a:solidFill>
            <a:prstDash val="solid"/>
            <a:round/>
          </a:ln>
        </c:spPr>
        <c:txPr>
          <a:bodyPr rot="-60000000" spcFirstLastPara="0" vertOverflow="ellipsis" vert="horz" wrap="square" anchor="ctr" anchorCtr="1"/>
          <a:lstStyle/>
          <a:p>
            <a:pPr>
              <a:defRPr lang="ru-RU" sz="1195" b="0" i="0" u="none" strike="noStrike" kern="1200" spc="-1" baseline="0">
                <a:solidFill>
                  <a:srgbClr val="FFFFFF"/>
                </a:solidFill>
                <a:latin typeface="Century Gothic"/>
                <a:ea typeface="+mn-ea"/>
                <a:cs typeface="+mn-cs"/>
              </a:defRPr>
            </a:pPr>
            <a:endParaRPr lang="ru-RU"/>
          </a:p>
        </c:txPr>
        <c:crossAx val="26556288"/>
        <c:crosses val="autoZero"/>
        <c:auto val="1"/>
        <c:lblAlgn val="ctr"/>
        <c:lblOffset val="100"/>
        <c:noMultiLvlLbl val="0"/>
      </c:catAx>
      <c:valAx>
        <c:axId val="26556288"/>
        <c:scaling>
          <c:orientation val="minMax"/>
        </c:scaling>
        <c:delete val="0"/>
        <c:axPos val="l"/>
        <c:majorGridlines>
          <c:spPr>
            <a:ln w="9360" cap="rnd" cmpd="sng" algn="ctr">
              <a:solidFill>
                <a:srgbClr val="FFFFFF"/>
              </a:solidFill>
              <a:prstDash val="solid"/>
              <a:round/>
            </a:ln>
          </c:spPr>
        </c:majorGridlines>
        <c:numFmt formatCode="General" sourceLinked="0"/>
        <c:majorTickMark val="none"/>
        <c:minorTickMark val="none"/>
        <c:tickLblPos val="nextTo"/>
        <c:spPr>
          <a:ln w="9360" cap="rnd" cmpd="sng" algn="ctr">
            <a:noFill/>
            <a:prstDash val="solid"/>
            <a:round/>
          </a:ln>
        </c:spPr>
        <c:txPr>
          <a:bodyPr rot="-60000000" spcFirstLastPara="0" vertOverflow="ellipsis" vert="horz" wrap="square" anchor="ctr" anchorCtr="1"/>
          <a:lstStyle/>
          <a:p>
            <a:pPr>
              <a:defRPr lang="ru-RU" sz="1195" b="0" i="0" u="none" strike="noStrike" kern="1200" spc="-1" baseline="0">
                <a:solidFill>
                  <a:srgbClr val="FFFFFF"/>
                </a:solidFill>
                <a:latin typeface="Century Gothic"/>
                <a:ea typeface="+mn-ea"/>
                <a:cs typeface="+mn-cs"/>
              </a:defRPr>
            </a:pPr>
            <a:endParaRPr lang="ru-RU"/>
          </a:p>
        </c:txPr>
        <c:crossAx val="26553344"/>
        <c:crosses val="autoZero"/>
        <c:crossBetween val="between"/>
      </c:valAx>
      <c:spPr>
        <a:noFill/>
        <a:ln w="0">
          <a:noFill/>
        </a:ln>
      </c:spPr>
    </c:plotArea>
    <c:plotVisOnly val="1"/>
    <c:dispBlanksAs val="gap"/>
    <c:showDLblsOverMax val="0"/>
    <c:extLst>
      <c:ext uri="{0b15fc19-7d7d-44ad-8c2d-2c3a37ce22c3}">
        <chartProps xmlns="https://web.wps.cn/et/2018/main" chartId="{a0eeabc9-1c56-4fca-9801-d3d8e0534c43}"/>
      </c:ext>
    </c:extLst>
  </c:chart>
  <c:spPr>
    <a:noFill/>
    <a:ln w="0">
      <a:noFill/>
    </a:ln>
  </c:spPr>
  <c:txPr>
    <a:bodyPr/>
    <a:lstStyle/>
    <a:p>
      <a:pPr>
        <a:defRPr lang="ru-RU"/>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ru-RU" sz="1860" b="0" i="0" u="none" strike="noStrike" kern="1200" spc="-1" baseline="0">
                <a:solidFill>
                  <a:srgbClr val="FFFFFF"/>
                </a:solidFill>
                <a:latin typeface="Century Gothic"/>
                <a:ea typeface="+mn-ea"/>
                <a:cs typeface="+mn-cs"/>
              </a:defRPr>
            </a:pPr>
            <a:r>
              <a:rPr lang="ru-RU" sz="1860" b="0" strike="noStrike" spc="-1">
                <a:solidFill>
                  <a:srgbClr val="FFFFFF"/>
                </a:solidFill>
                <a:latin typeface="Century Gothic"/>
              </a:rPr>
              <a:t>Акцизы на нефтепродукты, тыс. рублей</a:t>
            </a:r>
          </a:p>
        </c:rich>
      </c:tx>
      <c:overlay val="0"/>
      <c:spPr>
        <a:noFill/>
        <a:ln w="0">
          <a:noFill/>
        </a:ln>
      </c:spPr>
    </c:title>
    <c:autoTitleDeleted val="0"/>
    <c:plotArea>
      <c:layout/>
      <c:barChart>
        <c:barDir val="col"/>
        <c:grouping val="clustered"/>
        <c:varyColors val="0"/>
        <c:ser>
          <c:idx val="0"/>
          <c:order val="0"/>
          <c:tx>
            <c:strRef>
              <c:f>label 0</c:f>
              <c:strCache>
                <c:ptCount val="1"/>
                <c:pt idx="0">
                  <c:v>Акцизы на нефтепродукты, тыс. рублей</c:v>
                </c:pt>
              </c:strCache>
            </c:strRef>
          </c:tx>
          <c:spPr>
            <a:solidFill>
              <a:srgbClr val="257957"/>
            </a:solidFill>
            <a:ln w="0">
              <a:noFill/>
            </a:ln>
          </c:spPr>
          <c:invertIfNegative val="0"/>
          <c:dLbls>
            <c:numFmt formatCode="General" sourceLinked="0"/>
            <c:spPr>
              <a:noFill/>
              <a:ln>
                <a:noFill/>
              </a:ln>
              <a:effectLst/>
            </c:spPr>
            <c:txPr>
              <a:bodyPr rot="0" spcFirstLastPara="0" vertOverflow="ellipsis" vert="horz" wrap="square" lIns="38100" tIns="19050" rIns="38100" bIns="19050" anchor="ctr" anchorCtr="1"/>
              <a:lstStyle/>
              <a:p>
                <a:pPr>
                  <a:defRPr lang="ru-RU" sz="1400" b="1" i="0" u="none" strike="noStrike" kern="1200" spc="-1" baseline="0">
                    <a:solidFill>
                      <a:srgbClr val="000000"/>
                    </a:solidFill>
                    <a:latin typeface="Century Gothic"/>
                    <a:ea typeface="+mn-ea"/>
                    <a:cs typeface="+mn-cs"/>
                  </a:defRPr>
                </a:pPr>
                <a:endParaRPr lang="ru-RU"/>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4"/>
                <c:pt idx="0">
                  <c:v>2024 г (прогноз)</c:v>
                </c:pt>
                <c:pt idx="1">
                  <c:v>2025 г (прогоноз)</c:v>
                </c:pt>
                <c:pt idx="2">
                  <c:v>2026 г (прогноз)</c:v>
                </c:pt>
                <c:pt idx="3">
                  <c:v>2027 г (прогноз)</c:v>
                </c:pt>
              </c:strCache>
            </c:strRef>
          </c:cat>
          <c:val>
            <c:numRef>
              <c:f>0</c:f>
              <c:numCache>
                <c:formatCode>General</c:formatCode>
                <c:ptCount val="4"/>
                <c:pt idx="0">
                  <c:v>3245</c:v>
                </c:pt>
                <c:pt idx="1">
                  <c:v>3189</c:v>
                </c:pt>
                <c:pt idx="2">
                  <c:v>3317</c:v>
                </c:pt>
                <c:pt idx="3">
                  <c:v>3450</c:v>
                </c:pt>
              </c:numCache>
            </c:numRef>
          </c:val>
          <c:extLst>
            <c:ext xmlns:c16="http://schemas.microsoft.com/office/drawing/2014/chart" uri="{C3380CC4-5D6E-409C-BE32-E72D297353CC}">
              <c16:uniqueId val="{00000000-A22C-4AB3-997E-DA9C06AB50BA}"/>
            </c:ext>
          </c:extLst>
        </c:ser>
        <c:dLbls>
          <c:showLegendKey val="0"/>
          <c:showVal val="1"/>
          <c:showCatName val="0"/>
          <c:showSerName val="0"/>
          <c:showPercent val="0"/>
          <c:showBubbleSize val="1"/>
        </c:dLbls>
        <c:gapWidth val="219"/>
        <c:overlap val="-27"/>
        <c:axId val="26564864"/>
        <c:axId val="26584192"/>
      </c:barChart>
      <c:catAx>
        <c:axId val="26564864"/>
        <c:scaling>
          <c:orientation val="minMax"/>
        </c:scaling>
        <c:delete val="0"/>
        <c:axPos val="b"/>
        <c:numFmt formatCode="General" sourceLinked="0"/>
        <c:majorTickMark val="none"/>
        <c:minorTickMark val="none"/>
        <c:tickLblPos val="nextTo"/>
        <c:spPr>
          <a:ln w="9360" cap="rnd" cmpd="sng" algn="ctr">
            <a:solidFill>
              <a:srgbClr val="FFFFFF"/>
            </a:solidFill>
            <a:prstDash val="solid"/>
            <a:round/>
          </a:ln>
        </c:spPr>
        <c:txPr>
          <a:bodyPr rot="-60000000" spcFirstLastPara="0" vertOverflow="ellipsis" vert="horz" wrap="square" anchor="ctr" anchorCtr="1"/>
          <a:lstStyle/>
          <a:p>
            <a:pPr>
              <a:defRPr lang="ru-RU" sz="1195" b="0" i="0" u="none" strike="noStrike" kern="1200" spc="-1" baseline="0">
                <a:solidFill>
                  <a:srgbClr val="FFFFFF"/>
                </a:solidFill>
                <a:latin typeface="Century Gothic"/>
                <a:ea typeface="+mn-ea"/>
                <a:cs typeface="+mn-cs"/>
              </a:defRPr>
            </a:pPr>
            <a:endParaRPr lang="ru-RU"/>
          </a:p>
        </c:txPr>
        <c:crossAx val="26584192"/>
        <c:crosses val="autoZero"/>
        <c:auto val="1"/>
        <c:lblAlgn val="ctr"/>
        <c:lblOffset val="100"/>
        <c:noMultiLvlLbl val="0"/>
      </c:catAx>
      <c:valAx>
        <c:axId val="26584192"/>
        <c:scaling>
          <c:orientation val="minMax"/>
        </c:scaling>
        <c:delete val="0"/>
        <c:axPos val="l"/>
        <c:majorGridlines>
          <c:spPr>
            <a:ln w="9360" cap="rnd" cmpd="sng" algn="ctr">
              <a:solidFill>
                <a:srgbClr val="FFFFFF"/>
              </a:solidFill>
              <a:prstDash val="solid"/>
              <a:round/>
            </a:ln>
          </c:spPr>
        </c:majorGridlines>
        <c:numFmt formatCode="General" sourceLinked="0"/>
        <c:majorTickMark val="none"/>
        <c:minorTickMark val="none"/>
        <c:tickLblPos val="nextTo"/>
        <c:spPr>
          <a:ln w="9360" cap="rnd" cmpd="sng" algn="ctr">
            <a:noFill/>
            <a:prstDash val="solid"/>
            <a:round/>
          </a:ln>
        </c:spPr>
        <c:txPr>
          <a:bodyPr rot="-60000000" spcFirstLastPara="0" vertOverflow="ellipsis" vert="horz" wrap="square" anchor="ctr" anchorCtr="1"/>
          <a:lstStyle/>
          <a:p>
            <a:pPr>
              <a:defRPr lang="ru-RU" sz="1195" b="0" i="0" u="none" strike="noStrike" kern="1200" spc="-1" baseline="0">
                <a:solidFill>
                  <a:srgbClr val="FFFFFF"/>
                </a:solidFill>
                <a:latin typeface="Century Gothic"/>
                <a:ea typeface="+mn-ea"/>
                <a:cs typeface="+mn-cs"/>
              </a:defRPr>
            </a:pPr>
            <a:endParaRPr lang="ru-RU"/>
          </a:p>
        </c:txPr>
        <c:crossAx val="26564864"/>
        <c:crosses val="autoZero"/>
        <c:crossBetween val="between"/>
      </c:valAx>
      <c:spPr>
        <a:noFill/>
        <a:ln w="0">
          <a:noFill/>
        </a:ln>
      </c:spPr>
    </c:plotArea>
    <c:plotVisOnly val="1"/>
    <c:dispBlanksAs val="gap"/>
    <c:showDLblsOverMax val="0"/>
    <c:extLst>
      <c:ext uri="{0b15fc19-7d7d-44ad-8c2d-2c3a37ce22c3}">
        <chartProps xmlns="https://web.wps.cn/et/2018/main" chartId="{c9760f2b-c6c3-447f-8f29-11b503970e46}"/>
      </c:ext>
    </c:extLst>
  </c:chart>
  <c:spPr>
    <a:noFill/>
    <a:ln w="0">
      <a:noFill/>
    </a:ln>
  </c:spPr>
  <c:txPr>
    <a:bodyPr/>
    <a:lstStyle/>
    <a:p>
      <a:pPr>
        <a:defRPr lang="ru-RU"/>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ru-RU" sz="1860" b="0" i="0" u="none" strike="noStrike" kern="1200" spc="-1" baseline="0">
                <a:solidFill>
                  <a:srgbClr val="FFFFFF"/>
                </a:solidFill>
                <a:latin typeface="Century Gothic"/>
                <a:ea typeface="+mn-ea"/>
                <a:cs typeface="+mn-cs"/>
              </a:defRPr>
            </a:pPr>
            <a:r>
              <a:rPr lang="ru-RU" sz="1860" b="0" strike="noStrike" spc="-1">
                <a:solidFill>
                  <a:srgbClr val="FFFFFF"/>
                </a:solidFill>
                <a:latin typeface="Century Gothic"/>
              </a:rPr>
              <a:t>Налог, взимаемый в связи с применением упрощенной системы налогообложения, тыс. рублей</a:t>
            </a:r>
          </a:p>
        </c:rich>
      </c:tx>
      <c:overlay val="0"/>
      <c:spPr>
        <a:noFill/>
        <a:ln w="0">
          <a:noFill/>
        </a:ln>
      </c:spPr>
    </c:title>
    <c:autoTitleDeleted val="0"/>
    <c:plotArea>
      <c:layout>
        <c:manualLayout>
          <c:layoutTarget val="inner"/>
          <c:xMode val="edge"/>
          <c:yMode val="edge"/>
          <c:x val="5.4516566813412298E-2"/>
          <c:y val="0.31396391906707899"/>
          <c:w val="0.93326933898248998"/>
          <c:h val="0.57869032193760594"/>
        </c:manualLayout>
      </c:layout>
      <c:barChart>
        <c:barDir val="col"/>
        <c:grouping val="clustered"/>
        <c:varyColors val="0"/>
        <c:ser>
          <c:idx val="0"/>
          <c:order val="0"/>
          <c:tx>
            <c:strRef>
              <c:f>label 0</c:f>
              <c:strCache>
                <c:ptCount val="1"/>
                <c:pt idx="0">
                  <c:v>Налог, взимаемый в связи с применением упрощенной системы налогообложения, тыс. рублей</c:v>
                </c:pt>
              </c:strCache>
            </c:strRef>
          </c:tx>
          <c:spPr>
            <a:solidFill>
              <a:srgbClr val="722D1D"/>
            </a:solidFill>
            <a:ln w="0">
              <a:noFill/>
            </a:ln>
          </c:spPr>
          <c:invertIfNegative val="0"/>
          <c:dLbls>
            <c:numFmt formatCode="General" sourceLinked="0"/>
            <c:spPr>
              <a:noFill/>
              <a:ln>
                <a:noFill/>
              </a:ln>
              <a:effectLst/>
            </c:spPr>
            <c:txPr>
              <a:bodyPr rot="0" spcFirstLastPara="0" vertOverflow="ellipsis" vert="horz" wrap="square" lIns="38100" tIns="19050" rIns="38100" bIns="19050" anchor="ctr" anchorCtr="1"/>
              <a:lstStyle/>
              <a:p>
                <a:pPr>
                  <a:defRPr lang="ru-RU" sz="1400" b="1" i="0" u="none" strike="noStrike" kern="1200" spc="-1" baseline="0">
                    <a:solidFill>
                      <a:srgbClr val="000000"/>
                    </a:solidFill>
                    <a:latin typeface="Century Gothic"/>
                    <a:ea typeface="+mn-ea"/>
                    <a:cs typeface="+mn-cs"/>
                  </a:defRPr>
                </a:pPr>
                <a:endParaRPr lang="ru-RU"/>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4"/>
                <c:pt idx="0">
                  <c:v>2024 г (прогноз)</c:v>
                </c:pt>
                <c:pt idx="1">
                  <c:v>2025 г(прогноз)</c:v>
                </c:pt>
                <c:pt idx="2">
                  <c:v>2026 г(прогноз)</c:v>
                </c:pt>
                <c:pt idx="3">
                  <c:v>2027 г (прогноз)</c:v>
                </c:pt>
              </c:strCache>
            </c:strRef>
          </c:cat>
          <c:val>
            <c:numRef>
              <c:f>0</c:f>
              <c:numCache>
                <c:formatCode>General</c:formatCode>
                <c:ptCount val="4"/>
                <c:pt idx="0">
                  <c:v>29343</c:v>
                </c:pt>
                <c:pt idx="1">
                  <c:v>22604.400000000001</c:v>
                </c:pt>
                <c:pt idx="2">
                  <c:v>25969</c:v>
                </c:pt>
                <c:pt idx="3">
                  <c:v>30626</c:v>
                </c:pt>
              </c:numCache>
            </c:numRef>
          </c:val>
          <c:extLst>
            <c:ext xmlns:c16="http://schemas.microsoft.com/office/drawing/2014/chart" uri="{C3380CC4-5D6E-409C-BE32-E72D297353CC}">
              <c16:uniqueId val="{00000000-AB51-46F0-AA5C-2D3095C547A0}"/>
            </c:ext>
          </c:extLst>
        </c:ser>
        <c:dLbls>
          <c:showLegendKey val="0"/>
          <c:showVal val="1"/>
          <c:showCatName val="0"/>
          <c:showSerName val="0"/>
          <c:showPercent val="0"/>
          <c:showBubbleSize val="1"/>
        </c:dLbls>
        <c:gapWidth val="219"/>
        <c:overlap val="-27"/>
        <c:axId val="26597248"/>
        <c:axId val="26600192"/>
      </c:barChart>
      <c:catAx>
        <c:axId val="26597248"/>
        <c:scaling>
          <c:orientation val="minMax"/>
        </c:scaling>
        <c:delete val="0"/>
        <c:axPos val="b"/>
        <c:numFmt formatCode="General" sourceLinked="0"/>
        <c:majorTickMark val="none"/>
        <c:minorTickMark val="none"/>
        <c:tickLblPos val="nextTo"/>
        <c:spPr>
          <a:ln w="9360" cap="rnd" cmpd="sng" algn="ctr">
            <a:solidFill>
              <a:srgbClr val="FFFFFF"/>
            </a:solidFill>
            <a:prstDash val="solid"/>
            <a:round/>
          </a:ln>
        </c:spPr>
        <c:txPr>
          <a:bodyPr rot="-60000000" spcFirstLastPara="0" vertOverflow="ellipsis" vert="horz" wrap="square" anchor="ctr" anchorCtr="1"/>
          <a:lstStyle/>
          <a:p>
            <a:pPr>
              <a:defRPr lang="ru-RU" sz="1195" b="0" i="0" u="none" strike="noStrike" kern="1200" spc="-1" baseline="0">
                <a:solidFill>
                  <a:srgbClr val="FFFFFF"/>
                </a:solidFill>
                <a:latin typeface="Century Gothic"/>
                <a:ea typeface="+mn-ea"/>
                <a:cs typeface="+mn-cs"/>
              </a:defRPr>
            </a:pPr>
            <a:endParaRPr lang="ru-RU"/>
          </a:p>
        </c:txPr>
        <c:crossAx val="26600192"/>
        <c:crosses val="autoZero"/>
        <c:auto val="1"/>
        <c:lblAlgn val="ctr"/>
        <c:lblOffset val="100"/>
        <c:noMultiLvlLbl val="0"/>
      </c:catAx>
      <c:valAx>
        <c:axId val="26600192"/>
        <c:scaling>
          <c:orientation val="minMax"/>
        </c:scaling>
        <c:delete val="0"/>
        <c:axPos val="l"/>
        <c:majorGridlines>
          <c:spPr>
            <a:ln w="9360" cap="rnd" cmpd="sng" algn="ctr">
              <a:solidFill>
                <a:srgbClr val="FFFFFF"/>
              </a:solidFill>
              <a:prstDash val="solid"/>
              <a:round/>
            </a:ln>
          </c:spPr>
        </c:majorGridlines>
        <c:numFmt formatCode="General" sourceLinked="0"/>
        <c:majorTickMark val="none"/>
        <c:minorTickMark val="none"/>
        <c:tickLblPos val="nextTo"/>
        <c:spPr>
          <a:ln w="9360" cap="rnd" cmpd="sng" algn="ctr">
            <a:noFill/>
            <a:prstDash val="solid"/>
            <a:round/>
          </a:ln>
        </c:spPr>
        <c:txPr>
          <a:bodyPr rot="-60000000" spcFirstLastPara="0" vertOverflow="ellipsis" vert="horz" wrap="square" anchor="ctr" anchorCtr="1"/>
          <a:lstStyle/>
          <a:p>
            <a:pPr>
              <a:defRPr lang="ru-RU" sz="1195" b="0" i="0" u="none" strike="noStrike" kern="1200" spc="-1" baseline="0">
                <a:solidFill>
                  <a:srgbClr val="FFFFFF"/>
                </a:solidFill>
                <a:latin typeface="Century Gothic"/>
                <a:ea typeface="+mn-ea"/>
                <a:cs typeface="+mn-cs"/>
              </a:defRPr>
            </a:pPr>
            <a:endParaRPr lang="ru-RU"/>
          </a:p>
        </c:txPr>
        <c:crossAx val="26597248"/>
        <c:crosses val="autoZero"/>
        <c:crossBetween val="between"/>
      </c:valAx>
      <c:spPr>
        <a:noFill/>
        <a:ln w="0">
          <a:noFill/>
        </a:ln>
      </c:spPr>
    </c:plotArea>
    <c:plotVisOnly val="1"/>
    <c:dispBlanksAs val="gap"/>
    <c:showDLblsOverMax val="0"/>
    <c:extLst>
      <c:ext uri="{0b15fc19-7d7d-44ad-8c2d-2c3a37ce22c3}">
        <chartProps xmlns="https://web.wps.cn/et/2018/main" chartId="{d619cbc7-fe5a-41eb-b641-c744c1c01ffd}"/>
      </c:ext>
    </c:extLst>
  </c:chart>
  <c:spPr>
    <a:noFill/>
    <a:ln w="0">
      <a:noFill/>
    </a:ln>
  </c:spPr>
  <c:txPr>
    <a:bodyPr/>
    <a:lstStyle/>
    <a:p>
      <a:pPr>
        <a:defRPr lang="ru-RU"/>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ru-RU" sz="1860" b="0" i="0" u="none" strike="noStrike" kern="1200" spc="-1" baseline="0">
                <a:solidFill>
                  <a:srgbClr val="FFFFFF"/>
                </a:solidFill>
                <a:latin typeface="Century Gothic"/>
                <a:ea typeface="+mn-ea"/>
                <a:cs typeface="+mn-cs"/>
              </a:defRPr>
            </a:pPr>
            <a:r>
              <a:rPr lang="ru-RU" sz="1860" b="0" strike="noStrike" spc="-1">
                <a:solidFill>
                  <a:srgbClr val="FFFFFF"/>
                </a:solidFill>
                <a:latin typeface="Century Gothic"/>
              </a:rPr>
              <a:t>Сельскохозяйственный налог, тыс. рублей</a:t>
            </a:r>
          </a:p>
        </c:rich>
      </c:tx>
      <c:overlay val="0"/>
      <c:spPr>
        <a:noFill/>
        <a:ln w="0">
          <a:noFill/>
        </a:ln>
      </c:spPr>
    </c:title>
    <c:autoTitleDeleted val="0"/>
    <c:plotArea>
      <c:layout/>
      <c:barChart>
        <c:barDir val="col"/>
        <c:grouping val="clustered"/>
        <c:varyColors val="0"/>
        <c:ser>
          <c:idx val="0"/>
          <c:order val="0"/>
          <c:tx>
            <c:strRef>
              <c:f>label 0</c:f>
              <c:strCache>
                <c:ptCount val="1"/>
                <c:pt idx="0">
                  <c:v>Сельскохозяйственный налог, тыс. рублей</c:v>
                </c:pt>
              </c:strCache>
            </c:strRef>
          </c:tx>
          <c:spPr>
            <a:solidFill>
              <a:srgbClr val="00B0F0"/>
            </a:solidFill>
            <a:ln w="0">
              <a:noFill/>
            </a:ln>
          </c:spPr>
          <c:invertIfNegative val="0"/>
          <c:dLbls>
            <c:numFmt formatCode="General" sourceLinked="0"/>
            <c:spPr>
              <a:noFill/>
              <a:ln>
                <a:noFill/>
              </a:ln>
              <a:effectLst/>
            </c:spPr>
            <c:txPr>
              <a:bodyPr rot="0" spcFirstLastPara="0" vertOverflow="ellipsis" vert="horz" wrap="square" lIns="38100" tIns="19050" rIns="38100" bIns="19050" anchor="ctr" anchorCtr="1"/>
              <a:lstStyle/>
              <a:p>
                <a:pPr>
                  <a:defRPr lang="ru-RU" sz="1400" b="1" i="0" u="none" strike="noStrike" kern="1200" spc="-1" baseline="0">
                    <a:solidFill>
                      <a:srgbClr val="000000"/>
                    </a:solidFill>
                    <a:latin typeface="Century Gothic"/>
                    <a:ea typeface="+mn-ea"/>
                    <a:cs typeface="+mn-cs"/>
                  </a:defRPr>
                </a:pPr>
                <a:endParaRPr lang="ru-RU"/>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4"/>
                <c:pt idx="0">
                  <c:v>2024 г (прогноз)</c:v>
                </c:pt>
                <c:pt idx="1">
                  <c:v>2025 г (прогноз)</c:v>
                </c:pt>
                <c:pt idx="2">
                  <c:v>2026 г (прогноз)</c:v>
                </c:pt>
                <c:pt idx="3">
                  <c:v>2027 г (прогноз)</c:v>
                </c:pt>
              </c:strCache>
            </c:strRef>
          </c:cat>
          <c:val>
            <c:numRef>
              <c:f>0</c:f>
              <c:numCache>
                <c:formatCode>General</c:formatCode>
                <c:ptCount val="4"/>
                <c:pt idx="0">
                  <c:v>31</c:v>
                </c:pt>
                <c:pt idx="1">
                  <c:v>40</c:v>
                </c:pt>
                <c:pt idx="2">
                  <c:v>41</c:v>
                </c:pt>
                <c:pt idx="3">
                  <c:v>43</c:v>
                </c:pt>
              </c:numCache>
            </c:numRef>
          </c:val>
          <c:extLst>
            <c:ext xmlns:c16="http://schemas.microsoft.com/office/drawing/2014/chart" uri="{C3380CC4-5D6E-409C-BE32-E72D297353CC}">
              <c16:uniqueId val="{00000000-3956-499A-BD10-C58086194CF2}"/>
            </c:ext>
          </c:extLst>
        </c:ser>
        <c:dLbls>
          <c:showLegendKey val="0"/>
          <c:showVal val="1"/>
          <c:showCatName val="0"/>
          <c:showSerName val="0"/>
          <c:showPercent val="0"/>
          <c:showBubbleSize val="1"/>
        </c:dLbls>
        <c:gapWidth val="219"/>
        <c:overlap val="-27"/>
        <c:axId val="76101120"/>
        <c:axId val="76120448"/>
      </c:barChart>
      <c:catAx>
        <c:axId val="76101120"/>
        <c:scaling>
          <c:orientation val="minMax"/>
        </c:scaling>
        <c:delete val="0"/>
        <c:axPos val="b"/>
        <c:numFmt formatCode="General" sourceLinked="0"/>
        <c:majorTickMark val="none"/>
        <c:minorTickMark val="none"/>
        <c:tickLblPos val="nextTo"/>
        <c:spPr>
          <a:ln w="9360" cap="rnd" cmpd="sng" algn="ctr">
            <a:solidFill>
              <a:srgbClr val="FFFFFF"/>
            </a:solidFill>
            <a:prstDash val="solid"/>
            <a:round/>
          </a:ln>
        </c:spPr>
        <c:txPr>
          <a:bodyPr rot="-60000000" spcFirstLastPara="0" vertOverflow="ellipsis" vert="horz" wrap="square" anchor="ctr" anchorCtr="1"/>
          <a:lstStyle/>
          <a:p>
            <a:pPr>
              <a:defRPr lang="ru-RU" sz="1195" b="0" i="0" u="none" strike="noStrike" kern="1200" spc="-1" baseline="0">
                <a:solidFill>
                  <a:srgbClr val="FFFFFF"/>
                </a:solidFill>
                <a:latin typeface="Century Gothic"/>
                <a:ea typeface="+mn-ea"/>
                <a:cs typeface="+mn-cs"/>
              </a:defRPr>
            </a:pPr>
            <a:endParaRPr lang="ru-RU"/>
          </a:p>
        </c:txPr>
        <c:crossAx val="76120448"/>
        <c:crosses val="autoZero"/>
        <c:auto val="1"/>
        <c:lblAlgn val="ctr"/>
        <c:lblOffset val="100"/>
        <c:noMultiLvlLbl val="0"/>
      </c:catAx>
      <c:valAx>
        <c:axId val="76120448"/>
        <c:scaling>
          <c:orientation val="minMax"/>
        </c:scaling>
        <c:delete val="0"/>
        <c:axPos val="l"/>
        <c:majorGridlines>
          <c:spPr>
            <a:ln w="9360" cap="rnd" cmpd="sng" algn="ctr">
              <a:solidFill>
                <a:srgbClr val="FFFFFF"/>
              </a:solidFill>
              <a:prstDash val="solid"/>
              <a:round/>
            </a:ln>
          </c:spPr>
        </c:majorGridlines>
        <c:numFmt formatCode="General" sourceLinked="0"/>
        <c:majorTickMark val="none"/>
        <c:minorTickMark val="none"/>
        <c:tickLblPos val="nextTo"/>
        <c:spPr>
          <a:ln w="9360" cap="rnd" cmpd="sng" algn="ctr">
            <a:noFill/>
            <a:prstDash val="solid"/>
            <a:round/>
          </a:ln>
        </c:spPr>
        <c:txPr>
          <a:bodyPr rot="-60000000" spcFirstLastPara="0" vertOverflow="ellipsis" vert="horz" wrap="square" anchor="ctr" anchorCtr="1"/>
          <a:lstStyle/>
          <a:p>
            <a:pPr>
              <a:defRPr lang="ru-RU" sz="1195" b="0" i="0" u="none" strike="noStrike" kern="1200" spc="-1" baseline="0">
                <a:solidFill>
                  <a:srgbClr val="FFFFFF"/>
                </a:solidFill>
                <a:latin typeface="Century Gothic"/>
                <a:ea typeface="+mn-ea"/>
                <a:cs typeface="+mn-cs"/>
              </a:defRPr>
            </a:pPr>
            <a:endParaRPr lang="ru-RU"/>
          </a:p>
        </c:txPr>
        <c:crossAx val="76101120"/>
        <c:crosses val="autoZero"/>
        <c:crossBetween val="between"/>
      </c:valAx>
      <c:spPr>
        <a:noFill/>
        <a:ln w="0">
          <a:noFill/>
        </a:ln>
      </c:spPr>
    </c:plotArea>
    <c:plotVisOnly val="1"/>
    <c:dispBlanksAs val="gap"/>
    <c:showDLblsOverMax val="0"/>
    <c:extLst>
      <c:ext uri="{0b15fc19-7d7d-44ad-8c2d-2c3a37ce22c3}">
        <chartProps xmlns="https://web.wps.cn/et/2018/main" chartId="{2ab60773-0414-4a21-8ce3-896a1587b92e}"/>
      </c:ext>
    </c:extLst>
  </c:chart>
  <c:spPr>
    <a:noFill/>
    <a:ln w="0">
      <a:noFill/>
    </a:ln>
  </c:spPr>
  <c:txPr>
    <a:bodyPr/>
    <a:lstStyle/>
    <a:p>
      <a:pPr>
        <a:defRPr lang="ru-RU"/>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ru-RU" sz="1860" b="0" i="0" u="none" strike="noStrike" kern="1200" spc="-1" baseline="0">
                <a:solidFill>
                  <a:srgbClr val="FFFFFF"/>
                </a:solidFill>
                <a:latin typeface="Century Gothic"/>
                <a:ea typeface="+mn-ea"/>
                <a:cs typeface="+mn-cs"/>
              </a:defRPr>
            </a:pPr>
            <a:r>
              <a:rPr lang="ru-RU" sz="1860" b="0" strike="noStrike" spc="-1">
                <a:solidFill>
                  <a:srgbClr val="FFFFFF"/>
                </a:solidFill>
                <a:latin typeface="Century Gothic"/>
              </a:rPr>
              <a:t>Неналоговые доходы, тыс. рублей</a:t>
            </a:r>
          </a:p>
        </c:rich>
      </c:tx>
      <c:overlay val="0"/>
      <c:spPr>
        <a:noFill/>
        <a:ln w="0">
          <a:noFill/>
        </a:ln>
      </c:spPr>
    </c:title>
    <c:autoTitleDeleted val="0"/>
    <c:plotArea>
      <c:layout/>
      <c:barChart>
        <c:barDir val="col"/>
        <c:grouping val="clustered"/>
        <c:varyColors val="0"/>
        <c:ser>
          <c:idx val="0"/>
          <c:order val="0"/>
          <c:tx>
            <c:strRef>
              <c:f>label 0</c:f>
              <c:strCache>
                <c:ptCount val="1"/>
                <c:pt idx="0">
                  <c:v>Неналоговые доходы, тыс. рублей</c:v>
                </c:pt>
              </c:strCache>
            </c:strRef>
          </c:tx>
          <c:spPr>
            <a:solidFill>
              <a:srgbClr val="513A6C"/>
            </a:solidFill>
            <a:ln w="0">
              <a:noFill/>
            </a:ln>
          </c:spPr>
          <c:invertIfNegative val="0"/>
          <c:dLbls>
            <c:numFmt formatCode="General" sourceLinked="0"/>
            <c:spPr>
              <a:noFill/>
              <a:ln>
                <a:noFill/>
              </a:ln>
              <a:effectLst/>
            </c:spPr>
            <c:txPr>
              <a:bodyPr rot="0" spcFirstLastPara="0" vertOverflow="ellipsis" vert="horz" wrap="square" lIns="38100" tIns="19050" rIns="38100" bIns="19050" anchor="ctr" anchorCtr="1"/>
              <a:lstStyle/>
              <a:p>
                <a:pPr>
                  <a:defRPr lang="ru-RU" sz="1400" b="1" i="0" u="none" strike="noStrike" kern="1200" spc="-1" baseline="0">
                    <a:solidFill>
                      <a:srgbClr val="000000"/>
                    </a:solidFill>
                    <a:latin typeface="Century Gothic"/>
                    <a:ea typeface="+mn-ea"/>
                    <a:cs typeface="+mn-cs"/>
                  </a:defRPr>
                </a:pPr>
                <a:endParaRPr lang="ru-RU"/>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4"/>
                <c:pt idx="0">
                  <c:v>2024 г (прогноз)</c:v>
                </c:pt>
                <c:pt idx="1">
                  <c:v>2025 г (прогноз)</c:v>
                </c:pt>
                <c:pt idx="2">
                  <c:v>2026 г (прогноз)</c:v>
                </c:pt>
                <c:pt idx="3">
                  <c:v>2027 г (прогноз)</c:v>
                </c:pt>
              </c:strCache>
            </c:strRef>
          </c:cat>
          <c:val>
            <c:numRef>
              <c:f>0</c:f>
              <c:numCache>
                <c:formatCode>General</c:formatCode>
                <c:ptCount val="4"/>
                <c:pt idx="0">
                  <c:v>17545</c:v>
                </c:pt>
                <c:pt idx="1">
                  <c:v>22801</c:v>
                </c:pt>
                <c:pt idx="2">
                  <c:v>23409</c:v>
                </c:pt>
                <c:pt idx="3">
                  <c:v>24069</c:v>
                </c:pt>
              </c:numCache>
            </c:numRef>
          </c:val>
          <c:extLst>
            <c:ext xmlns:c16="http://schemas.microsoft.com/office/drawing/2014/chart" uri="{C3380CC4-5D6E-409C-BE32-E72D297353CC}">
              <c16:uniqueId val="{00000000-F558-4A0C-AD39-14E98116A316}"/>
            </c:ext>
          </c:extLst>
        </c:ser>
        <c:dLbls>
          <c:showLegendKey val="0"/>
          <c:showVal val="1"/>
          <c:showCatName val="0"/>
          <c:showSerName val="0"/>
          <c:showPercent val="0"/>
          <c:showBubbleSize val="1"/>
        </c:dLbls>
        <c:gapWidth val="219"/>
        <c:overlap val="-27"/>
        <c:axId val="76127616"/>
        <c:axId val="76134656"/>
      </c:barChart>
      <c:catAx>
        <c:axId val="76127616"/>
        <c:scaling>
          <c:orientation val="minMax"/>
        </c:scaling>
        <c:delete val="0"/>
        <c:axPos val="b"/>
        <c:numFmt formatCode="General" sourceLinked="0"/>
        <c:majorTickMark val="none"/>
        <c:minorTickMark val="none"/>
        <c:tickLblPos val="nextTo"/>
        <c:spPr>
          <a:ln w="9360" cap="rnd" cmpd="sng" algn="ctr">
            <a:solidFill>
              <a:srgbClr val="FFFFFF"/>
            </a:solidFill>
            <a:prstDash val="solid"/>
            <a:round/>
          </a:ln>
        </c:spPr>
        <c:txPr>
          <a:bodyPr rot="-60000000" spcFirstLastPara="0" vertOverflow="ellipsis" vert="horz" wrap="square" anchor="ctr" anchorCtr="1"/>
          <a:lstStyle/>
          <a:p>
            <a:pPr>
              <a:defRPr lang="ru-RU" sz="1195" b="0" i="0" u="none" strike="noStrike" kern="1200" spc="-1" baseline="0">
                <a:solidFill>
                  <a:srgbClr val="FFFFFF"/>
                </a:solidFill>
                <a:latin typeface="Century Gothic"/>
                <a:ea typeface="+mn-ea"/>
                <a:cs typeface="+mn-cs"/>
              </a:defRPr>
            </a:pPr>
            <a:endParaRPr lang="ru-RU"/>
          </a:p>
        </c:txPr>
        <c:crossAx val="76134656"/>
        <c:crosses val="autoZero"/>
        <c:auto val="1"/>
        <c:lblAlgn val="ctr"/>
        <c:lblOffset val="100"/>
        <c:noMultiLvlLbl val="0"/>
      </c:catAx>
      <c:valAx>
        <c:axId val="76134656"/>
        <c:scaling>
          <c:orientation val="minMax"/>
        </c:scaling>
        <c:delete val="0"/>
        <c:axPos val="l"/>
        <c:majorGridlines>
          <c:spPr>
            <a:ln w="9360" cap="rnd" cmpd="sng" algn="ctr">
              <a:solidFill>
                <a:srgbClr val="FFFFFF"/>
              </a:solidFill>
              <a:prstDash val="solid"/>
              <a:round/>
            </a:ln>
          </c:spPr>
        </c:majorGridlines>
        <c:numFmt formatCode="General" sourceLinked="0"/>
        <c:majorTickMark val="none"/>
        <c:minorTickMark val="none"/>
        <c:tickLblPos val="nextTo"/>
        <c:spPr>
          <a:ln w="9360" cap="rnd" cmpd="sng" algn="ctr">
            <a:noFill/>
            <a:prstDash val="solid"/>
            <a:round/>
          </a:ln>
        </c:spPr>
        <c:txPr>
          <a:bodyPr rot="-60000000" spcFirstLastPara="0" vertOverflow="ellipsis" vert="horz" wrap="square" anchor="ctr" anchorCtr="1"/>
          <a:lstStyle/>
          <a:p>
            <a:pPr>
              <a:defRPr lang="ru-RU" sz="1195" b="0" i="0" u="none" strike="noStrike" kern="1200" spc="-1" baseline="0">
                <a:solidFill>
                  <a:srgbClr val="FFFFFF"/>
                </a:solidFill>
                <a:latin typeface="Century Gothic"/>
                <a:ea typeface="+mn-ea"/>
                <a:cs typeface="+mn-cs"/>
              </a:defRPr>
            </a:pPr>
            <a:endParaRPr lang="ru-RU"/>
          </a:p>
        </c:txPr>
        <c:crossAx val="76127616"/>
        <c:crosses val="autoZero"/>
        <c:crossBetween val="between"/>
      </c:valAx>
      <c:spPr>
        <a:noFill/>
        <a:ln w="0">
          <a:noFill/>
        </a:ln>
      </c:spPr>
    </c:plotArea>
    <c:plotVisOnly val="1"/>
    <c:dispBlanksAs val="gap"/>
    <c:showDLblsOverMax val="0"/>
    <c:extLst>
      <c:ext uri="{0b15fc19-7d7d-44ad-8c2d-2c3a37ce22c3}">
        <chartProps xmlns="https://web.wps.cn/et/2018/main" chartId="{e42990ea-d4b6-4c86-9396-3330e9002229}"/>
      </c:ext>
    </c:extLst>
  </c:chart>
  <c:spPr>
    <a:noFill/>
    <a:ln w="0">
      <a:noFill/>
    </a:ln>
  </c:spPr>
  <c:txPr>
    <a:bodyPr/>
    <a:lstStyle/>
    <a:p>
      <a:pPr>
        <a:defRPr lang="ru-RU"/>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Лист1!$B$1</c:f>
              <c:strCache>
                <c:ptCount val="1"/>
                <c:pt idx="0">
                  <c:v>Муниципальная программа</c:v>
                </c:pt>
              </c:strCache>
            </c:strRef>
          </c:tx>
          <c:invertIfNegative val="0"/>
          <c:cat>
            <c:numRef>
              <c:f>Лист1!$A$2:$A$4</c:f>
              <c:numCache>
                <c:formatCode>General</c:formatCode>
                <c:ptCount val="3"/>
                <c:pt idx="0">
                  <c:v>2025</c:v>
                </c:pt>
                <c:pt idx="1">
                  <c:v>2026</c:v>
                </c:pt>
                <c:pt idx="2">
                  <c:v>2027</c:v>
                </c:pt>
              </c:numCache>
            </c:numRef>
          </c:cat>
          <c:val>
            <c:numRef>
              <c:f>Лист1!$B$2:$B$4</c:f>
              <c:numCache>
                <c:formatCode>#,##0.00</c:formatCode>
                <c:ptCount val="3"/>
                <c:pt idx="0">
                  <c:v>1666730.2</c:v>
                </c:pt>
                <c:pt idx="1">
                  <c:v>1525640.4</c:v>
                </c:pt>
                <c:pt idx="2">
                  <c:v>1551905.9</c:v>
                </c:pt>
              </c:numCache>
            </c:numRef>
          </c:val>
          <c:extLst>
            <c:ext xmlns:c16="http://schemas.microsoft.com/office/drawing/2014/chart" uri="{C3380CC4-5D6E-409C-BE32-E72D297353CC}">
              <c16:uniqueId val="{00000000-9AE4-42D5-B1F1-0E29059078A8}"/>
            </c:ext>
          </c:extLst>
        </c:ser>
        <c:ser>
          <c:idx val="1"/>
          <c:order val="1"/>
          <c:tx>
            <c:strRef>
              <c:f>Лист1!$C$1</c:f>
              <c:strCache>
                <c:ptCount val="1"/>
                <c:pt idx="0">
                  <c:v>Непрограммные расходы</c:v>
                </c:pt>
              </c:strCache>
            </c:strRef>
          </c:tx>
          <c:invertIfNegative val="0"/>
          <c:cat>
            <c:numRef>
              <c:f>Лист1!$A$2:$A$4</c:f>
              <c:numCache>
                <c:formatCode>General</c:formatCode>
                <c:ptCount val="3"/>
                <c:pt idx="0">
                  <c:v>2025</c:v>
                </c:pt>
                <c:pt idx="1">
                  <c:v>2026</c:v>
                </c:pt>
                <c:pt idx="2">
                  <c:v>2027</c:v>
                </c:pt>
              </c:numCache>
            </c:numRef>
          </c:cat>
          <c:val>
            <c:numRef>
              <c:f>Лист1!$C$2:$C$4</c:f>
              <c:numCache>
                <c:formatCode>#,##0.00</c:formatCode>
                <c:ptCount val="3"/>
                <c:pt idx="0">
                  <c:v>18581.400000000001</c:v>
                </c:pt>
                <c:pt idx="1">
                  <c:v>17779.400000000001</c:v>
                </c:pt>
                <c:pt idx="2">
                  <c:v>17907.3</c:v>
                </c:pt>
              </c:numCache>
            </c:numRef>
          </c:val>
          <c:extLst>
            <c:ext xmlns:c16="http://schemas.microsoft.com/office/drawing/2014/chart" uri="{C3380CC4-5D6E-409C-BE32-E72D297353CC}">
              <c16:uniqueId val="{00000001-9AE4-42D5-B1F1-0E29059078A8}"/>
            </c:ext>
          </c:extLst>
        </c:ser>
        <c:dLbls>
          <c:showLegendKey val="0"/>
          <c:showVal val="0"/>
          <c:showCatName val="0"/>
          <c:showSerName val="0"/>
          <c:showPercent val="0"/>
          <c:showBubbleSize val="0"/>
        </c:dLbls>
        <c:gapWidth val="150"/>
        <c:overlap val="100"/>
        <c:axId val="97642368"/>
        <c:axId val="97643904"/>
      </c:barChart>
      <c:catAx>
        <c:axId val="97642368"/>
        <c:scaling>
          <c:orientation val="minMax"/>
        </c:scaling>
        <c:delete val="0"/>
        <c:axPos val="b"/>
        <c:numFmt formatCode="General" sourceLinked="1"/>
        <c:majorTickMark val="out"/>
        <c:minorTickMark val="none"/>
        <c:tickLblPos val="nextTo"/>
        <c:crossAx val="97643904"/>
        <c:crosses val="autoZero"/>
        <c:auto val="1"/>
        <c:lblAlgn val="ctr"/>
        <c:lblOffset val="100"/>
        <c:noMultiLvlLbl val="0"/>
      </c:catAx>
      <c:valAx>
        <c:axId val="97643904"/>
        <c:scaling>
          <c:orientation val="minMax"/>
        </c:scaling>
        <c:delete val="0"/>
        <c:axPos val="l"/>
        <c:majorGridlines/>
        <c:numFmt formatCode="#,##0.00" sourceLinked="1"/>
        <c:majorTickMark val="out"/>
        <c:minorTickMark val="none"/>
        <c:tickLblPos val="nextTo"/>
        <c:crossAx val="97642368"/>
        <c:crosses val="autoZero"/>
        <c:crossBetween val="between"/>
      </c:valAx>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dk1">
            <a:lumMod val="50000"/>
            <a:lumOff val="5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9525" cap="flat" cmpd="sng" algn="ctr">
        <a:solidFill>
          <a:schemeClr val="dk1">
            <a:lumMod val="50000"/>
            <a:lumOff val="50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E39B961-C701-4B77-863C-E022B7FD4535}" type="doc">
      <dgm:prSet loTypeId="urn:microsoft.com/office/officeart/2005/8/layout/chevron2" loCatId="list" qsTypeId="urn:microsoft.com/office/officeart/2005/8/quickstyle/simple1#1" qsCatId="simple" csTypeId="urn:microsoft.com/office/officeart/2005/8/colors/colorful3#1" csCatId="colorful" phldr="1"/>
      <dgm:spPr/>
      <dgm:t>
        <a:bodyPr/>
        <a:lstStyle/>
        <a:p>
          <a:endParaRPr lang="ru-RU"/>
        </a:p>
      </dgm:t>
    </dgm:pt>
    <dgm:pt modelId="{037B0C74-A1C3-46F6-A4BA-47A7B0650317}">
      <dgm:prSet phldrT="[Текст]"/>
      <dgm:spPr/>
      <dgm:t>
        <a:bodyPr/>
        <a:lstStyle/>
        <a:p>
          <a:endParaRPr lang="ru-RU" dirty="0"/>
        </a:p>
      </dgm:t>
    </dgm:pt>
    <dgm:pt modelId="{0A54A699-6A38-4B9A-873D-230766F62F67}" type="parTrans" cxnId="{5442739C-E567-4678-8F79-064FF1051818}">
      <dgm:prSet/>
      <dgm:spPr/>
      <dgm:t>
        <a:bodyPr/>
        <a:lstStyle/>
        <a:p>
          <a:endParaRPr lang="ru-RU"/>
        </a:p>
      </dgm:t>
    </dgm:pt>
    <dgm:pt modelId="{F7A77708-DCF4-4DF3-BB7A-295BB51DE02A}" type="sibTrans" cxnId="{5442739C-E567-4678-8F79-064FF1051818}">
      <dgm:prSet/>
      <dgm:spPr/>
      <dgm:t>
        <a:bodyPr/>
        <a:lstStyle/>
        <a:p>
          <a:endParaRPr lang="ru-RU"/>
        </a:p>
      </dgm:t>
    </dgm:pt>
    <dgm:pt modelId="{185FFCD1-7C08-42CA-92BC-88F5197228F7}">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Исполнение бюджета в текущем году</a:t>
          </a:r>
          <a:endParaRPr lang="ru-RU" dirty="0"/>
        </a:p>
      </dgm:t>
    </dgm:pt>
    <dgm:pt modelId="{99F01379-ACF3-4730-9585-65D1CA251A6D}" type="parTrans" cxnId="{158E9FB4-B1A9-4738-B962-0AF55FAE6A4A}">
      <dgm:prSet/>
      <dgm:spPr/>
      <dgm:t>
        <a:bodyPr/>
        <a:lstStyle/>
        <a:p>
          <a:endParaRPr lang="ru-RU"/>
        </a:p>
      </dgm:t>
    </dgm:pt>
    <dgm:pt modelId="{00706F1F-93EC-47A7-9315-7ABD5CA3E1D9}" type="sibTrans" cxnId="{158E9FB4-B1A9-4738-B962-0AF55FAE6A4A}">
      <dgm:prSet/>
      <dgm:spPr/>
      <dgm:t>
        <a:bodyPr/>
        <a:lstStyle/>
        <a:p>
          <a:endParaRPr lang="ru-RU"/>
        </a:p>
      </dgm:t>
    </dgm:pt>
    <dgm:pt modelId="{F7DCCDB3-FA41-4FCD-880C-B757B473DA6A}">
      <dgm:prSet phldrT="[Текст]"/>
      <dgm:spPr/>
      <dgm:t>
        <a:bodyPr/>
        <a:lstStyle/>
        <a:p>
          <a:endParaRPr lang="ru-RU" dirty="0"/>
        </a:p>
      </dgm:t>
    </dgm:pt>
    <dgm:pt modelId="{8231E51F-6202-46B7-AA7E-E52FEC314F28}" type="parTrans" cxnId="{E60B9227-3B44-4EE7-8D1D-0FA076E2435A}">
      <dgm:prSet/>
      <dgm:spPr/>
      <dgm:t>
        <a:bodyPr/>
        <a:lstStyle/>
        <a:p>
          <a:endParaRPr lang="ru-RU"/>
        </a:p>
      </dgm:t>
    </dgm:pt>
    <dgm:pt modelId="{7D3BCA3D-47A5-49D1-A008-F3591C0B9DD1}" type="sibTrans" cxnId="{E60B9227-3B44-4EE7-8D1D-0FA076E2435A}">
      <dgm:prSet/>
      <dgm:spPr/>
      <dgm:t>
        <a:bodyPr/>
        <a:lstStyle/>
        <a:p>
          <a:endParaRPr lang="ru-RU"/>
        </a:p>
      </dgm:t>
    </dgm:pt>
    <dgm:pt modelId="{64512402-0C71-4145-A55D-3EB667D1BDC6}">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Формирование отчета об исполнении бюджета предыдущего года</a:t>
          </a:r>
          <a:endParaRPr lang="ru-RU" dirty="0"/>
        </a:p>
      </dgm:t>
    </dgm:pt>
    <dgm:pt modelId="{8DF68570-A238-4FBD-9A96-E5A4C432BC44}" type="parTrans" cxnId="{4F5A8BE5-BA37-48E4-B8CC-DE301D00F7B9}">
      <dgm:prSet/>
      <dgm:spPr/>
      <dgm:t>
        <a:bodyPr/>
        <a:lstStyle/>
        <a:p>
          <a:endParaRPr lang="ru-RU"/>
        </a:p>
      </dgm:t>
    </dgm:pt>
    <dgm:pt modelId="{DB6968DB-2607-4198-8319-AA5D03EAF841}" type="sibTrans" cxnId="{4F5A8BE5-BA37-48E4-B8CC-DE301D00F7B9}">
      <dgm:prSet/>
      <dgm:spPr/>
      <dgm:t>
        <a:bodyPr/>
        <a:lstStyle/>
        <a:p>
          <a:endParaRPr lang="ru-RU"/>
        </a:p>
      </dgm:t>
    </dgm:pt>
    <dgm:pt modelId="{0461EDE9-03D2-496F-95A1-2DD48F1503DB}">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Утверждение бюджета очередного года</a:t>
          </a:r>
          <a:endParaRPr lang="ru-RU" dirty="0"/>
        </a:p>
      </dgm:t>
    </dgm:pt>
    <dgm:pt modelId="{BB9722A6-D81C-46A9-927C-EAC6C70CA1E7}" type="sibTrans" cxnId="{EE591F33-B68C-4709-9FEF-E19A02731B52}">
      <dgm:prSet/>
      <dgm:spPr/>
      <dgm:t>
        <a:bodyPr/>
        <a:lstStyle/>
        <a:p>
          <a:endParaRPr lang="ru-RU"/>
        </a:p>
      </dgm:t>
    </dgm:pt>
    <dgm:pt modelId="{9668DB88-17A6-4D2B-A805-BF98B91E5A12}" type="parTrans" cxnId="{EE591F33-B68C-4709-9FEF-E19A02731B52}">
      <dgm:prSet/>
      <dgm:spPr/>
      <dgm:t>
        <a:bodyPr/>
        <a:lstStyle/>
        <a:p>
          <a:endParaRPr lang="ru-RU"/>
        </a:p>
      </dgm:t>
    </dgm:pt>
    <dgm:pt modelId="{879443A6-3496-4B3E-86F0-45394D35C526}">
      <dgm:prSet phldrT="[Текст]"/>
      <dgm:spPr/>
      <dgm:t>
        <a:bodyPr/>
        <a:lstStyle/>
        <a:p>
          <a:endParaRPr lang="ru-RU" dirty="0"/>
        </a:p>
      </dgm:t>
    </dgm:pt>
    <dgm:pt modelId="{CAF35AF0-776F-40E1-85BF-B85EA793C294}" type="sibTrans" cxnId="{5711D193-8D5B-4480-9015-79B0F4FE5FA2}">
      <dgm:prSet/>
      <dgm:spPr/>
      <dgm:t>
        <a:bodyPr/>
        <a:lstStyle/>
        <a:p>
          <a:endParaRPr lang="ru-RU"/>
        </a:p>
      </dgm:t>
    </dgm:pt>
    <dgm:pt modelId="{69BA77AA-999D-4E74-AEBD-C175E998A0F2}" type="parTrans" cxnId="{5711D193-8D5B-4480-9015-79B0F4FE5FA2}">
      <dgm:prSet/>
      <dgm:spPr/>
      <dgm:t>
        <a:bodyPr/>
        <a:lstStyle/>
        <a:p>
          <a:endParaRPr lang="ru-RU"/>
        </a:p>
      </dgm:t>
    </dgm:pt>
    <dgm:pt modelId="{804B77F9-DB0C-4450-9412-1D3993E0BFBB}">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Утверждение отчета об исполнении бюджета предыдущего года</a:t>
          </a:r>
          <a:endParaRPr lang="ru-RU" dirty="0"/>
        </a:p>
      </dgm:t>
    </dgm:pt>
    <dgm:pt modelId="{F1EF13C1-B3C6-4F72-85F1-8C3D20F5AD5B}" type="parTrans" cxnId="{6566BBDD-910F-471F-AE2B-C88A51C51F44}">
      <dgm:prSet/>
      <dgm:spPr/>
      <dgm:t>
        <a:bodyPr/>
        <a:lstStyle/>
        <a:p>
          <a:endParaRPr lang="ru-RU"/>
        </a:p>
      </dgm:t>
    </dgm:pt>
    <dgm:pt modelId="{A1206671-F4AB-4213-AA90-04D7A91D8A89}" type="sibTrans" cxnId="{6566BBDD-910F-471F-AE2B-C88A51C51F44}">
      <dgm:prSet/>
      <dgm:spPr/>
      <dgm:t>
        <a:bodyPr/>
        <a:lstStyle/>
        <a:p>
          <a:endParaRPr lang="ru-RU"/>
        </a:p>
      </dgm:t>
    </dgm:pt>
    <dgm:pt modelId="{C635F631-5213-400D-A57B-BB46EA2582BC}">
      <dgm:prSet phldrT="[Текст]"/>
      <dgm:spPr/>
      <dgm:t>
        <a:bodyPr/>
        <a:lstStyle/>
        <a:p>
          <a:endParaRPr lang="ru-RU" dirty="0"/>
        </a:p>
      </dgm:t>
    </dgm:pt>
    <dgm:pt modelId="{75B3EDC8-E37E-4DAC-8D02-FB337B6925AF}" type="parTrans" cxnId="{F4394DE2-D8FE-4BD9-A876-B792478C48CA}">
      <dgm:prSet/>
      <dgm:spPr/>
      <dgm:t>
        <a:bodyPr/>
        <a:lstStyle/>
        <a:p>
          <a:endParaRPr lang="ru-RU"/>
        </a:p>
      </dgm:t>
    </dgm:pt>
    <dgm:pt modelId="{D6E1205F-0F5B-4FCA-A3A4-CF14BFE39B4B}" type="sibTrans" cxnId="{F4394DE2-D8FE-4BD9-A876-B792478C48CA}">
      <dgm:prSet/>
      <dgm:spPr/>
      <dgm:t>
        <a:bodyPr/>
        <a:lstStyle/>
        <a:p>
          <a:endParaRPr lang="ru-RU"/>
        </a:p>
      </dgm:t>
    </dgm:pt>
    <dgm:pt modelId="{CA5BC869-2B97-4C99-9B8B-EFE3ED73A832}">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Составление проекта бюджетного очередного года</a:t>
          </a:r>
          <a:endParaRPr lang="ru-RU" dirty="0"/>
        </a:p>
      </dgm:t>
    </dgm:pt>
    <dgm:pt modelId="{1EE25D25-30C6-44C7-A360-742D948B5A33}" type="parTrans" cxnId="{E0E588CC-8AA9-4DFE-AB41-6750B4C735ED}">
      <dgm:prSet/>
      <dgm:spPr/>
      <dgm:t>
        <a:bodyPr/>
        <a:lstStyle/>
        <a:p>
          <a:endParaRPr lang="ru-RU"/>
        </a:p>
      </dgm:t>
    </dgm:pt>
    <dgm:pt modelId="{721D2A04-2E1E-42D9-BD97-4D7E2DF4779C}" type="sibTrans" cxnId="{E0E588CC-8AA9-4DFE-AB41-6750B4C735ED}">
      <dgm:prSet/>
      <dgm:spPr/>
      <dgm:t>
        <a:bodyPr/>
        <a:lstStyle/>
        <a:p>
          <a:endParaRPr lang="ru-RU"/>
        </a:p>
      </dgm:t>
    </dgm:pt>
    <dgm:pt modelId="{58F47813-C380-45D8-9E94-8418E041D77B}">
      <dgm:prSet phldrT="[Текст]"/>
      <dgm:spPr/>
      <dgm:t>
        <a:bodyPr/>
        <a:lstStyle/>
        <a:p>
          <a:endParaRPr lang="ru-RU" dirty="0"/>
        </a:p>
      </dgm:t>
    </dgm:pt>
    <dgm:pt modelId="{EB156BDB-1194-4E5E-87BD-FA875197CBC8}" type="parTrans" cxnId="{638C471C-8406-4AEE-AB55-2B3964F60AC8}">
      <dgm:prSet/>
      <dgm:spPr/>
      <dgm:t>
        <a:bodyPr/>
        <a:lstStyle/>
        <a:p>
          <a:endParaRPr lang="ru-RU"/>
        </a:p>
      </dgm:t>
    </dgm:pt>
    <dgm:pt modelId="{5FC68365-C61E-42C3-BE0A-376F6376C848}" type="sibTrans" cxnId="{638C471C-8406-4AEE-AB55-2B3964F60AC8}">
      <dgm:prSet/>
      <dgm:spPr/>
      <dgm:t>
        <a:bodyPr/>
        <a:lstStyle/>
        <a:p>
          <a:endParaRPr lang="ru-RU"/>
        </a:p>
      </dgm:t>
    </dgm:pt>
    <dgm:pt modelId="{64212F45-71E5-4035-AB55-0A0B84FD4197}">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Рассмотрение проекта бюджета очередного года</a:t>
          </a:r>
          <a:endParaRPr lang="ru-RU" dirty="0"/>
        </a:p>
      </dgm:t>
    </dgm:pt>
    <dgm:pt modelId="{A66685EE-6AF9-4E59-BA2B-EC2139BE3C2B}" type="parTrans" cxnId="{93BAF812-3D36-436B-B408-9A2BBC42684B}">
      <dgm:prSet/>
      <dgm:spPr/>
      <dgm:t>
        <a:bodyPr/>
        <a:lstStyle/>
        <a:p>
          <a:endParaRPr lang="ru-RU"/>
        </a:p>
      </dgm:t>
    </dgm:pt>
    <dgm:pt modelId="{D64CE47D-8D44-40D5-A545-F7A1F854CE15}" type="sibTrans" cxnId="{93BAF812-3D36-436B-B408-9A2BBC42684B}">
      <dgm:prSet/>
      <dgm:spPr/>
      <dgm:t>
        <a:bodyPr/>
        <a:lstStyle/>
        <a:p>
          <a:endParaRPr lang="ru-RU"/>
        </a:p>
      </dgm:t>
    </dgm:pt>
    <dgm:pt modelId="{47008DDB-C61E-41B2-BF66-D131CE6CA161}">
      <dgm:prSet phldrT="[Текст]"/>
      <dgm:spPr/>
      <dgm:t>
        <a:bodyPr/>
        <a:lstStyle/>
        <a:p>
          <a:endParaRPr lang="ru-RU" dirty="0"/>
        </a:p>
      </dgm:t>
    </dgm:pt>
    <dgm:pt modelId="{E092D2EA-FEC2-422A-B1FE-6C92F4D4D8AE}" type="parTrans" cxnId="{D2167BEA-3920-4804-BD07-517C937CBCA3}">
      <dgm:prSet/>
      <dgm:spPr/>
      <dgm:t>
        <a:bodyPr/>
        <a:lstStyle/>
        <a:p>
          <a:endParaRPr lang="ru-RU"/>
        </a:p>
      </dgm:t>
    </dgm:pt>
    <dgm:pt modelId="{0E1A2575-0506-47D8-9D36-5A774BF11699}" type="sibTrans" cxnId="{D2167BEA-3920-4804-BD07-517C937CBCA3}">
      <dgm:prSet/>
      <dgm:spPr/>
      <dgm:t>
        <a:bodyPr/>
        <a:lstStyle/>
        <a:p>
          <a:endParaRPr lang="ru-RU"/>
        </a:p>
      </dgm:t>
    </dgm:pt>
    <dgm:pt modelId="{E16EAD1A-B1C7-4313-8D29-E5227A82C1A4}" type="pres">
      <dgm:prSet presAssocID="{1E39B961-C701-4B77-863C-E022B7FD4535}" presName="linearFlow" presStyleCnt="0">
        <dgm:presLayoutVars>
          <dgm:dir/>
          <dgm:animLvl val="lvl"/>
          <dgm:resizeHandles val="exact"/>
        </dgm:presLayoutVars>
      </dgm:prSet>
      <dgm:spPr/>
    </dgm:pt>
    <dgm:pt modelId="{2E2CF64F-C46D-4F3F-B24B-DCEE6C0B63F5}" type="pres">
      <dgm:prSet presAssocID="{879443A6-3496-4B3E-86F0-45394D35C526}" presName="composite" presStyleCnt="0"/>
      <dgm:spPr/>
    </dgm:pt>
    <dgm:pt modelId="{CFC19197-F508-40B4-8DA3-8146426D4699}" type="pres">
      <dgm:prSet presAssocID="{879443A6-3496-4B3E-86F0-45394D35C526}" presName="parentText" presStyleLbl="alignNode1" presStyleIdx="0" presStyleCnt="6" custLinFactNeighborX="0" custLinFactNeighborY="-80">
        <dgm:presLayoutVars>
          <dgm:chMax val="1"/>
          <dgm:bulletEnabled val="1"/>
        </dgm:presLayoutVars>
      </dgm:prSet>
      <dgm:spPr/>
    </dgm:pt>
    <dgm:pt modelId="{4081495A-C712-4997-A715-A721FF0C9D09}" type="pres">
      <dgm:prSet presAssocID="{879443A6-3496-4B3E-86F0-45394D35C526}" presName="descendantText" presStyleLbl="alignAcc1" presStyleIdx="0" presStyleCnt="6">
        <dgm:presLayoutVars>
          <dgm:bulletEnabled val="1"/>
        </dgm:presLayoutVars>
      </dgm:prSet>
      <dgm:spPr/>
    </dgm:pt>
    <dgm:pt modelId="{949C02AF-CC1E-4939-A978-F08554BBB7B9}" type="pres">
      <dgm:prSet presAssocID="{CAF35AF0-776F-40E1-85BF-B85EA793C294}" presName="sp" presStyleCnt="0"/>
      <dgm:spPr/>
    </dgm:pt>
    <dgm:pt modelId="{4B375153-23E6-4735-8A92-30E4F03B5ADD}" type="pres">
      <dgm:prSet presAssocID="{037B0C74-A1C3-46F6-A4BA-47A7B0650317}" presName="composite" presStyleCnt="0"/>
      <dgm:spPr/>
    </dgm:pt>
    <dgm:pt modelId="{B201F85B-D3AC-498C-9DF5-73FF43B264BD}" type="pres">
      <dgm:prSet presAssocID="{037B0C74-A1C3-46F6-A4BA-47A7B0650317}" presName="parentText" presStyleLbl="alignNode1" presStyleIdx="1" presStyleCnt="6">
        <dgm:presLayoutVars>
          <dgm:chMax val="1"/>
          <dgm:bulletEnabled val="1"/>
        </dgm:presLayoutVars>
      </dgm:prSet>
      <dgm:spPr/>
    </dgm:pt>
    <dgm:pt modelId="{47B11177-44B2-4EE6-8AE1-BFBB57134447}" type="pres">
      <dgm:prSet presAssocID="{037B0C74-A1C3-46F6-A4BA-47A7B0650317}" presName="descendantText" presStyleLbl="alignAcc1" presStyleIdx="1" presStyleCnt="6">
        <dgm:presLayoutVars>
          <dgm:bulletEnabled val="1"/>
        </dgm:presLayoutVars>
      </dgm:prSet>
      <dgm:spPr/>
    </dgm:pt>
    <dgm:pt modelId="{94A8EDBA-8EF0-448B-92F9-E5A409EC0E85}" type="pres">
      <dgm:prSet presAssocID="{F7A77708-DCF4-4DF3-BB7A-295BB51DE02A}" presName="sp" presStyleCnt="0"/>
      <dgm:spPr/>
    </dgm:pt>
    <dgm:pt modelId="{5F9179CE-4F69-4BB2-AB10-FCEBFCE5D2BB}" type="pres">
      <dgm:prSet presAssocID="{F7DCCDB3-FA41-4FCD-880C-B757B473DA6A}" presName="composite" presStyleCnt="0"/>
      <dgm:spPr/>
    </dgm:pt>
    <dgm:pt modelId="{F7DD0030-6FD8-4301-AE80-75F93AAB990A}" type="pres">
      <dgm:prSet presAssocID="{F7DCCDB3-FA41-4FCD-880C-B757B473DA6A}" presName="parentText" presStyleLbl="alignNode1" presStyleIdx="2" presStyleCnt="6">
        <dgm:presLayoutVars>
          <dgm:chMax val="1"/>
          <dgm:bulletEnabled val="1"/>
        </dgm:presLayoutVars>
      </dgm:prSet>
      <dgm:spPr/>
    </dgm:pt>
    <dgm:pt modelId="{734F2728-FD00-4DDD-8C3D-2002F14EF748}" type="pres">
      <dgm:prSet presAssocID="{F7DCCDB3-FA41-4FCD-880C-B757B473DA6A}" presName="descendantText" presStyleLbl="alignAcc1" presStyleIdx="2" presStyleCnt="6">
        <dgm:presLayoutVars>
          <dgm:bulletEnabled val="1"/>
        </dgm:presLayoutVars>
      </dgm:prSet>
      <dgm:spPr/>
    </dgm:pt>
    <dgm:pt modelId="{C3982177-9E16-4B6A-BF0A-396890106A71}" type="pres">
      <dgm:prSet presAssocID="{7D3BCA3D-47A5-49D1-A008-F3591C0B9DD1}" presName="sp" presStyleCnt="0"/>
      <dgm:spPr/>
    </dgm:pt>
    <dgm:pt modelId="{25367667-6F21-48B8-A48F-18B6E768459F}" type="pres">
      <dgm:prSet presAssocID="{C635F631-5213-400D-A57B-BB46EA2582BC}" presName="composite" presStyleCnt="0"/>
      <dgm:spPr/>
    </dgm:pt>
    <dgm:pt modelId="{A23344A3-9C67-4B75-AE57-5EEFD72D205D}" type="pres">
      <dgm:prSet presAssocID="{C635F631-5213-400D-A57B-BB46EA2582BC}" presName="parentText" presStyleLbl="alignNode1" presStyleIdx="3" presStyleCnt="6">
        <dgm:presLayoutVars>
          <dgm:chMax val="1"/>
          <dgm:bulletEnabled val="1"/>
        </dgm:presLayoutVars>
      </dgm:prSet>
      <dgm:spPr/>
    </dgm:pt>
    <dgm:pt modelId="{D26461E3-B430-453A-86E0-43CAB7F4BEFA}" type="pres">
      <dgm:prSet presAssocID="{C635F631-5213-400D-A57B-BB46EA2582BC}" presName="descendantText" presStyleLbl="alignAcc1" presStyleIdx="3" presStyleCnt="6">
        <dgm:presLayoutVars>
          <dgm:bulletEnabled val="1"/>
        </dgm:presLayoutVars>
      </dgm:prSet>
      <dgm:spPr/>
    </dgm:pt>
    <dgm:pt modelId="{5596BB9C-1EC2-4983-9BF1-13B4BE7BA8F0}" type="pres">
      <dgm:prSet presAssocID="{D6E1205F-0F5B-4FCA-A3A4-CF14BFE39B4B}" presName="sp" presStyleCnt="0"/>
      <dgm:spPr/>
    </dgm:pt>
    <dgm:pt modelId="{B4841457-E3F2-4957-BCCD-3C8F87A5F190}" type="pres">
      <dgm:prSet presAssocID="{58F47813-C380-45D8-9E94-8418E041D77B}" presName="composite" presStyleCnt="0"/>
      <dgm:spPr/>
    </dgm:pt>
    <dgm:pt modelId="{8CD40BB4-9BBE-4A08-BF30-EB4BB8167D02}" type="pres">
      <dgm:prSet presAssocID="{58F47813-C380-45D8-9E94-8418E041D77B}" presName="parentText" presStyleLbl="alignNode1" presStyleIdx="4" presStyleCnt="6">
        <dgm:presLayoutVars>
          <dgm:chMax val="1"/>
          <dgm:bulletEnabled val="1"/>
        </dgm:presLayoutVars>
      </dgm:prSet>
      <dgm:spPr/>
    </dgm:pt>
    <dgm:pt modelId="{07174B66-6637-4E72-87ED-25D22324B0F5}" type="pres">
      <dgm:prSet presAssocID="{58F47813-C380-45D8-9E94-8418E041D77B}" presName="descendantText" presStyleLbl="alignAcc1" presStyleIdx="4" presStyleCnt="6">
        <dgm:presLayoutVars>
          <dgm:bulletEnabled val="1"/>
        </dgm:presLayoutVars>
      </dgm:prSet>
      <dgm:spPr/>
    </dgm:pt>
    <dgm:pt modelId="{2BA26A65-61F4-4F30-AC8E-35708F9C04BF}" type="pres">
      <dgm:prSet presAssocID="{5FC68365-C61E-42C3-BE0A-376F6376C848}" presName="sp" presStyleCnt="0"/>
      <dgm:spPr/>
    </dgm:pt>
    <dgm:pt modelId="{736078B6-157D-4751-B6C5-04F9F4C35FFD}" type="pres">
      <dgm:prSet presAssocID="{47008DDB-C61E-41B2-BF66-D131CE6CA161}" presName="composite" presStyleCnt="0"/>
      <dgm:spPr/>
    </dgm:pt>
    <dgm:pt modelId="{21E3F0C5-4325-4CC0-9DFA-27DE10491164}" type="pres">
      <dgm:prSet presAssocID="{47008DDB-C61E-41B2-BF66-D131CE6CA161}" presName="parentText" presStyleLbl="alignNode1" presStyleIdx="5" presStyleCnt="6">
        <dgm:presLayoutVars>
          <dgm:chMax val="1"/>
          <dgm:bulletEnabled val="1"/>
        </dgm:presLayoutVars>
      </dgm:prSet>
      <dgm:spPr/>
    </dgm:pt>
    <dgm:pt modelId="{A4B049F6-40D4-4E7D-990A-6F7E7CB7D849}" type="pres">
      <dgm:prSet presAssocID="{47008DDB-C61E-41B2-BF66-D131CE6CA161}" presName="descendantText" presStyleLbl="alignAcc1" presStyleIdx="5" presStyleCnt="6">
        <dgm:presLayoutVars>
          <dgm:bulletEnabled val="1"/>
        </dgm:presLayoutVars>
      </dgm:prSet>
      <dgm:spPr/>
    </dgm:pt>
  </dgm:ptLst>
  <dgm:cxnLst>
    <dgm:cxn modelId="{B157BA05-43C8-41AA-BB60-EB54BAFD34EF}" type="presOf" srcId="{CA5BC869-2B97-4C99-9B8B-EFE3ED73A832}" destId="{07174B66-6637-4E72-87ED-25D22324B0F5}" srcOrd="0" destOrd="0" presId="urn:microsoft.com/office/officeart/2005/8/layout/chevron2"/>
    <dgm:cxn modelId="{93BAF812-3D36-436B-B408-9A2BBC42684B}" srcId="{47008DDB-C61E-41B2-BF66-D131CE6CA161}" destId="{64212F45-71E5-4035-AB55-0A0B84FD4197}" srcOrd="0" destOrd="0" parTransId="{A66685EE-6AF9-4E59-BA2B-EC2139BE3C2B}" sibTransId="{D64CE47D-8D44-40D5-A545-F7A1F854CE15}"/>
    <dgm:cxn modelId="{F1D54C19-1BC6-434A-A4B4-6206376A3644}" type="presOf" srcId="{64212F45-71E5-4035-AB55-0A0B84FD4197}" destId="{A4B049F6-40D4-4E7D-990A-6F7E7CB7D849}" srcOrd="0" destOrd="0" presId="urn:microsoft.com/office/officeart/2005/8/layout/chevron2"/>
    <dgm:cxn modelId="{638C471C-8406-4AEE-AB55-2B3964F60AC8}" srcId="{1E39B961-C701-4B77-863C-E022B7FD4535}" destId="{58F47813-C380-45D8-9E94-8418E041D77B}" srcOrd="4" destOrd="0" parTransId="{EB156BDB-1194-4E5E-87BD-FA875197CBC8}" sibTransId="{5FC68365-C61E-42C3-BE0A-376F6376C848}"/>
    <dgm:cxn modelId="{E60B9227-3B44-4EE7-8D1D-0FA076E2435A}" srcId="{1E39B961-C701-4B77-863C-E022B7FD4535}" destId="{F7DCCDB3-FA41-4FCD-880C-B757B473DA6A}" srcOrd="2" destOrd="0" parTransId="{8231E51F-6202-46B7-AA7E-E52FEC314F28}" sibTransId="{7D3BCA3D-47A5-49D1-A008-F3591C0B9DD1}"/>
    <dgm:cxn modelId="{94475632-5474-4004-BBC2-B92CA2AFBC31}" type="presOf" srcId="{64512402-0C71-4145-A55D-3EB667D1BDC6}" destId="{734F2728-FD00-4DDD-8C3D-2002F14EF748}" srcOrd="0" destOrd="0" presId="urn:microsoft.com/office/officeart/2005/8/layout/chevron2"/>
    <dgm:cxn modelId="{EE591F33-B68C-4709-9FEF-E19A02731B52}" srcId="{879443A6-3496-4B3E-86F0-45394D35C526}" destId="{0461EDE9-03D2-496F-95A1-2DD48F1503DB}" srcOrd="0" destOrd="0" parTransId="{9668DB88-17A6-4D2B-A805-BF98B91E5A12}" sibTransId="{BB9722A6-D81C-46A9-927C-EAC6C70CA1E7}"/>
    <dgm:cxn modelId="{1629F03A-F3F1-4DB1-8BFB-0B9553742ECF}" type="presOf" srcId="{47008DDB-C61E-41B2-BF66-D131CE6CA161}" destId="{21E3F0C5-4325-4CC0-9DFA-27DE10491164}" srcOrd="0" destOrd="0" presId="urn:microsoft.com/office/officeart/2005/8/layout/chevron2"/>
    <dgm:cxn modelId="{738E9E5F-8186-4217-89EA-78E78D3DF4EB}" type="presOf" srcId="{F7DCCDB3-FA41-4FCD-880C-B757B473DA6A}" destId="{F7DD0030-6FD8-4301-AE80-75F93AAB990A}" srcOrd="0" destOrd="0" presId="urn:microsoft.com/office/officeart/2005/8/layout/chevron2"/>
    <dgm:cxn modelId="{A21CB941-E17A-4FB4-8310-C8B597DF2FD9}" type="presOf" srcId="{804B77F9-DB0C-4450-9412-1D3993E0BFBB}" destId="{D26461E3-B430-453A-86E0-43CAB7F4BEFA}" srcOrd="0" destOrd="0" presId="urn:microsoft.com/office/officeart/2005/8/layout/chevron2"/>
    <dgm:cxn modelId="{5711D193-8D5B-4480-9015-79B0F4FE5FA2}" srcId="{1E39B961-C701-4B77-863C-E022B7FD4535}" destId="{879443A6-3496-4B3E-86F0-45394D35C526}" srcOrd="0" destOrd="0" parTransId="{69BA77AA-999D-4E74-AEBD-C175E998A0F2}" sibTransId="{CAF35AF0-776F-40E1-85BF-B85EA793C294}"/>
    <dgm:cxn modelId="{4CBF5396-C2E8-44CB-A343-6CC97851C36E}" type="presOf" srcId="{0461EDE9-03D2-496F-95A1-2DD48F1503DB}" destId="{4081495A-C712-4997-A715-A721FF0C9D09}" srcOrd="0" destOrd="0" presId="urn:microsoft.com/office/officeart/2005/8/layout/chevron2"/>
    <dgm:cxn modelId="{5442739C-E567-4678-8F79-064FF1051818}" srcId="{1E39B961-C701-4B77-863C-E022B7FD4535}" destId="{037B0C74-A1C3-46F6-A4BA-47A7B0650317}" srcOrd="1" destOrd="0" parTransId="{0A54A699-6A38-4B9A-873D-230766F62F67}" sibTransId="{F7A77708-DCF4-4DF3-BB7A-295BB51DE02A}"/>
    <dgm:cxn modelId="{2B1C0B9D-9D1F-4D63-B77F-74395C7BFEBC}" type="presOf" srcId="{879443A6-3496-4B3E-86F0-45394D35C526}" destId="{CFC19197-F508-40B4-8DA3-8146426D4699}" srcOrd="0" destOrd="0" presId="urn:microsoft.com/office/officeart/2005/8/layout/chevron2"/>
    <dgm:cxn modelId="{B1420CAD-E6E7-4399-8205-F5CDE9127A89}" type="presOf" srcId="{58F47813-C380-45D8-9E94-8418E041D77B}" destId="{8CD40BB4-9BBE-4A08-BF30-EB4BB8167D02}" srcOrd="0" destOrd="0" presId="urn:microsoft.com/office/officeart/2005/8/layout/chevron2"/>
    <dgm:cxn modelId="{B2D2C7AD-FE5C-455A-8A27-FC2391FA23A1}" type="presOf" srcId="{185FFCD1-7C08-42CA-92BC-88F5197228F7}" destId="{47B11177-44B2-4EE6-8AE1-BFBB57134447}" srcOrd="0" destOrd="0" presId="urn:microsoft.com/office/officeart/2005/8/layout/chevron2"/>
    <dgm:cxn modelId="{D22CBBAF-4A09-4A7D-AD75-81058807F239}" type="presOf" srcId="{037B0C74-A1C3-46F6-A4BA-47A7B0650317}" destId="{B201F85B-D3AC-498C-9DF5-73FF43B264BD}" srcOrd="0" destOrd="0" presId="urn:microsoft.com/office/officeart/2005/8/layout/chevron2"/>
    <dgm:cxn modelId="{158E9FB4-B1A9-4738-B962-0AF55FAE6A4A}" srcId="{037B0C74-A1C3-46F6-A4BA-47A7B0650317}" destId="{185FFCD1-7C08-42CA-92BC-88F5197228F7}" srcOrd="0" destOrd="0" parTransId="{99F01379-ACF3-4730-9585-65D1CA251A6D}" sibTransId="{00706F1F-93EC-47A7-9315-7ABD5CA3E1D9}"/>
    <dgm:cxn modelId="{9C13A4B7-60DA-40BA-A23F-151BADC9ACBE}" type="presOf" srcId="{C635F631-5213-400D-A57B-BB46EA2582BC}" destId="{A23344A3-9C67-4B75-AE57-5EEFD72D205D}" srcOrd="0" destOrd="0" presId="urn:microsoft.com/office/officeart/2005/8/layout/chevron2"/>
    <dgm:cxn modelId="{E0E588CC-8AA9-4DFE-AB41-6750B4C735ED}" srcId="{58F47813-C380-45D8-9E94-8418E041D77B}" destId="{CA5BC869-2B97-4C99-9B8B-EFE3ED73A832}" srcOrd="0" destOrd="0" parTransId="{1EE25D25-30C6-44C7-A360-742D948B5A33}" sibTransId="{721D2A04-2E1E-42D9-BD97-4D7E2DF4779C}"/>
    <dgm:cxn modelId="{6566BBDD-910F-471F-AE2B-C88A51C51F44}" srcId="{C635F631-5213-400D-A57B-BB46EA2582BC}" destId="{804B77F9-DB0C-4450-9412-1D3993E0BFBB}" srcOrd="0" destOrd="0" parTransId="{F1EF13C1-B3C6-4F72-85F1-8C3D20F5AD5B}" sibTransId="{A1206671-F4AB-4213-AA90-04D7A91D8A89}"/>
    <dgm:cxn modelId="{D683F9E1-D7C8-4143-A612-594468C8B05B}" type="presOf" srcId="{1E39B961-C701-4B77-863C-E022B7FD4535}" destId="{E16EAD1A-B1C7-4313-8D29-E5227A82C1A4}" srcOrd="0" destOrd="0" presId="urn:microsoft.com/office/officeart/2005/8/layout/chevron2"/>
    <dgm:cxn modelId="{F4394DE2-D8FE-4BD9-A876-B792478C48CA}" srcId="{1E39B961-C701-4B77-863C-E022B7FD4535}" destId="{C635F631-5213-400D-A57B-BB46EA2582BC}" srcOrd="3" destOrd="0" parTransId="{75B3EDC8-E37E-4DAC-8D02-FB337B6925AF}" sibTransId="{D6E1205F-0F5B-4FCA-A3A4-CF14BFE39B4B}"/>
    <dgm:cxn modelId="{4F5A8BE5-BA37-48E4-B8CC-DE301D00F7B9}" srcId="{F7DCCDB3-FA41-4FCD-880C-B757B473DA6A}" destId="{64512402-0C71-4145-A55D-3EB667D1BDC6}" srcOrd="0" destOrd="0" parTransId="{8DF68570-A238-4FBD-9A96-E5A4C432BC44}" sibTransId="{DB6968DB-2607-4198-8319-AA5D03EAF841}"/>
    <dgm:cxn modelId="{D2167BEA-3920-4804-BD07-517C937CBCA3}" srcId="{1E39B961-C701-4B77-863C-E022B7FD4535}" destId="{47008DDB-C61E-41B2-BF66-D131CE6CA161}" srcOrd="5" destOrd="0" parTransId="{E092D2EA-FEC2-422A-B1FE-6C92F4D4D8AE}" sibTransId="{0E1A2575-0506-47D8-9D36-5A774BF11699}"/>
    <dgm:cxn modelId="{45500C54-337C-4997-9D74-25148BBEC227}" type="presParOf" srcId="{E16EAD1A-B1C7-4313-8D29-E5227A82C1A4}" destId="{2E2CF64F-C46D-4F3F-B24B-DCEE6C0B63F5}" srcOrd="0" destOrd="0" presId="urn:microsoft.com/office/officeart/2005/8/layout/chevron2"/>
    <dgm:cxn modelId="{8ECC9D58-60A4-4F2E-B182-8993ABA612DE}" type="presParOf" srcId="{2E2CF64F-C46D-4F3F-B24B-DCEE6C0B63F5}" destId="{CFC19197-F508-40B4-8DA3-8146426D4699}" srcOrd="0" destOrd="0" presId="urn:microsoft.com/office/officeart/2005/8/layout/chevron2"/>
    <dgm:cxn modelId="{211D98C2-4D2D-45E6-BD09-D52C4274EDC4}" type="presParOf" srcId="{2E2CF64F-C46D-4F3F-B24B-DCEE6C0B63F5}" destId="{4081495A-C712-4997-A715-A721FF0C9D09}" srcOrd="1" destOrd="0" presId="urn:microsoft.com/office/officeart/2005/8/layout/chevron2"/>
    <dgm:cxn modelId="{5628665E-0AD6-47B1-88BD-CBD7760E9350}" type="presParOf" srcId="{E16EAD1A-B1C7-4313-8D29-E5227A82C1A4}" destId="{949C02AF-CC1E-4939-A978-F08554BBB7B9}" srcOrd="1" destOrd="0" presId="urn:microsoft.com/office/officeart/2005/8/layout/chevron2"/>
    <dgm:cxn modelId="{C76E1162-0B42-42B5-90A5-96D0860C32D8}" type="presParOf" srcId="{E16EAD1A-B1C7-4313-8D29-E5227A82C1A4}" destId="{4B375153-23E6-4735-8A92-30E4F03B5ADD}" srcOrd="2" destOrd="0" presId="urn:microsoft.com/office/officeart/2005/8/layout/chevron2"/>
    <dgm:cxn modelId="{8289BFB4-D5E4-4F4F-9580-E953A8CDCFFE}" type="presParOf" srcId="{4B375153-23E6-4735-8A92-30E4F03B5ADD}" destId="{B201F85B-D3AC-498C-9DF5-73FF43B264BD}" srcOrd="0" destOrd="0" presId="urn:microsoft.com/office/officeart/2005/8/layout/chevron2"/>
    <dgm:cxn modelId="{82182719-D932-4A75-ACBF-92010298BDB8}" type="presParOf" srcId="{4B375153-23E6-4735-8A92-30E4F03B5ADD}" destId="{47B11177-44B2-4EE6-8AE1-BFBB57134447}" srcOrd="1" destOrd="0" presId="urn:microsoft.com/office/officeart/2005/8/layout/chevron2"/>
    <dgm:cxn modelId="{B24CAC0C-FD76-4913-B38B-47979ADEBAED}" type="presParOf" srcId="{E16EAD1A-B1C7-4313-8D29-E5227A82C1A4}" destId="{94A8EDBA-8EF0-448B-92F9-E5A409EC0E85}" srcOrd="3" destOrd="0" presId="urn:microsoft.com/office/officeart/2005/8/layout/chevron2"/>
    <dgm:cxn modelId="{A707DAAF-AFA0-4056-A782-1B294F7DA101}" type="presParOf" srcId="{E16EAD1A-B1C7-4313-8D29-E5227A82C1A4}" destId="{5F9179CE-4F69-4BB2-AB10-FCEBFCE5D2BB}" srcOrd="4" destOrd="0" presId="urn:microsoft.com/office/officeart/2005/8/layout/chevron2"/>
    <dgm:cxn modelId="{5FE5999F-DBA8-4C80-B6A8-B0E899B2F631}" type="presParOf" srcId="{5F9179CE-4F69-4BB2-AB10-FCEBFCE5D2BB}" destId="{F7DD0030-6FD8-4301-AE80-75F93AAB990A}" srcOrd="0" destOrd="0" presId="urn:microsoft.com/office/officeart/2005/8/layout/chevron2"/>
    <dgm:cxn modelId="{A6BF4BF8-EB53-42CF-A99D-D942B47AF497}" type="presParOf" srcId="{5F9179CE-4F69-4BB2-AB10-FCEBFCE5D2BB}" destId="{734F2728-FD00-4DDD-8C3D-2002F14EF748}" srcOrd="1" destOrd="0" presId="urn:microsoft.com/office/officeart/2005/8/layout/chevron2"/>
    <dgm:cxn modelId="{1CEC9B7C-57C2-4210-95D1-8D1B8B109083}" type="presParOf" srcId="{E16EAD1A-B1C7-4313-8D29-E5227A82C1A4}" destId="{C3982177-9E16-4B6A-BF0A-396890106A71}" srcOrd="5" destOrd="0" presId="urn:microsoft.com/office/officeart/2005/8/layout/chevron2"/>
    <dgm:cxn modelId="{F2095B3A-908F-4DDE-B814-043C9E19D23C}" type="presParOf" srcId="{E16EAD1A-B1C7-4313-8D29-E5227A82C1A4}" destId="{25367667-6F21-48B8-A48F-18B6E768459F}" srcOrd="6" destOrd="0" presId="urn:microsoft.com/office/officeart/2005/8/layout/chevron2"/>
    <dgm:cxn modelId="{3EACDB46-4A7B-40B8-AB78-D94ACF082234}" type="presParOf" srcId="{25367667-6F21-48B8-A48F-18B6E768459F}" destId="{A23344A3-9C67-4B75-AE57-5EEFD72D205D}" srcOrd="0" destOrd="0" presId="urn:microsoft.com/office/officeart/2005/8/layout/chevron2"/>
    <dgm:cxn modelId="{2077A1F5-FEFE-433C-9C61-DBF49CACA0B7}" type="presParOf" srcId="{25367667-6F21-48B8-A48F-18B6E768459F}" destId="{D26461E3-B430-453A-86E0-43CAB7F4BEFA}" srcOrd="1" destOrd="0" presId="urn:microsoft.com/office/officeart/2005/8/layout/chevron2"/>
    <dgm:cxn modelId="{1C041A12-199C-471A-B4FE-D8C001634D73}" type="presParOf" srcId="{E16EAD1A-B1C7-4313-8D29-E5227A82C1A4}" destId="{5596BB9C-1EC2-4983-9BF1-13B4BE7BA8F0}" srcOrd="7" destOrd="0" presId="urn:microsoft.com/office/officeart/2005/8/layout/chevron2"/>
    <dgm:cxn modelId="{A7B63601-C932-4CC6-8DB2-2AFFBD95B67E}" type="presParOf" srcId="{E16EAD1A-B1C7-4313-8D29-E5227A82C1A4}" destId="{B4841457-E3F2-4957-BCCD-3C8F87A5F190}" srcOrd="8" destOrd="0" presId="urn:microsoft.com/office/officeart/2005/8/layout/chevron2"/>
    <dgm:cxn modelId="{8E298354-BDB2-47A6-9C0A-7E5E4CF31FB4}" type="presParOf" srcId="{B4841457-E3F2-4957-BCCD-3C8F87A5F190}" destId="{8CD40BB4-9BBE-4A08-BF30-EB4BB8167D02}" srcOrd="0" destOrd="0" presId="urn:microsoft.com/office/officeart/2005/8/layout/chevron2"/>
    <dgm:cxn modelId="{FF0F83CD-CD82-496C-BE83-05C9B850054F}" type="presParOf" srcId="{B4841457-E3F2-4957-BCCD-3C8F87A5F190}" destId="{07174B66-6637-4E72-87ED-25D22324B0F5}" srcOrd="1" destOrd="0" presId="urn:microsoft.com/office/officeart/2005/8/layout/chevron2"/>
    <dgm:cxn modelId="{14669060-B6BB-4DA9-82B4-E4EF46CAA2AF}" type="presParOf" srcId="{E16EAD1A-B1C7-4313-8D29-E5227A82C1A4}" destId="{2BA26A65-61F4-4F30-AC8E-35708F9C04BF}" srcOrd="9" destOrd="0" presId="urn:microsoft.com/office/officeart/2005/8/layout/chevron2"/>
    <dgm:cxn modelId="{2B43679C-4921-40A7-BD4E-A88776E2BAA7}" type="presParOf" srcId="{E16EAD1A-B1C7-4313-8D29-E5227A82C1A4}" destId="{736078B6-157D-4751-B6C5-04F9F4C35FFD}" srcOrd="10" destOrd="0" presId="urn:microsoft.com/office/officeart/2005/8/layout/chevron2"/>
    <dgm:cxn modelId="{7F830D78-FD2A-4445-B50E-C2A0D74274AC}" type="presParOf" srcId="{736078B6-157D-4751-B6C5-04F9F4C35FFD}" destId="{21E3F0C5-4325-4CC0-9DFA-27DE10491164}" srcOrd="0" destOrd="0" presId="urn:microsoft.com/office/officeart/2005/8/layout/chevron2"/>
    <dgm:cxn modelId="{D0D75B5B-556F-4689-8EF8-9E2D45726AE8}" type="presParOf" srcId="{736078B6-157D-4751-B6C5-04F9F4C35FFD}" destId="{A4B049F6-40D4-4E7D-990A-6F7E7CB7D84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C37626-F7A8-4BF3-8B8D-11A29CB4C565}" type="doc">
      <dgm:prSet loTypeId="urn:microsoft.com/office/officeart/2005/8/layout/vList5" loCatId="list" qsTypeId="urn:microsoft.com/office/officeart/2005/8/quickstyle/simple1#2" qsCatId="simple" csTypeId="urn:microsoft.com/office/officeart/2005/8/colors/colorful5#1" csCatId="colorful" phldr="1"/>
      <dgm:spPr/>
      <dgm:t>
        <a:bodyPr/>
        <a:lstStyle/>
        <a:p>
          <a:endParaRPr lang="ru-RU"/>
        </a:p>
      </dgm:t>
    </dgm:pt>
    <dgm:pt modelId="{83F0A60D-7829-4023-889F-A247B24EA227}">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Составление проекта бюджета</a:t>
          </a:r>
          <a:endParaRPr lang="ru-RU" dirty="0"/>
        </a:p>
      </dgm:t>
    </dgm:pt>
    <dgm:pt modelId="{29A0577D-245B-4C00-83D1-D966638CF212}" type="parTrans" cxnId="{0422469C-BEFC-4FD1-AD3F-727120222B75}">
      <dgm:prSet/>
      <dgm:spPr/>
      <dgm:t>
        <a:bodyPr/>
        <a:lstStyle/>
        <a:p>
          <a:endParaRPr lang="ru-RU"/>
        </a:p>
      </dgm:t>
    </dgm:pt>
    <dgm:pt modelId="{9CA84D40-7A2F-4199-8E3F-EB1D1607BCF2}" type="sibTrans" cxnId="{0422469C-BEFC-4FD1-AD3F-727120222B75}">
      <dgm:prSet/>
      <dgm:spPr/>
      <dgm:t>
        <a:bodyPr/>
        <a:lstStyle/>
        <a:p>
          <a:endParaRPr lang="ru-RU"/>
        </a:p>
      </dgm:t>
    </dgm:pt>
    <dgm:pt modelId="{A1F9CB23-B116-47E9-8F3C-1416CABF9400}">
      <dgm:prSet phldrT="[Текст]" custT="1"/>
      <dgm:spPr/>
      <dgm:t>
        <a:bodyPr/>
        <a:lstStyle/>
        <a:p>
          <a:r>
            <a:rPr lang="ru-RU" sz="1200" dirty="0">
              <a:latin typeface="Liberation Serif" panose="02020603050405020304" pitchFamily="18" charset="0"/>
              <a:ea typeface="Liberation Serif" panose="02020603050405020304" pitchFamily="18" charset="0"/>
              <a:cs typeface="Liberation Serif" panose="02020603050405020304" pitchFamily="18" charset="0"/>
            </a:rPr>
            <a:t>Работа по составлению проекта бюджета района начинается за 6 месяцев до начала очередного финансового года. Администрация района утверждает перечень мероприятий по разработке проекта бюджета, определяет ответственных исполнителей и сроки исполнения. Непосредственное составление проекта бюджета осуществляет финансовое управление.</a:t>
          </a:r>
          <a:endParaRPr lang="ru-RU" sz="1200" dirty="0"/>
        </a:p>
      </dgm:t>
    </dgm:pt>
    <dgm:pt modelId="{B628FCA8-0714-489C-8257-C5809B6EFF7E}" type="parTrans" cxnId="{14105D61-2046-4427-BDE5-19879B2B429F}">
      <dgm:prSet/>
      <dgm:spPr/>
      <dgm:t>
        <a:bodyPr/>
        <a:lstStyle/>
        <a:p>
          <a:endParaRPr lang="ru-RU"/>
        </a:p>
      </dgm:t>
    </dgm:pt>
    <dgm:pt modelId="{2EF604F2-CC86-4592-8D79-DA70CA087B02}" type="sibTrans" cxnId="{14105D61-2046-4427-BDE5-19879B2B429F}">
      <dgm:prSet/>
      <dgm:spPr/>
      <dgm:t>
        <a:bodyPr/>
        <a:lstStyle/>
        <a:p>
          <a:endParaRPr lang="ru-RU"/>
        </a:p>
      </dgm:t>
    </dgm:pt>
    <dgm:pt modelId="{D2793CFB-3289-4391-B75B-1C15ABBF469E}">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Рассмотрение проекта бюджета</a:t>
          </a:r>
          <a:endParaRPr lang="ru-RU" dirty="0"/>
        </a:p>
      </dgm:t>
    </dgm:pt>
    <dgm:pt modelId="{CBBECF47-CE0C-4E17-9F21-27B3252B0801}" type="parTrans" cxnId="{DC6D76E1-CC21-4F87-A3AF-990D7F505621}">
      <dgm:prSet/>
      <dgm:spPr/>
      <dgm:t>
        <a:bodyPr/>
        <a:lstStyle/>
        <a:p>
          <a:endParaRPr lang="ru-RU"/>
        </a:p>
      </dgm:t>
    </dgm:pt>
    <dgm:pt modelId="{9F7F784A-5146-4C84-85A6-985C4FBCD2E7}" type="sibTrans" cxnId="{DC6D76E1-CC21-4F87-A3AF-990D7F505621}">
      <dgm:prSet/>
      <dgm:spPr/>
      <dgm:t>
        <a:bodyPr/>
        <a:lstStyle/>
        <a:p>
          <a:endParaRPr lang="ru-RU"/>
        </a:p>
      </dgm:t>
    </dgm:pt>
    <dgm:pt modelId="{3F4626ED-27C0-4541-BC60-031FC8BCC1C1}">
      <dgm:prSet phldrT="[Текст]" custT="1"/>
      <dgm:spPr/>
      <dgm:t>
        <a:bodyPr/>
        <a:lstStyle/>
        <a:p>
          <a:r>
            <a:rPr lang="ru-RU" sz="1200" dirty="0">
              <a:latin typeface="Liberation Serif" panose="02020603050405020304" pitchFamily="18" charset="0"/>
              <a:ea typeface="Liberation Serif" panose="02020603050405020304" pitchFamily="18" charset="0"/>
              <a:cs typeface="Liberation Serif" panose="02020603050405020304" pitchFamily="18" charset="0"/>
            </a:rPr>
            <a:t>Сформированный проект бюджета района Глава вносит на рассмотрение в Думу муниципального  района не позднее 15 ноября текущего года.</a:t>
          </a:r>
          <a:endParaRPr lang="ru-RU" sz="1200" dirty="0"/>
        </a:p>
      </dgm:t>
    </dgm:pt>
    <dgm:pt modelId="{AB002319-E11F-4804-96EE-7D447F9D6D09}" type="parTrans" cxnId="{AAF20B93-F38B-4092-8E82-242FC296CFCA}">
      <dgm:prSet/>
      <dgm:spPr/>
      <dgm:t>
        <a:bodyPr/>
        <a:lstStyle/>
        <a:p>
          <a:endParaRPr lang="ru-RU"/>
        </a:p>
      </dgm:t>
    </dgm:pt>
    <dgm:pt modelId="{D14D721F-0892-4C13-9C45-7D9AFF54BEAE}" type="sibTrans" cxnId="{AAF20B93-F38B-4092-8E82-242FC296CFCA}">
      <dgm:prSet/>
      <dgm:spPr/>
      <dgm:t>
        <a:bodyPr/>
        <a:lstStyle/>
        <a:p>
          <a:endParaRPr lang="ru-RU"/>
        </a:p>
      </dgm:t>
    </dgm:pt>
    <dgm:pt modelId="{1E6BF1DC-6D51-42C7-9493-6D3611B9BAC7}">
      <dgm:prSet phldrT="[Текст]" custT="1"/>
      <dgm:spPr/>
      <dgm:t>
        <a:bodyPr/>
        <a:lstStyle/>
        <a:p>
          <a:r>
            <a:rPr lang="ru-RU" sz="1200" dirty="0">
              <a:latin typeface="Liberation Serif" panose="02020603050405020304" pitchFamily="18" charset="0"/>
              <a:ea typeface="Liberation Serif" panose="02020603050405020304" pitchFamily="18" charset="0"/>
              <a:cs typeface="Liberation Serif" panose="02020603050405020304" pitchFamily="18" charset="0"/>
            </a:rPr>
            <a:t>Принятый к рассмотрению  Думой муниципального района  проект бюджета направляется в комиссию по бюджету, финансам и налоговой политике и в Контрольный орган.</a:t>
          </a:r>
          <a:endParaRPr lang="ru-RU" sz="1200" dirty="0"/>
        </a:p>
      </dgm:t>
    </dgm:pt>
    <dgm:pt modelId="{F50001E3-BDF1-4F78-ADCA-9CE4297FDC5C}" type="parTrans" cxnId="{14053BE4-5C84-463A-9B7D-4C2AE9BD159C}">
      <dgm:prSet/>
      <dgm:spPr/>
      <dgm:t>
        <a:bodyPr/>
        <a:lstStyle/>
        <a:p>
          <a:endParaRPr lang="ru-RU"/>
        </a:p>
      </dgm:t>
    </dgm:pt>
    <dgm:pt modelId="{DE226142-BC15-431A-B944-3AF1961FEBF7}" type="sibTrans" cxnId="{14053BE4-5C84-463A-9B7D-4C2AE9BD159C}">
      <dgm:prSet/>
      <dgm:spPr/>
      <dgm:t>
        <a:bodyPr/>
        <a:lstStyle/>
        <a:p>
          <a:endParaRPr lang="ru-RU"/>
        </a:p>
      </dgm:t>
    </dgm:pt>
    <dgm:pt modelId="{9DDC09C5-63DB-4217-8AB7-B3A3970C54A6}">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Утверждение бюджета</a:t>
          </a:r>
          <a:endParaRPr lang="ru-RU" dirty="0"/>
        </a:p>
      </dgm:t>
    </dgm:pt>
    <dgm:pt modelId="{29592B2B-9AFF-4ACB-8A09-7E60A1662D62}" type="parTrans" cxnId="{2A063EDF-AD81-4C40-AB9A-7D40117422F3}">
      <dgm:prSet/>
      <dgm:spPr/>
      <dgm:t>
        <a:bodyPr/>
        <a:lstStyle/>
        <a:p>
          <a:endParaRPr lang="ru-RU"/>
        </a:p>
      </dgm:t>
    </dgm:pt>
    <dgm:pt modelId="{45698B16-A38F-478F-AB3F-8CC92A3417D4}" type="sibTrans" cxnId="{2A063EDF-AD81-4C40-AB9A-7D40117422F3}">
      <dgm:prSet/>
      <dgm:spPr/>
      <dgm:t>
        <a:bodyPr/>
        <a:lstStyle/>
        <a:p>
          <a:endParaRPr lang="ru-RU"/>
        </a:p>
      </dgm:t>
    </dgm:pt>
    <dgm:pt modelId="{E782E89A-9794-4B0A-89C1-4B0402E9745E}">
      <dgm:prSet phldrT="[Текст]" custT="1"/>
      <dgm:spPr/>
      <dgm:t>
        <a:bodyPr/>
        <a:lstStyle/>
        <a:p>
          <a:r>
            <a:rPr lang="ru-RU" sz="1200" dirty="0">
              <a:latin typeface="Liberation Serif" panose="02020603050405020304" pitchFamily="18" charset="0"/>
              <a:ea typeface="Liberation Serif" panose="02020603050405020304" pitchFamily="18" charset="0"/>
              <a:cs typeface="Liberation Serif" panose="02020603050405020304" pitchFamily="18" charset="0"/>
            </a:rPr>
            <a:t>Бюджет  Слободо-Туринского муниципального района утверждается районной Думой в форме Решения.</a:t>
          </a:r>
          <a:endParaRPr lang="ru-RU" sz="1200" dirty="0"/>
        </a:p>
      </dgm:t>
    </dgm:pt>
    <dgm:pt modelId="{D295B417-B86F-42DC-AA07-5E140C642D1E}" type="parTrans" cxnId="{EFBA78DF-9E31-49C0-8C4A-1891B5021FD9}">
      <dgm:prSet/>
      <dgm:spPr/>
      <dgm:t>
        <a:bodyPr/>
        <a:lstStyle/>
        <a:p>
          <a:endParaRPr lang="ru-RU"/>
        </a:p>
      </dgm:t>
    </dgm:pt>
    <dgm:pt modelId="{7B678D63-829E-4AE8-8727-F88822AE45A6}" type="sibTrans" cxnId="{EFBA78DF-9E31-49C0-8C4A-1891B5021FD9}">
      <dgm:prSet/>
      <dgm:spPr/>
      <dgm:t>
        <a:bodyPr/>
        <a:lstStyle/>
        <a:p>
          <a:endParaRPr lang="ru-RU"/>
        </a:p>
      </dgm:t>
    </dgm:pt>
    <dgm:pt modelId="{2D90563F-2A83-482C-85F4-B49455AB97C7}">
      <dgm:prSet phldrT="[Текст]" custT="1"/>
      <dgm:spPr/>
      <dgm:t>
        <a:bodyPr/>
        <a:lstStyle/>
        <a:p>
          <a:r>
            <a:rPr lang="ru-RU" sz="1200" dirty="0">
              <a:latin typeface="Liberation Serif" panose="02020603050405020304" pitchFamily="18" charset="0"/>
              <a:ea typeface="Liberation Serif" panose="02020603050405020304" pitchFamily="18" charset="0"/>
              <a:cs typeface="Liberation Serif" panose="02020603050405020304" pitchFamily="18" charset="0"/>
            </a:rPr>
            <a:t>Принятое районной Думой Решение о бюджете подлежит обнародованию путем опубликования в общественно-политической газете Слободо-Туринского муниципального района «Коммунар» и разместить на официальной сайте Думы Слободо-Туринского муниципального района в информационно-телекоммуникационной сети «Интернет» </a:t>
          </a:r>
          <a:r>
            <a:rPr lang="en-US" sz="1200" dirty="0">
              <a:latin typeface="Liberation Serif" panose="02020603050405020304" pitchFamily="18" charset="0"/>
              <a:ea typeface="Liberation Serif" panose="02020603050405020304" pitchFamily="18" charset="0"/>
              <a:cs typeface="Liberation Serif" panose="02020603050405020304" pitchFamily="18" charset="0"/>
            </a:rPr>
            <a:t>http://sld-duma.ru</a:t>
          </a:r>
          <a:endParaRPr lang="ru-RU" sz="1200" dirty="0"/>
        </a:p>
      </dgm:t>
    </dgm:pt>
    <dgm:pt modelId="{C70CCF83-B3AE-48E1-B6C6-0EA1D85D6CEA}" type="parTrans" cxnId="{E19AF53F-9507-4C6B-8936-5C3B73289534}">
      <dgm:prSet/>
      <dgm:spPr/>
      <dgm:t>
        <a:bodyPr/>
        <a:lstStyle/>
        <a:p>
          <a:endParaRPr lang="ru-RU"/>
        </a:p>
      </dgm:t>
    </dgm:pt>
    <dgm:pt modelId="{323DAD50-384F-413D-A849-72D9A6413897}" type="sibTrans" cxnId="{E19AF53F-9507-4C6B-8936-5C3B73289534}">
      <dgm:prSet/>
      <dgm:spPr/>
      <dgm:t>
        <a:bodyPr/>
        <a:lstStyle/>
        <a:p>
          <a:endParaRPr lang="ru-RU"/>
        </a:p>
      </dgm:t>
    </dgm:pt>
    <dgm:pt modelId="{2BD7E135-B1E1-4B2A-92C0-1500E6AE5EFD}">
      <dgm:prSet phldrT="[Текст]" custT="1"/>
      <dgm:spPr/>
      <dgm:t>
        <a:bodyPr/>
        <a:lstStyle/>
        <a:p>
          <a:r>
            <a:rPr lang="ru-RU" sz="1200" dirty="0">
              <a:latin typeface="Liberation Serif" panose="02020603050405020304" pitchFamily="18" charset="0"/>
              <a:ea typeface="Liberation Serif" panose="02020603050405020304" pitchFamily="18" charset="0"/>
              <a:cs typeface="Liberation Serif" panose="02020603050405020304" pitchFamily="18" charset="0"/>
            </a:rPr>
            <a:t>Проект решения о местном бюджете выносится администрацией Слободо-Туринского муниципального района на публичные слушания в соответствии с Положением  «О порядке организации и проведения публичных слушаний в Слободо-Туринском районе.</a:t>
          </a:r>
          <a:endParaRPr lang="ru-RU" sz="1200" dirty="0"/>
        </a:p>
      </dgm:t>
    </dgm:pt>
    <dgm:pt modelId="{BC25B3A6-A4E2-4606-879B-C3EF90A31A39}" type="parTrans" cxnId="{AD73352D-DE82-46A1-B020-63BF95B18212}">
      <dgm:prSet/>
      <dgm:spPr/>
      <dgm:t>
        <a:bodyPr/>
        <a:lstStyle/>
        <a:p>
          <a:endParaRPr lang="ru-RU"/>
        </a:p>
      </dgm:t>
    </dgm:pt>
    <dgm:pt modelId="{74601DDB-C288-4189-9B91-3D84B6D5CEA8}" type="sibTrans" cxnId="{AD73352D-DE82-46A1-B020-63BF95B18212}">
      <dgm:prSet/>
      <dgm:spPr/>
      <dgm:t>
        <a:bodyPr/>
        <a:lstStyle/>
        <a:p>
          <a:endParaRPr lang="ru-RU"/>
        </a:p>
      </dgm:t>
    </dgm:pt>
    <dgm:pt modelId="{FE91DF2D-BDB0-4B37-9339-7CF0B3F751D2}">
      <dgm:prSet phldrT="[Текст]" custT="1"/>
      <dgm:spPr/>
      <dgm:t>
        <a:bodyPr/>
        <a:lstStyle/>
        <a:p>
          <a:r>
            <a:rPr lang="ru-RU" sz="1200" dirty="0">
              <a:latin typeface="Liberation Serif" panose="02020603050405020304" pitchFamily="18" charset="0"/>
              <a:ea typeface="Liberation Serif" panose="02020603050405020304" pitchFamily="18" charset="0"/>
              <a:cs typeface="Liberation Serif" panose="02020603050405020304" pitchFamily="18" charset="0"/>
            </a:rPr>
            <a:t>Проект решения о местном бюджете на очередной финансовый год подлежит официальному опубликованию в установленном порядке.</a:t>
          </a:r>
          <a:endParaRPr lang="ru-RU" sz="1200" dirty="0"/>
        </a:p>
      </dgm:t>
    </dgm:pt>
    <dgm:pt modelId="{C0D07D0F-3764-4805-AB8A-69E786B4D5AB}" type="parTrans" cxnId="{E03D758D-E1A8-4213-A756-428450DD9B29}">
      <dgm:prSet/>
      <dgm:spPr/>
      <dgm:t>
        <a:bodyPr/>
        <a:lstStyle/>
        <a:p>
          <a:endParaRPr lang="ru-RU"/>
        </a:p>
      </dgm:t>
    </dgm:pt>
    <dgm:pt modelId="{35E881EF-A3D3-4177-98A5-E91D4BA13573}" type="sibTrans" cxnId="{E03D758D-E1A8-4213-A756-428450DD9B29}">
      <dgm:prSet/>
      <dgm:spPr/>
      <dgm:t>
        <a:bodyPr/>
        <a:lstStyle/>
        <a:p>
          <a:endParaRPr lang="ru-RU"/>
        </a:p>
      </dgm:t>
    </dgm:pt>
    <dgm:pt modelId="{DE3893E5-261E-4774-B822-45AA5F829401}" type="pres">
      <dgm:prSet presAssocID="{F4C37626-F7A8-4BF3-8B8D-11A29CB4C565}" presName="Name0" presStyleCnt="0">
        <dgm:presLayoutVars>
          <dgm:dir/>
          <dgm:animLvl val="lvl"/>
          <dgm:resizeHandles val="exact"/>
        </dgm:presLayoutVars>
      </dgm:prSet>
      <dgm:spPr/>
    </dgm:pt>
    <dgm:pt modelId="{F19BA410-CA40-46C4-8120-B7F60DCF4B8A}" type="pres">
      <dgm:prSet presAssocID="{83F0A60D-7829-4023-889F-A247B24EA227}" presName="linNode" presStyleCnt="0"/>
      <dgm:spPr/>
    </dgm:pt>
    <dgm:pt modelId="{04B4C4CF-B1F5-45B5-8909-A554A5924EC5}" type="pres">
      <dgm:prSet presAssocID="{83F0A60D-7829-4023-889F-A247B24EA227}" presName="parentText" presStyleLbl="node1" presStyleIdx="0" presStyleCnt="3">
        <dgm:presLayoutVars>
          <dgm:chMax val="1"/>
          <dgm:bulletEnabled val="1"/>
        </dgm:presLayoutVars>
      </dgm:prSet>
      <dgm:spPr/>
    </dgm:pt>
    <dgm:pt modelId="{CDE8DBF5-6C0E-4D1B-AEB8-8F7B00168A37}" type="pres">
      <dgm:prSet presAssocID="{83F0A60D-7829-4023-889F-A247B24EA227}" presName="descendantText" presStyleLbl="alignAccFollowNode1" presStyleIdx="0" presStyleCnt="3" custScaleY="110779">
        <dgm:presLayoutVars>
          <dgm:bulletEnabled val="1"/>
        </dgm:presLayoutVars>
      </dgm:prSet>
      <dgm:spPr/>
    </dgm:pt>
    <dgm:pt modelId="{458845CB-4E1B-4D13-89B4-36272D9ED70C}" type="pres">
      <dgm:prSet presAssocID="{9CA84D40-7A2F-4199-8E3F-EB1D1607BCF2}" presName="sp" presStyleCnt="0"/>
      <dgm:spPr/>
    </dgm:pt>
    <dgm:pt modelId="{D41A89BC-4A3F-43AF-AAE8-E51D0005F16E}" type="pres">
      <dgm:prSet presAssocID="{D2793CFB-3289-4391-B75B-1C15ABBF469E}" presName="linNode" presStyleCnt="0"/>
      <dgm:spPr/>
    </dgm:pt>
    <dgm:pt modelId="{8BC3E68F-E4DC-4BD8-AF70-61B6A2D953F7}" type="pres">
      <dgm:prSet presAssocID="{D2793CFB-3289-4391-B75B-1C15ABBF469E}" presName="parentText" presStyleLbl="node1" presStyleIdx="1" presStyleCnt="3" custScaleY="261052">
        <dgm:presLayoutVars>
          <dgm:chMax val="1"/>
          <dgm:bulletEnabled val="1"/>
        </dgm:presLayoutVars>
      </dgm:prSet>
      <dgm:spPr/>
    </dgm:pt>
    <dgm:pt modelId="{183F96C5-20E3-463D-A368-737F6521EEED}" type="pres">
      <dgm:prSet presAssocID="{D2793CFB-3289-4391-B75B-1C15ABBF469E}" presName="descendantText" presStyleLbl="alignAccFollowNode1" presStyleIdx="1" presStyleCnt="3" custScaleY="286049">
        <dgm:presLayoutVars>
          <dgm:bulletEnabled val="1"/>
        </dgm:presLayoutVars>
      </dgm:prSet>
      <dgm:spPr/>
    </dgm:pt>
    <dgm:pt modelId="{468A066E-7713-4B8F-BE48-12F1AA587EEB}" type="pres">
      <dgm:prSet presAssocID="{9F7F784A-5146-4C84-85A6-985C4FBCD2E7}" presName="sp" presStyleCnt="0"/>
      <dgm:spPr/>
    </dgm:pt>
    <dgm:pt modelId="{3E6630D1-E919-4B91-981F-17647424E34A}" type="pres">
      <dgm:prSet presAssocID="{9DDC09C5-63DB-4217-8AB7-B3A3970C54A6}" presName="linNode" presStyleCnt="0"/>
      <dgm:spPr/>
    </dgm:pt>
    <dgm:pt modelId="{5AF59769-50DF-4FD8-8D19-7EABA87CF8F4}" type="pres">
      <dgm:prSet presAssocID="{9DDC09C5-63DB-4217-8AB7-B3A3970C54A6}" presName="parentText" presStyleLbl="node1" presStyleIdx="2" presStyleCnt="3" custScaleY="186768">
        <dgm:presLayoutVars>
          <dgm:chMax val="1"/>
          <dgm:bulletEnabled val="1"/>
        </dgm:presLayoutVars>
      </dgm:prSet>
      <dgm:spPr/>
    </dgm:pt>
    <dgm:pt modelId="{47C4B9AD-1995-41D3-B895-96656922A46A}" type="pres">
      <dgm:prSet presAssocID="{9DDC09C5-63DB-4217-8AB7-B3A3970C54A6}" presName="descendantText" presStyleLbl="alignAccFollowNode1" presStyleIdx="2" presStyleCnt="3" custScaleY="186405">
        <dgm:presLayoutVars>
          <dgm:bulletEnabled val="1"/>
        </dgm:presLayoutVars>
      </dgm:prSet>
      <dgm:spPr/>
    </dgm:pt>
  </dgm:ptLst>
  <dgm:cxnLst>
    <dgm:cxn modelId="{A51E031C-5613-4350-8F1F-86BDB89B7E87}" type="presOf" srcId="{D2793CFB-3289-4391-B75B-1C15ABBF469E}" destId="{8BC3E68F-E4DC-4BD8-AF70-61B6A2D953F7}" srcOrd="0" destOrd="0" presId="urn:microsoft.com/office/officeart/2005/8/layout/vList5"/>
    <dgm:cxn modelId="{AD73352D-DE82-46A1-B020-63BF95B18212}" srcId="{D2793CFB-3289-4391-B75B-1C15ABBF469E}" destId="{2BD7E135-B1E1-4B2A-92C0-1500E6AE5EFD}" srcOrd="2" destOrd="0" parTransId="{BC25B3A6-A4E2-4606-879B-C3EF90A31A39}" sibTransId="{74601DDB-C288-4189-9B91-3D84B6D5CEA8}"/>
    <dgm:cxn modelId="{6FBBAD3A-7408-4676-99B6-E592809DAD05}" type="presOf" srcId="{83F0A60D-7829-4023-889F-A247B24EA227}" destId="{04B4C4CF-B1F5-45B5-8909-A554A5924EC5}" srcOrd="0" destOrd="0" presId="urn:microsoft.com/office/officeart/2005/8/layout/vList5"/>
    <dgm:cxn modelId="{E19AF53F-9507-4C6B-8936-5C3B73289534}" srcId="{9DDC09C5-63DB-4217-8AB7-B3A3970C54A6}" destId="{2D90563F-2A83-482C-85F4-B49455AB97C7}" srcOrd="1" destOrd="0" parTransId="{C70CCF83-B3AE-48E1-B6C6-0EA1D85D6CEA}" sibTransId="{323DAD50-384F-413D-A849-72D9A6413897}"/>
    <dgm:cxn modelId="{14105D61-2046-4427-BDE5-19879B2B429F}" srcId="{83F0A60D-7829-4023-889F-A247B24EA227}" destId="{A1F9CB23-B116-47E9-8F3C-1416CABF9400}" srcOrd="0" destOrd="0" parTransId="{B628FCA8-0714-489C-8257-C5809B6EFF7E}" sibTransId="{2EF604F2-CC86-4592-8D79-DA70CA087B02}"/>
    <dgm:cxn modelId="{B8255A7E-1051-49F2-94CE-11BAA9FF0920}" type="presOf" srcId="{2BD7E135-B1E1-4B2A-92C0-1500E6AE5EFD}" destId="{183F96C5-20E3-463D-A368-737F6521EEED}" srcOrd="0" destOrd="2" presId="urn:microsoft.com/office/officeart/2005/8/layout/vList5"/>
    <dgm:cxn modelId="{E03D758D-E1A8-4213-A756-428450DD9B29}" srcId="{D2793CFB-3289-4391-B75B-1C15ABBF469E}" destId="{FE91DF2D-BDB0-4B37-9339-7CF0B3F751D2}" srcOrd="3" destOrd="0" parTransId="{C0D07D0F-3764-4805-AB8A-69E786B4D5AB}" sibTransId="{35E881EF-A3D3-4177-98A5-E91D4BA13573}"/>
    <dgm:cxn modelId="{AAF20B93-F38B-4092-8E82-242FC296CFCA}" srcId="{D2793CFB-3289-4391-B75B-1C15ABBF469E}" destId="{3F4626ED-27C0-4541-BC60-031FC8BCC1C1}" srcOrd="0" destOrd="0" parTransId="{AB002319-E11F-4804-96EE-7D447F9D6D09}" sibTransId="{D14D721F-0892-4C13-9C45-7D9AFF54BEAE}"/>
    <dgm:cxn modelId="{0422469C-BEFC-4FD1-AD3F-727120222B75}" srcId="{F4C37626-F7A8-4BF3-8B8D-11A29CB4C565}" destId="{83F0A60D-7829-4023-889F-A247B24EA227}" srcOrd="0" destOrd="0" parTransId="{29A0577D-245B-4C00-83D1-D966638CF212}" sibTransId="{9CA84D40-7A2F-4199-8E3F-EB1D1607BCF2}"/>
    <dgm:cxn modelId="{78F69FA5-98B4-4295-B196-F3D2C5D10FE7}" type="presOf" srcId="{E782E89A-9794-4B0A-89C1-4B0402E9745E}" destId="{47C4B9AD-1995-41D3-B895-96656922A46A}" srcOrd="0" destOrd="0" presId="urn:microsoft.com/office/officeart/2005/8/layout/vList5"/>
    <dgm:cxn modelId="{7BF462AA-A624-4F26-B3BB-73EA62C856D3}" type="presOf" srcId="{FE91DF2D-BDB0-4B37-9339-7CF0B3F751D2}" destId="{183F96C5-20E3-463D-A368-737F6521EEED}" srcOrd="0" destOrd="3" presId="urn:microsoft.com/office/officeart/2005/8/layout/vList5"/>
    <dgm:cxn modelId="{1BA3D6AE-5A7F-4F83-AD08-68C38C826A62}" type="presOf" srcId="{A1F9CB23-B116-47E9-8F3C-1416CABF9400}" destId="{CDE8DBF5-6C0E-4D1B-AEB8-8F7B00168A37}" srcOrd="0" destOrd="0" presId="urn:microsoft.com/office/officeart/2005/8/layout/vList5"/>
    <dgm:cxn modelId="{6475EBD5-FA49-48E7-B3CE-F1303446ACE5}" type="presOf" srcId="{2D90563F-2A83-482C-85F4-B49455AB97C7}" destId="{47C4B9AD-1995-41D3-B895-96656922A46A}" srcOrd="0" destOrd="1" presId="urn:microsoft.com/office/officeart/2005/8/layout/vList5"/>
    <dgm:cxn modelId="{2A063EDF-AD81-4C40-AB9A-7D40117422F3}" srcId="{F4C37626-F7A8-4BF3-8B8D-11A29CB4C565}" destId="{9DDC09C5-63DB-4217-8AB7-B3A3970C54A6}" srcOrd="2" destOrd="0" parTransId="{29592B2B-9AFF-4ACB-8A09-7E60A1662D62}" sibTransId="{45698B16-A38F-478F-AB3F-8CC92A3417D4}"/>
    <dgm:cxn modelId="{EFBA78DF-9E31-49C0-8C4A-1891B5021FD9}" srcId="{9DDC09C5-63DB-4217-8AB7-B3A3970C54A6}" destId="{E782E89A-9794-4B0A-89C1-4B0402E9745E}" srcOrd="0" destOrd="0" parTransId="{D295B417-B86F-42DC-AA07-5E140C642D1E}" sibTransId="{7B678D63-829E-4AE8-8727-F88822AE45A6}"/>
    <dgm:cxn modelId="{6334D2DF-46D7-4605-AAF8-6B61E61030D7}" type="presOf" srcId="{F4C37626-F7A8-4BF3-8B8D-11A29CB4C565}" destId="{DE3893E5-261E-4774-B822-45AA5F829401}" srcOrd="0" destOrd="0" presId="urn:microsoft.com/office/officeart/2005/8/layout/vList5"/>
    <dgm:cxn modelId="{DC6D76E1-CC21-4F87-A3AF-990D7F505621}" srcId="{F4C37626-F7A8-4BF3-8B8D-11A29CB4C565}" destId="{D2793CFB-3289-4391-B75B-1C15ABBF469E}" srcOrd="1" destOrd="0" parTransId="{CBBECF47-CE0C-4E17-9F21-27B3252B0801}" sibTransId="{9F7F784A-5146-4C84-85A6-985C4FBCD2E7}"/>
    <dgm:cxn modelId="{14053BE4-5C84-463A-9B7D-4C2AE9BD159C}" srcId="{D2793CFB-3289-4391-B75B-1C15ABBF469E}" destId="{1E6BF1DC-6D51-42C7-9493-6D3611B9BAC7}" srcOrd="1" destOrd="0" parTransId="{F50001E3-BDF1-4F78-ADCA-9CE4297FDC5C}" sibTransId="{DE226142-BC15-431A-B944-3AF1961FEBF7}"/>
    <dgm:cxn modelId="{5568E4E9-0552-4C96-8D7E-1D34D9AC4443}" type="presOf" srcId="{9DDC09C5-63DB-4217-8AB7-B3A3970C54A6}" destId="{5AF59769-50DF-4FD8-8D19-7EABA87CF8F4}" srcOrd="0" destOrd="0" presId="urn:microsoft.com/office/officeart/2005/8/layout/vList5"/>
    <dgm:cxn modelId="{457588F4-E53A-4ADC-A64A-916DED165C3D}" type="presOf" srcId="{3F4626ED-27C0-4541-BC60-031FC8BCC1C1}" destId="{183F96C5-20E3-463D-A368-737F6521EEED}" srcOrd="0" destOrd="0" presId="urn:microsoft.com/office/officeart/2005/8/layout/vList5"/>
    <dgm:cxn modelId="{B140DCFB-8638-4B68-BD6C-6E6018150FAA}" type="presOf" srcId="{1E6BF1DC-6D51-42C7-9493-6D3611B9BAC7}" destId="{183F96C5-20E3-463D-A368-737F6521EEED}" srcOrd="0" destOrd="1" presId="urn:microsoft.com/office/officeart/2005/8/layout/vList5"/>
    <dgm:cxn modelId="{17EEF85F-8E1D-4A81-BF4C-168619D9633E}" type="presParOf" srcId="{DE3893E5-261E-4774-B822-45AA5F829401}" destId="{F19BA410-CA40-46C4-8120-B7F60DCF4B8A}" srcOrd="0" destOrd="0" presId="urn:microsoft.com/office/officeart/2005/8/layout/vList5"/>
    <dgm:cxn modelId="{3F05839F-338E-4B8A-A303-44737B5696B5}" type="presParOf" srcId="{F19BA410-CA40-46C4-8120-B7F60DCF4B8A}" destId="{04B4C4CF-B1F5-45B5-8909-A554A5924EC5}" srcOrd="0" destOrd="0" presId="urn:microsoft.com/office/officeart/2005/8/layout/vList5"/>
    <dgm:cxn modelId="{34F1DD45-00A8-427E-9B97-F1928F6609D6}" type="presParOf" srcId="{F19BA410-CA40-46C4-8120-B7F60DCF4B8A}" destId="{CDE8DBF5-6C0E-4D1B-AEB8-8F7B00168A37}" srcOrd="1" destOrd="0" presId="urn:microsoft.com/office/officeart/2005/8/layout/vList5"/>
    <dgm:cxn modelId="{7D8097DB-F906-4654-855D-4C552B9EA810}" type="presParOf" srcId="{DE3893E5-261E-4774-B822-45AA5F829401}" destId="{458845CB-4E1B-4D13-89B4-36272D9ED70C}" srcOrd="1" destOrd="0" presId="urn:microsoft.com/office/officeart/2005/8/layout/vList5"/>
    <dgm:cxn modelId="{D42DFD02-7D37-47BD-BD27-9FA1AC0713AC}" type="presParOf" srcId="{DE3893E5-261E-4774-B822-45AA5F829401}" destId="{D41A89BC-4A3F-43AF-AAE8-E51D0005F16E}" srcOrd="2" destOrd="0" presId="urn:microsoft.com/office/officeart/2005/8/layout/vList5"/>
    <dgm:cxn modelId="{BE7952A8-A8C4-4048-8081-59DC6F95A921}" type="presParOf" srcId="{D41A89BC-4A3F-43AF-AAE8-E51D0005F16E}" destId="{8BC3E68F-E4DC-4BD8-AF70-61B6A2D953F7}" srcOrd="0" destOrd="0" presId="urn:microsoft.com/office/officeart/2005/8/layout/vList5"/>
    <dgm:cxn modelId="{28972536-B477-4D52-BC07-0F4CB642A635}" type="presParOf" srcId="{D41A89BC-4A3F-43AF-AAE8-E51D0005F16E}" destId="{183F96C5-20E3-463D-A368-737F6521EEED}" srcOrd="1" destOrd="0" presId="urn:microsoft.com/office/officeart/2005/8/layout/vList5"/>
    <dgm:cxn modelId="{54E7B417-45F4-4127-AEB1-01D073110520}" type="presParOf" srcId="{DE3893E5-261E-4774-B822-45AA5F829401}" destId="{468A066E-7713-4B8F-BE48-12F1AA587EEB}" srcOrd="3" destOrd="0" presId="urn:microsoft.com/office/officeart/2005/8/layout/vList5"/>
    <dgm:cxn modelId="{BECD9528-CA56-4A05-B9A7-B33735A11D1C}" type="presParOf" srcId="{DE3893E5-261E-4774-B822-45AA5F829401}" destId="{3E6630D1-E919-4B91-981F-17647424E34A}" srcOrd="4" destOrd="0" presId="urn:microsoft.com/office/officeart/2005/8/layout/vList5"/>
    <dgm:cxn modelId="{DEDB8DC2-25AD-4975-A90E-22EDB5738896}" type="presParOf" srcId="{3E6630D1-E919-4B91-981F-17647424E34A}" destId="{5AF59769-50DF-4FD8-8D19-7EABA87CF8F4}" srcOrd="0" destOrd="0" presId="urn:microsoft.com/office/officeart/2005/8/layout/vList5"/>
    <dgm:cxn modelId="{76D9C1E1-DE73-4FFE-903D-3BB9713DBD8E}" type="presParOf" srcId="{3E6630D1-E919-4B91-981F-17647424E34A}" destId="{47C4B9AD-1995-41D3-B895-96656922A46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325131-06E0-4327-8C76-AEB3DB5B9ABD}" type="doc">
      <dgm:prSet loTypeId="urn:microsoft.com/office/officeart/2005/8/layout/lProcess2" loCatId="list" qsTypeId="urn:microsoft.com/office/officeart/2005/8/quickstyle/simple1#3" qsCatId="simple" csTypeId="urn:microsoft.com/office/officeart/2005/8/colors/accent1_2#1" csCatId="accent1" phldr="1"/>
      <dgm:spPr/>
      <dgm:t>
        <a:bodyPr/>
        <a:lstStyle/>
        <a:p>
          <a:endParaRPr lang="ru-RU"/>
        </a:p>
      </dgm:t>
    </dgm:pt>
    <dgm:pt modelId="{7EC26F1E-53A7-4169-B7EE-DF109AB55892}">
      <dgm:prSet phldrT="[Текст]"/>
      <dgm:spPr/>
      <dgm:t>
        <a:bodyPr/>
        <a:lstStyle/>
        <a:p>
          <a:r>
            <a:rPr lang="en-US" dirty="0"/>
            <a:t>1</a:t>
          </a:r>
          <a:endParaRPr lang="ru-RU" dirty="0"/>
        </a:p>
      </dgm:t>
    </dgm:pt>
    <dgm:pt modelId="{A942FC27-23BA-46AF-9A7C-DB1F4D0A6727}" type="parTrans" cxnId="{A6DADBF1-942C-475E-B45C-487E89A5BC08}">
      <dgm:prSet/>
      <dgm:spPr/>
      <dgm:t>
        <a:bodyPr/>
        <a:lstStyle/>
        <a:p>
          <a:endParaRPr lang="ru-RU"/>
        </a:p>
      </dgm:t>
    </dgm:pt>
    <dgm:pt modelId="{9211C2D1-EB21-4C74-9102-9817557347DB}" type="sibTrans" cxnId="{A6DADBF1-942C-475E-B45C-487E89A5BC08}">
      <dgm:prSet/>
      <dgm:spPr/>
      <dgm:t>
        <a:bodyPr/>
        <a:lstStyle/>
        <a:p>
          <a:endParaRPr lang="ru-RU"/>
        </a:p>
      </dgm:t>
    </dgm:pt>
    <dgm:pt modelId="{42CDBF2B-5666-4DEB-A56C-4AA1479E7A3C}">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Прогнозе социально – экономического развития</a:t>
          </a:r>
          <a:endParaRPr lang="ru-RU" dirty="0"/>
        </a:p>
      </dgm:t>
    </dgm:pt>
    <dgm:pt modelId="{F74059DC-2D35-4BA2-A06C-EEB089DC8463}" type="parTrans" cxnId="{2A71ADFD-6D29-465A-A1CB-AE3AF74F96ED}">
      <dgm:prSet/>
      <dgm:spPr/>
      <dgm:t>
        <a:bodyPr/>
        <a:lstStyle/>
        <a:p>
          <a:endParaRPr lang="ru-RU"/>
        </a:p>
      </dgm:t>
    </dgm:pt>
    <dgm:pt modelId="{033252F5-C52B-46AA-B121-EF29B1333BDD}" type="sibTrans" cxnId="{2A71ADFD-6D29-465A-A1CB-AE3AF74F96ED}">
      <dgm:prSet/>
      <dgm:spPr/>
      <dgm:t>
        <a:bodyPr/>
        <a:lstStyle/>
        <a:p>
          <a:endParaRPr lang="ru-RU"/>
        </a:p>
      </dgm:t>
    </dgm:pt>
    <dgm:pt modelId="{91F0BDDC-C784-4090-A019-9C806259C0D5}">
      <dgm:prSet phldrT="[Текст]"/>
      <dgm:spPr/>
      <dgm:t>
        <a:bodyPr/>
        <a:lstStyle/>
        <a:p>
          <a:r>
            <a:rPr lang="en-US" dirty="0"/>
            <a:t>2</a:t>
          </a:r>
          <a:endParaRPr lang="ru-RU" dirty="0"/>
        </a:p>
      </dgm:t>
    </dgm:pt>
    <dgm:pt modelId="{BC013078-B12B-4DF0-96FD-16D9309C7297}" type="parTrans" cxnId="{BBA4CE03-3401-4940-9195-2DA8EDD1E995}">
      <dgm:prSet/>
      <dgm:spPr/>
      <dgm:t>
        <a:bodyPr/>
        <a:lstStyle/>
        <a:p>
          <a:endParaRPr lang="ru-RU"/>
        </a:p>
      </dgm:t>
    </dgm:pt>
    <dgm:pt modelId="{CBB4FAB0-E3F1-47F9-8B92-BA56A8A85B5B}" type="sibTrans" cxnId="{BBA4CE03-3401-4940-9195-2DA8EDD1E995}">
      <dgm:prSet/>
      <dgm:spPr/>
      <dgm:t>
        <a:bodyPr/>
        <a:lstStyle/>
        <a:p>
          <a:endParaRPr lang="ru-RU"/>
        </a:p>
      </dgm:t>
    </dgm:pt>
    <dgm:pt modelId="{A164E4B8-9CCC-4B8F-99E7-907710657D7B}">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Бюджетном прогнозе на долгосрочный период</a:t>
          </a:r>
          <a:endParaRPr lang="ru-RU" dirty="0"/>
        </a:p>
      </dgm:t>
    </dgm:pt>
    <dgm:pt modelId="{35CBB3A9-D961-495F-843D-C8D51D01DE09}" type="parTrans" cxnId="{6C56A6DB-CD63-46B1-8525-28120AC14583}">
      <dgm:prSet/>
      <dgm:spPr/>
      <dgm:t>
        <a:bodyPr/>
        <a:lstStyle/>
        <a:p>
          <a:endParaRPr lang="ru-RU"/>
        </a:p>
      </dgm:t>
    </dgm:pt>
    <dgm:pt modelId="{3DB45616-1128-405F-98F5-926DB7875547}" type="sibTrans" cxnId="{6C56A6DB-CD63-46B1-8525-28120AC14583}">
      <dgm:prSet/>
      <dgm:spPr/>
      <dgm:t>
        <a:bodyPr/>
        <a:lstStyle/>
        <a:p>
          <a:endParaRPr lang="ru-RU"/>
        </a:p>
      </dgm:t>
    </dgm:pt>
    <dgm:pt modelId="{20FF8D0A-8E0E-4059-A868-E29969BBB46E}">
      <dgm:prSet phldrT="[Текст]"/>
      <dgm:spPr/>
      <dgm:t>
        <a:bodyPr/>
        <a:lstStyle/>
        <a:p>
          <a:r>
            <a:rPr lang="en-US" dirty="0"/>
            <a:t>3</a:t>
          </a:r>
          <a:endParaRPr lang="ru-RU" dirty="0"/>
        </a:p>
      </dgm:t>
    </dgm:pt>
    <dgm:pt modelId="{A801DEBF-98AE-4DEB-BA5B-853565D0FE2D}" type="parTrans" cxnId="{99A2E346-EE6B-4A8D-910F-934006778016}">
      <dgm:prSet/>
      <dgm:spPr/>
      <dgm:t>
        <a:bodyPr/>
        <a:lstStyle/>
        <a:p>
          <a:endParaRPr lang="ru-RU"/>
        </a:p>
      </dgm:t>
    </dgm:pt>
    <dgm:pt modelId="{4FDC644B-09B5-4862-9ECE-C2AEC4155190}" type="sibTrans" cxnId="{99A2E346-EE6B-4A8D-910F-934006778016}">
      <dgm:prSet/>
      <dgm:spPr/>
      <dgm:t>
        <a:bodyPr/>
        <a:lstStyle/>
        <a:p>
          <a:endParaRPr lang="ru-RU"/>
        </a:p>
      </dgm:t>
    </dgm:pt>
    <dgm:pt modelId="{57EC4C23-4E8E-47FA-8F31-1760E95D9E65}">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Основных направлениях бюджетной политики и основных направлениях  налоговой политики</a:t>
          </a:r>
          <a:endParaRPr lang="ru-RU" dirty="0"/>
        </a:p>
      </dgm:t>
    </dgm:pt>
    <dgm:pt modelId="{F7B1B9EC-CD0B-4FD8-BC6E-487E04564F02}" type="parTrans" cxnId="{3DD35185-8AED-4106-A6ED-A66341535667}">
      <dgm:prSet/>
      <dgm:spPr/>
      <dgm:t>
        <a:bodyPr/>
        <a:lstStyle/>
        <a:p>
          <a:endParaRPr lang="ru-RU"/>
        </a:p>
      </dgm:t>
    </dgm:pt>
    <dgm:pt modelId="{C7B5B781-1E7E-4865-BAEC-9B217F3B21DC}" type="sibTrans" cxnId="{3DD35185-8AED-4106-A6ED-A66341535667}">
      <dgm:prSet/>
      <dgm:spPr/>
      <dgm:t>
        <a:bodyPr/>
        <a:lstStyle/>
        <a:p>
          <a:endParaRPr lang="ru-RU"/>
        </a:p>
      </dgm:t>
    </dgm:pt>
    <dgm:pt modelId="{19701483-8F91-4371-BE8F-747AE35AE94F}">
      <dgm:prSet phldrT="[Текст]"/>
      <dgm:spPr/>
      <dgm:t>
        <a:bodyPr/>
        <a:lstStyle/>
        <a:p>
          <a:r>
            <a:rPr lang="en-US" dirty="0"/>
            <a:t>4</a:t>
          </a:r>
          <a:endParaRPr lang="ru-RU" dirty="0"/>
        </a:p>
      </dgm:t>
    </dgm:pt>
    <dgm:pt modelId="{4846BD7E-48C6-463B-A463-A728A005DC8B}" type="parTrans" cxnId="{D5DB0385-B1E6-4456-B68D-FE251DBA03D0}">
      <dgm:prSet/>
      <dgm:spPr/>
      <dgm:t>
        <a:bodyPr/>
        <a:lstStyle/>
        <a:p>
          <a:endParaRPr lang="ru-RU"/>
        </a:p>
      </dgm:t>
    </dgm:pt>
    <dgm:pt modelId="{887FACC6-2137-4F61-BFFF-C188C538BC9E}" type="sibTrans" cxnId="{D5DB0385-B1E6-4456-B68D-FE251DBA03D0}">
      <dgm:prSet/>
      <dgm:spPr/>
      <dgm:t>
        <a:bodyPr/>
        <a:lstStyle/>
        <a:p>
          <a:endParaRPr lang="ru-RU"/>
        </a:p>
      </dgm:t>
    </dgm:pt>
    <dgm:pt modelId="{0D69C148-E4A5-4914-9F5B-A3B1697E8AFC}">
      <dgm:prSet phldrT="[Текст]"/>
      <dgm:spPr/>
      <dgm:t>
        <a:bodyPr/>
        <a:lstStyle/>
        <a:p>
          <a:r>
            <a:rPr lang="ru-RU">
              <a:latin typeface="Liberation Serif" panose="02020603050405020304" pitchFamily="18" charset="0"/>
              <a:ea typeface="Liberation Serif" panose="02020603050405020304" pitchFamily="18" charset="0"/>
              <a:cs typeface="Liberation Serif" panose="02020603050405020304" pitchFamily="18" charset="0"/>
            </a:rPr>
            <a:t>Муниципальных программах</a:t>
          </a:r>
          <a:endParaRPr lang="ru-RU" dirty="0"/>
        </a:p>
      </dgm:t>
    </dgm:pt>
    <dgm:pt modelId="{83CC9D48-4559-44C3-A043-63F162C8994C}" type="parTrans" cxnId="{A2DC2025-FFB1-40F9-9875-C3292F9138B4}">
      <dgm:prSet/>
      <dgm:spPr/>
      <dgm:t>
        <a:bodyPr/>
        <a:lstStyle/>
        <a:p>
          <a:endParaRPr lang="ru-RU"/>
        </a:p>
      </dgm:t>
    </dgm:pt>
    <dgm:pt modelId="{6CAA46AE-F508-40AA-BE79-0C9A9CEDBC2F}" type="sibTrans" cxnId="{A2DC2025-FFB1-40F9-9875-C3292F9138B4}">
      <dgm:prSet/>
      <dgm:spPr/>
      <dgm:t>
        <a:bodyPr/>
        <a:lstStyle/>
        <a:p>
          <a:endParaRPr lang="ru-RU"/>
        </a:p>
      </dgm:t>
    </dgm:pt>
    <dgm:pt modelId="{C4B79BFB-6731-4D9F-8A66-712390BF2B20}" type="pres">
      <dgm:prSet presAssocID="{EC325131-06E0-4327-8C76-AEB3DB5B9ABD}" presName="theList" presStyleCnt="0">
        <dgm:presLayoutVars>
          <dgm:dir/>
          <dgm:animLvl val="lvl"/>
          <dgm:resizeHandles val="exact"/>
        </dgm:presLayoutVars>
      </dgm:prSet>
      <dgm:spPr/>
    </dgm:pt>
    <dgm:pt modelId="{347D74AE-1F51-4647-B34D-E94951FE9775}" type="pres">
      <dgm:prSet presAssocID="{7EC26F1E-53A7-4169-B7EE-DF109AB55892}" presName="compNode" presStyleCnt="0"/>
      <dgm:spPr/>
    </dgm:pt>
    <dgm:pt modelId="{0309CC91-3A5C-4198-8759-AD22A890F758}" type="pres">
      <dgm:prSet presAssocID="{7EC26F1E-53A7-4169-B7EE-DF109AB55892}" presName="aNode" presStyleLbl="bgShp" presStyleIdx="0" presStyleCnt="4"/>
      <dgm:spPr/>
    </dgm:pt>
    <dgm:pt modelId="{21CE07CB-4032-42F6-A2A7-5EFF7E2E7489}" type="pres">
      <dgm:prSet presAssocID="{7EC26F1E-53A7-4169-B7EE-DF109AB55892}" presName="textNode" presStyleLbl="bgShp" presStyleIdx="0" presStyleCnt="4"/>
      <dgm:spPr/>
    </dgm:pt>
    <dgm:pt modelId="{9719D1BE-F28E-4161-850D-58BA659F43FF}" type="pres">
      <dgm:prSet presAssocID="{7EC26F1E-53A7-4169-B7EE-DF109AB55892}" presName="compChildNode" presStyleCnt="0"/>
      <dgm:spPr/>
    </dgm:pt>
    <dgm:pt modelId="{9C3747A2-599F-4D90-9BC2-10A6B4FC3928}" type="pres">
      <dgm:prSet presAssocID="{7EC26F1E-53A7-4169-B7EE-DF109AB55892}" presName="theInnerList" presStyleCnt="0"/>
      <dgm:spPr/>
    </dgm:pt>
    <dgm:pt modelId="{BB0F1621-7F20-4326-B0FF-2C579FBC477D}" type="pres">
      <dgm:prSet presAssocID="{42CDBF2B-5666-4DEB-A56C-4AA1479E7A3C}" presName="childNode" presStyleLbl="node1" presStyleIdx="0" presStyleCnt="4">
        <dgm:presLayoutVars>
          <dgm:bulletEnabled val="1"/>
        </dgm:presLayoutVars>
      </dgm:prSet>
      <dgm:spPr/>
    </dgm:pt>
    <dgm:pt modelId="{36D55583-3FC0-49FC-A53F-EA87D571698F}" type="pres">
      <dgm:prSet presAssocID="{7EC26F1E-53A7-4169-B7EE-DF109AB55892}" presName="aSpace" presStyleCnt="0"/>
      <dgm:spPr/>
    </dgm:pt>
    <dgm:pt modelId="{2EA9CC58-A232-4111-BC8E-C79542A076D6}" type="pres">
      <dgm:prSet presAssocID="{91F0BDDC-C784-4090-A019-9C806259C0D5}" presName="compNode" presStyleCnt="0"/>
      <dgm:spPr/>
    </dgm:pt>
    <dgm:pt modelId="{2D2C25DF-BBB0-431B-998E-2F53CA5998A2}" type="pres">
      <dgm:prSet presAssocID="{91F0BDDC-C784-4090-A019-9C806259C0D5}" presName="aNode" presStyleLbl="bgShp" presStyleIdx="1" presStyleCnt="4"/>
      <dgm:spPr/>
    </dgm:pt>
    <dgm:pt modelId="{8B1DD4A1-76B7-4315-B9E6-DB6A773D9FC4}" type="pres">
      <dgm:prSet presAssocID="{91F0BDDC-C784-4090-A019-9C806259C0D5}" presName="textNode" presStyleLbl="bgShp" presStyleIdx="1" presStyleCnt="4"/>
      <dgm:spPr/>
    </dgm:pt>
    <dgm:pt modelId="{2940E4A5-0BBE-4935-8FA4-8DCA71EABDBD}" type="pres">
      <dgm:prSet presAssocID="{91F0BDDC-C784-4090-A019-9C806259C0D5}" presName="compChildNode" presStyleCnt="0"/>
      <dgm:spPr/>
    </dgm:pt>
    <dgm:pt modelId="{F36BDB95-E9CE-4A7F-86A0-0019C81BB6E3}" type="pres">
      <dgm:prSet presAssocID="{91F0BDDC-C784-4090-A019-9C806259C0D5}" presName="theInnerList" presStyleCnt="0"/>
      <dgm:spPr/>
    </dgm:pt>
    <dgm:pt modelId="{65448ADE-927A-4031-9D84-D178F59863B3}" type="pres">
      <dgm:prSet presAssocID="{A164E4B8-9CCC-4B8F-99E7-907710657D7B}" presName="childNode" presStyleLbl="node1" presStyleIdx="1" presStyleCnt="4">
        <dgm:presLayoutVars>
          <dgm:bulletEnabled val="1"/>
        </dgm:presLayoutVars>
      </dgm:prSet>
      <dgm:spPr/>
    </dgm:pt>
    <dgm:pt modelId="{1E744B2A-3044-4C27-8CE0-4B81045ED25E}" type="pres">
      <dgm:prSet presAssocID="{91F0BDDC-C784-4090-A019-9C806259C0D5}" presName="aSpace" presStyleCnt="0"/>
      <dgm:spPr/>
    </dgm:pt>
    <dgm:pt modelId="{5D412E6A-1871-4E7D-B583-B0D893F8B161}" type="pres">
      <dgm:prSet presAssocID="{20FF8D0A-8E0E-4059-A868-E29969BBB46E}" presName="compNode" presStyleCnt="0"/>
      <dgm:spPr/>
    </dgm:pt>
    <dgm:pt modelId="{24E5EC49-3F8D-415F-8264-7B73A11139F2}" type="pres">
      <dgm:prSet presAssocID="{20FF8D0A-8E0E-4059-A868-E29969BBB46E}" presName="aNode" presStyleLbl="bgShp" presStyleIdx="2" presStyleCnt="4"/>
      <dgm:spPr/>
    </dgm:pt>
    <dgm:pt modelId="{21B858C7-42D1-4130-B0E7-D982D77E8924}" type="pres">
      <dgm:prSet presAssocID="{20FF8D0A-8E0E-4059-A868-E29969BBB46E}" presName="textNode" presStyleLbl="bgShp" presStyleIdx="2" presStyleCnt="4"/>
      <dgm:spPr/>
    </dgm:pt>
    <dgm:pt modelId="{7F42C964-5131-4836-8B9A-D11D093AFBDD}" type="pres">
      <dgm:prSet presAssocID="{20FF8D0A-8E0E-4059-A868-E29969BBB46E}" presName="compChildNode" presStyleCnt="0"/>
      <dgm:spPr/>
    </dgm:pt>
    <dgm:pt modelId="{DA43B435-99C8-4570-8317-01533DBFE000}" type="pres">
      <dgm:prSet presAssocID="{20FF8D0A-8E0E-4059-A868-E29969BBB46E}" presName="theInnerList" presStyleCnt="0"/>
      <dgm:spPr/>
    </dgm:pt>
    <dgm:pt modelId="{314B8ECA-CA3A-4FA8-8172-26FF56368812}" type="pres">
      <dgm:prSet presAssocID="{57EC4C23-4E8E-47FA-8F31-1760E95D9E65}" presName="childNode" presStyleLbl="node1" presStyleIdx="2" presStyleCnt="4">
        <dgm:presLayoutVars>
          <dgm:bulletEnabled val="1"/>
        </dgm:presLayoutVars>
      </dgm:prSet>
      <dgm:spPr/>
    </dgm:pt>
    <dgm:pt modelId="{33E5488F-73C1-4A28-A004-782298F8B495}" type="pres">
      <dgm:prSet presAssocID="{20FF8D0A-8E0E-4059-A868-E29969BBB46E}" presName="aSpace" presStyleCnt="0"/>
      <dgm:spPr/>
    </dgm:pt>
    <dgm:pt modelId="{105A878F-133B-40B5-BEFB-A884C21ADB2F}" type="pres">
      <dgm:prSet presAssocID="{19701483-8F91-4371-BE8F-747AE35AE94F}" presName="compNode" presStyleCnt="0"/>
      <dgm:spPr/>
    </dgm:pt>
    <dgm:pt modelId="{557D86FF-015B-4D25-A49A-8A637806CB77}" type="pres">
      <dgm:prSet presAssocID="{19701483-8F91-4371-BE8F-747AE35AE94F}" presName="aNode" presStyleLbl="bgShp" presStyleIdx="3" presStyleCnt="4"/>
      <dgm:spPr/>
    </dgm:pt>
    <dgm:pt modelId="{5E74C53C-1982-40EE-91E4-DD0A45E06048}" type="pres">
      <dgm:prSet presAssocID="{19701483-8F91-4371-BE8F-747AE35AE94F}" presName="textNode" presStyleLbl="bgShp" presStyleIdx="3" presStyleCnt="4"/>
      <dgm:spPr/>
    </dgm:pt>
    <dgm:pt modelId="{DC206361-9052-4C7B-A211-67335F007B3A}" type="pres">
      <dgm:prSet presAssocID="{19701483-8F91-4371-BE8F-747AE35AE94F}" presName="compChildNode" presStyleCnt="0"/>
      <dgm:spPr/>
    </dgm:pt>
    <dgm:pt modelId="{32B530A6-31A3-45DB-9A28-2190BF014B6F}" type="pres">
      <dgm:prSet presAssocID="{19701483-8F91-4371-BE8F-747AE35AE94F}" presName="theInnerList" presStyleCnt="0"/>
      <dgm:spPr/>
    </dgm:pt>
    <dgm:pt modelId="{82AD6E5F-C0AB-414A-96D6-AFB803F67448}" type="pres">
      <dgm:prSet presAssocID="{0D69C148-E4A5-4914-9F5B-A3B1697E8AFC}" presName="childNode" presStyleLbl="node1" presStyleIdx="3" presStyleCnt="4">
        <dgm:presLayoutVars>
          <dgm:bulletEnabled val="1"/>
        </dgm:presLayoutVars>
      </dgm:prSet>
      <dgm:spPr/>
    </dgm:pt>
  </dgm:ptLst>
  <dgm:cxnLst>
    <dgm:cxn modelId="{BBA4CE03-3401-4940-9195-2DA8EDD1E995}" srcId="{EC325131-06E0-4327-8C76-AEB3DB5B9ABD}" destId="{91F0BDDC-C784-4090-A019-9C806259C0D5}" srcOrd="1" destOrd="0" parTransId="{BC013078-B12B-4DF0-96FD-16D9309C7297}" sibTransId="{CBB4FAB0-E3F1-47F9-8B92-BA56A8A85B5B}"/>
    <dgm:cxn modelId="{A2DC2025-FFB1-40F9-9875-C3292F9138B4}" srcId="{19701483-8F91-4371-BE8F-747AE35AE94F}" destId="{0D69C148-E4A5-4914-9F5B-A3B1697E8AFC}" srcOrd="0" destOrd="0" parTransId="{83CC9D48-4559-44C3-A043-63F162C8994C}" sibTransId="{6CAA46AE-F508-40AA-BE79-0C9A9CEDBC2F}"/>
    <dgm:cxn modelId="{FE8EDE32-701E-4E49-B9F3-8DC4E0F6C12E}" type="presOf" srcId="{20FF8D0A-8E0E-4059-A868-E29969BBB46E}" destId="{24E5EC49-3F8D-415F-8264-7B73A11139F2}" srcOrd="0" destOrd="0" presId="urn:microsoft.com/office/officeart/2005/8/layout/lProcess2"/>
    <dgm:cxn modelId="{791BAA35-C2D6-48D7-B384-BA4EA65FC6E3}" type="presOf" srcId="{42CDBF2B-5666-4DEB-A56C-4AA1479E7A3C}" destId="{BB0F1621-7F20-4326-B0FF-2C579FBC477D}" srcOrd="0" destOrd="0" presId="urn:microsoft.com/office/officeart/2005/8/layout/lProcess2"/>
    <dgm:cxn modelId="{29A22D39-159F-4197-9EB1-FF27CDBDF400}" type="presOf" srcId="{91F0BDDC-C784-4090-A019-9C806259C0D5}" destId="{2D2C25DF-BBB0-431B-998E-2F53CA5998A2}" srcOrd="0" destOrd="0" presId="urn:microsoft.com/office/officeart/2005/8/layout/lProcess2"/>
    <dgm:cxn modelId="{CD729A44-189C-40E4-AF53-07815DBBDB4C}" type="presOf" srcId="{7EC26F1E-53A7-4169-B7EE-DF109AB55892}" destId="{21CE07CB-4032-42F6-A2A7-5EFF7E2E7489}" srcOrd="1" destOrd="0" presId="urn:microsoft.com/office/officeart/2005/8/layout/lProcess2"/>
    <dgm:cxn modelId="{99A2E346-EE6B-4A8D-910F-934006778016}" srcId="{EC325131-06E0-4327-8C76-AEB3DB5B9ABD}" destId="{20FF8D0A-8E0E-4059-A868-E29969BBB46E}" srcOrd="2" destOrd="0" parTransId="{A801DEBF-98AE-4DEB-BA5B-853565D0FE2D}" sibTransId="{4FDC644B-09B5-4862-9ECE-C2AEC4155190}"/>
    <dgm:cxn modelId="{7C62276B-653B-4537-B937-575459507D27}" type="presOf" srcId="{19701483-8F91-4371-BE8F-747AE35AE94F}" destId="{5E74C53C-1982-40EE-91E4-DD0A45E06048}" srcOrd="1" destOrd="0" presId="urn:microsoft.com/office/officeart/2005/8/layout/lProcess2"/>
    <dgm:cxn modelId="{4BC38C6E-7B9A-4814-9837-2B4607BC041A}" type="presOf" srcId="{19701483-8F91-4371-BE8F-747AE35AE94F}" destId="{557D86FF-015B-4D25-A49A-8A637806CB77}" srcOrd="0" destOrd="0" presId="urn:microsoft.com/office/officeart/2005/8/layout/lProcess2"/>
    <dgm:cxn modelId="{D3F95E4F-10DA-4F37-B04C-7832E9CB10B5}" type="presOf" srcId="{7EC26F1E-53A7-4169-B7EE-DF109AB55892}" destId="{0309CC91-3A5C-4198-8759-AD22A890F758}" srcOrd="0" destOrd="0" presId="urn:microsoft.com/office/officeart/2005/8/layout/lProcess2"/>
    <dgm:cxn modelId="{85C59A54-E6C3-42D5-8854-4F56F66D8E13}" type="presOf" srcId="{20FF8D0A-8E0E-4059-A868-E29969BBB46E}" destId="{21B858C7-42D1-4130-B0E7-D982D77E8924}" srcOrd="1" destOrd="0" presId="urn:microsoft.com/office/officeart/2005/8/layout/lProcess2"/>
    <dgm:cxn modelId="{CE1C5656-0C91-49AA-A82D-099C12127759}" type="presOf" srcId="{EC325131-06E0-4327-8C76-AEB3DB5B9ABD}" destId="{C4B79BFB-6731-4D9F-8A66-712390BF2B20}" srcOrd="0" destOrd="0" presId="urn:microsoft.com/office/officeart/2005/8/layout/lProcess2"/>
    <dgm:cxn modelId="{D5DB0385-B1E6-4456-B68D-FE251DBA03D0}" srcId="{EC325131-06E0-4327-8C76-AEB3DB5B9ABD}" destId="{19701483-8F91-4371-BE8F-747AE35AE94F}" srcOrd="3" destOrd="0" parTransId="{4846BD7E-48C6-463B-A463-A728A005DC8B}" sibTransId="{887FACC6-2137-4F61-BFFF-C188C538BC9E}"/>
    <dgm:cxn modelId="{3DD35185-8AED-4106-A6ED-A66341535667}" srcId="{20FF8D0A-8E0E-4059-A868-E29969BBB46E}" destId="{57EC4C23-4E8E-47FA-8F31-1760E95D9E65}" srcOrd="0" destOrd="0" parTransId="{F7B1B9EC-CD0B-4FD8-BC6E-487E04564F02}" sibTransId="{C7B5B781-1E7E-4865-BAEC-9B217F3B21DC}"/>
    <dgm:cxn modelId="{AD38E885-6F6B-4D33-96A8-FB1F54F452A4}" type="presOf" srcId="{0D69C148-E4A5-4914-9F5B-A3B1697E8AFC}" destId="{82AD6E5F-C0AB-414A-96D6-AFB803F67448}" srcOrd="0" destOrd="0" presId="urn:microsoft.com/office/officeart/2005/8/layout/lProcess2"/>
    <dgm:cxn modelId="{1780F0C9-B7DA-487C-8420-DA2730C93C10}" type="presOf" srcId="{91F0BDDC-C784-4090-A019-9C806259C0D5}" destId="{8B1DD4A1-76B7-4315-B9E6-DB6A773D9FC4}" srcOrd="1" destOrd="0" presId="urn:microsoft.com/office/officeart/2005/8/layout/lProcess2"/>
    <dgm:cxn modelId="{6C56A6DB-CD63-46B1-8525-28120AC14583}" srcId="{91F0BDDC-C784-4090-A019-9C806259C0D5}" destId="{A164E4B8-9CCC-4B8F-99E7-907710657D7B}" srcOrd="0" destOrd="0" parTransId="{35CBB3A9-D961-495F-843D-C8D51D01DE09}" sibTransId="{3DB45616-1128-405F-98F5-926DB7875547}"/>
    <dgm:cxn modelId="{239CA6DB-E088-49A2-A8AC-F8C961A29F75}" type="presOf" srcId="{57EC4C23-4E8E-47FA-8F31-1760E95D9E65}" destId="{314B8ECA-CA3A-4FA8-8172-26FF56368812}" srcOrd="0" destOrd="0" presId="urn:microsoft.com/office/officeart/2005/8/layout/lProcess2"/>
    <dgm:cxn modelId="{A6DADBF1-942C-475E-B45C-487E89A5BC08}" srcId="{EC325131-06E0-4327-8C76-AEB3DB5B9ABD}" destId="{7EC26F1E-53A7-4169-B7EE-DF109AB55892}" srcOrd="0" destOrd="0" parTransId="{A942FC27-23BA-46AF-9A7C-DB1F4D0A6727}" sibTransId="{9211C2D1-EB21-4C74-9102-9817557347DB}"/>
    <dgm:cxn modelId="{47033DF7-C2F4-4406-AF8A-D12292B73613}" type="presOf" srcId="{A164E4B8-9CCC-4B8F-99E7-907710657D7B}" destId="{65448ADE-927A-4031-9D84-D178F59863B3}" srcOrd="0" destOrd="0" presId="urn:microsoft.com/office/officeart/2005/8/layout/lProcess2"/>
    <dgm:cxn modelId="{2A71ADFD-6D29-465A-A1CB-AE3AF74F96ED}" srcId="{7EC26F1E-53A7-4169-B7EE-DF109AB55892}" destId="{42CDBF2B-5666-4DEB-A56C-4AA1479E7A3C}" srcOrd="0" destOrd="0" parTransId="{F74059DC-2D35-4BA2-A06C-EEB089DC8463}" sibTransId="{033252F5-C52B-46AA-B121-EF29B1333BDD}"/>
    <dgm:cxn modelId="{C26D303B-5CB2-40D1-9769-47B04380DF97}" type="presParOf" srcId="{C4B79BFB-6731-4D9F-8A66-712390BF2B20}" destId="{347D74AE-1F51-4647-B34D-E94951FE9775}" srcOrd="0" destOrd="0" presId="urn:microsoft.com/office/officeart/2005/8/layout/lProcess2"/>
    <dgm:cxn modelId="{C9A3CE65-6383-4CAF-B215-85A528A7D837}" type="presParOf" srcId="{347D74AE-1F51-4647-B34D-E94951FE9775}" destId="{0309CC91-3A5C-4198-8759-AD22A890F758}" srcOrd="0" destOrd="0" presId="urn:microsoft.com/office/officeart/2005/8/layout/lProcess2"/>
    <dgm:cxn modelId="{AC6CA00F-6889-4CD5-AD33-F2F09445EB26}" type="presParOf" srcId="{347D74AE-1F51-4647-B34D-E94951FE9775}" destId="{21CE07CB-4032-42F6-A2A7-5EFF7E2E7489}" srcOrd="1" destOrd="0" presId="urn:microsoft.com/office/officeart/2005/8/layout/lProcess2"/>
    <dgm:cxn modelId="{6C8C5F75-95AD-4918-988A-143A359C898D}" type="presParOf" srcId="{347D74AE-1F51-4647-B34D-E94951FE9775}" destId="{9719D1BE-F28E-4161-850D-58BA659F43FF}" srcOrd="2" destOrd="0" presId="urn:microsoft.com/office/officeart/2005/8/layout/lProcess2"/>
    <dgm:cxn modelId="{DB913115-99AD-4425-9885-4ABEB66C45E4}" type="presParOf" srcId="{9719D1BE-F28E-4161-850D-58BA659F43FF}" destId="{9C3747A2-599F-4D90-9BC2-10A6B4FC3928}" srcOrd="0" destOrd="0" presId="urn:microsoft.com/office/officeart/2005/8/layout/lProcess2"/>
    <dgm:cxn modelId="{5C6D588A-7F21-4AB7-A51B-F4425812A9BD}" type="presParOf" srcId="{9C3747A2-599F-4D90-9BC2-10A6B4FC3928}" destId="{BB0F1621-7F20-4326-B0FF-2C579FBC477D}" srcOrd="0" destOrd="0" presId="urn:microsoft.com/office/officeart/2005/8/layout/lProcess2"/>
    <dgm:cxn modelId="{98FFAC4D-8328-4A57-9B22-92AB1CB34370}" type="presParOf" srcId="{C4B79BFB-6731-4D9F-8A66-712390BF2B20}" destId="{36D55583-3FC0-49FC-A53F-EA87D571698F}" srcOrd="1" destOrd="0" presId="urn:microsoft.com/office/officeart/2005/8/layout/lProcess2"/>
    <dgm:cxn modelId="{86CC2B33-8611-42D0-86A7-8BF268A7C5DA}" type="presParOf" srcId="{C4B79BFB-6731-4D9F-8A66-712390BF2B20}" destId="{2EA9CC58-A232-4111-BC8E-C79542A076D6}" srcOrd="2" destOrd="0" presId="urn:microsoft.com/office/officeart/2005/8/layout/lProcess2"/>
    <dgm:cxn modelId="{B497F38D-43AE-4C50-A653-7EE9799B995D}" type="presParOf" srcId="{2EA9CC58-A232-4111-BC8E-C79542A076D6}" destId="{2D2C25DF-BBB0-431B-998E-2F53CA5998A2}" srcOrd="0" destOrd="0" presId="urn:microsoft.com/office/officeart/2005/8/layout/lProcess2"/>
    <dgm:cxn modelId="{509B3167-832D-4B31-914F-6392FE2DAD6C}" type="presParOf" srcId="{2EA9CC58-A232-4111-BC8E-C79542A076D6}" destId="{8B1DD4A1-76B7-4315-B9E6-DB6A773D9FC4}" srcOrd="1" destOrd="0" presId="urn:microsoft.com/office/officeart/2005/8/layout/lProcess2"/>
    <dgm:cxn modelId="{96A98E1D-2B67-43CC-B275-FE2FBFD15AEE}" type="presParOf" srcId="{2EA9CC58-A232-4111-BC8E-C79542A076D6}" destId="{2940E4A5-0BBE-4935-8FA4-8DCA71EABDBD}" srcOrd="2" destOrd="0" presId="urn:microsoft.com/office/officeart/2005/8/layout/lProcess2"/>
    <dgm:cxn modelId="{DA69FB1B-EE58-415F-A4CC-12447AFE6F27}" type="presParOf" srcId="{2940E4A5-0BBE-4935-8FA4-8DCA71EABDBD}" destId="{F36BDB95-E9CE-4A7F-86A0-0019C81BB6E3}" srcOrd="0" destOrd="0" presId="urn:microsoft.com/office/officeart/2005/8/layout/lProcess2"/>
    <dgm:cxn modelId="{9B0621FB-EE6B-4D5C-BD60-C6AF2443179F}" type="presParOf" srcId="{F36BDB95-E9CE-4A7F-86A0-0019C81BB6E3}" destId="{65448ADE-927A-4031-9D84-D178F59863B3}" srcOrd="0" destOrd="0" presId="urn:microsoft.com/office/officeart/2005/8/layout/lProcess2"/>
    <dgm:cxn modelId="{CDEDE285-C5E1-484F-8529-DB8BBF5D96B2}" type="presParOf" srcId="{C4B79BFB-6731-4D9F-8A66-712390BF2B20}" destId="{1E744B2A-3044-4C27-8CE0-4B81045ED25E}" srcOrd="3" destOrd="0" presId="urn:microsoft.com/office/officeart/2005/8/layout/lProcess2"/>
    <dgm:cxn modelId="{57D7E0EC-0404-4CFE-881D-D09E599E4C7B}" type="presParOf" srcId="{C4B79BFB-6731-4D9F-8A66-712390BF2B20}" destId="{5D412E6A-1871-4E7D-B583-B0D893F8B161}" srcOrd="4" destOrd="0" presId="urn:microsoft.com/office/officeart/2005/8/layout/lProcess2"/>
    <dgm:cxn modelId="{623E0DA8-65F7-435C-A2A0-03B879733D50}" type="presParOf" srcId="{5D412E6A-1871-4E7D-B583-B0D893F8B161}" destId="{24E5EC49-3F8D-415F-8264-7B73A11139F2}" srcOrd="0" destOrd="0" presId="urn:microsoft.com/office/officeart/2005/8/layout/lProcess2"/>
    <dgm:cxn modelId="{C80C7127-D182-4186-8C36-31E4ED4E517A}" type="presParOf" srcId="{5D412E6A-1871-4E7D-B583-B0D893F8B161}" destId="{21B858C7-42D1-4130-B0E7-D982D77E8924}" srcOrd="1" destOrd="0" presId="urn:microsoft.com/office/officeart/2005/8/layout/lProcess2"/>
    <dgm:cxn modelId="{4906AA02-6D5C-415C-9477-F54D9D29F30B}" type="presParOf" srcId="{5D412E6A-1871-4E7D-B583-B0D893F8B161}" destId="{7F42C964-5131-4836-8B9A-D11D093AFBDD}" srcOrd="2" destOrd="0" presId="urn:microsoft.com/office/officeart/2005/8/layout/lProcess2"/>
    <dgm:cxn modelId="{4A7DEBDD-86C6-471F-AB24-1443DB983FF8}" type="presParOf" srcId="{7F42C964-5131-4836-8B9A-D11D093AFBDD}" destId="{DA43B435-99C8-4570-8317-01533DBFE000}" srcOrd="0" destOrd="0" presId="urn:microsoft.com/office/officeart/2005/8/layout/lProcess2"/>
    <dgm:cxn modelId="{14C9087D-708A-4708-9799-5861596470E3}" type="presParOf" srcId="{DA43B435-99C8-4570-8317-01533DBFE000}" destId="{314B8ECA-CA3A-4FA8-8172-26FF56368812}" srcOrd="0" destOrd="0" presId="urn:microsoft.com/office/officeart/2005/8/layout/lProcess2"/>
    <dgm:cxn modelId="{837D0285-DC34-4110-BCEC-F83B1C6E89F9}" type="presParOf" srcId="{C4B79BFB-6731-4D9F-8A66-712390BF2B20}" destId="{33E5488F-73C1-4A28-A004-782298F8B495}" srcOrd="5" destOrd="0" presId="urn:microsoft.com/office/officeart/2005/8/layout/lProcess2"/>
    <dgm:cxn modelId="{BFEBEE02-91FF-4E4D-81A9-9624661531F1}" type="presParOf" srcId="{C4B79BFB-6731-4D9F-8A66-712390BF2B20}" destId="{105A878F-133B-40B5-BEFB-A884C21ADB2F}" srcOrd="6" destOrd="0" presId="urn:microsoft.com/office/officeart/2005/8/layout/lProcess2"/>
    <dgm:cxn modelId="{471F566A-2A93-4C1E-B711-C341C885E70E}" type="presParOf" srcId="{105A878F-133B-40B5-BEFB-A884C21ADB2F}" destId="{557D86FF-015B-4D25-A49A-8A637806CB77}" srcOrd="0" destOrd="0" presId="urn:microsoft.com/office/officeart/2005/8/layout/lProcess2"/>
    <dgm:cxn modelId="{49990289-5D9F-4A61-A524-DE795CD1E621}" type="presParOf" srcId="{105A878F-133B-40B5-BEFB-A884C21ADB2F}" destId="{5E74C53C-1982-40EE-91E4-DD0A45E06048}" srcOrd="1" destOrd="0" presId="urn:microsoft.com/office/officeart/2005/8/layout/lProcess2"/>
    <dgm:cxn modelId="{492F6DD4-A2E5-4BD3-93F8-73736A7360BB}" type="presParOf" srcId="{105A878F-133B-40B5-BEFB-A884C21ADB2F}" destId="{DC206361-9052-4C7B-A211-67335F007B3A}" srcOrd="2" destOrd="0" presId="urn:microsoft.com/office/officeart/2005/8/layout/lProcess2"/>
    <dgm:cxn modelId="{7F20B705-7D14-46F4-920F-568D46012C08}" type="presParOf" srcId="{DC206361-9052-4C7B-A211-67335F007B3A}" destId="{32B530A6-31A3-45DB-9A28-2190BF014B6F}" srcOrd="0" destOrd="0" presId="urn:microsoft.com/office/officeart/2005/8/layout/lProcess2"/>
    <dgm:cxn modelId="{D8133E4C-D053-4E08-9543-A07F73EC7B1A}" type="presParOf" srcId="{32B530A6-31A3-45DB-9A28-2190BF014B6F}" destId="{82AD6E5F-C0AB-414A-96D6-AFB803F6744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38CDA5-F1CB-40C4-83D6-9505721200AC}" type="doc">
      <dgm:prSet loTypeId="urn:microsoft.com/office/officeart/2005/8/layout/hList1" loCatId="list" qsTypeId="urn:microsoft.com/office/officeart/2005/8/quickstyle/3d1#1" qsCatId="3D" csTypeId="urn:microsoft.com/office/officeart/2005/8/colors/accent1_2#5" csCatId="accent1" phldr="1"/>
      <dgm:spPr/>
      <dgm:t>
        <a:bodyPr/>
        <a:lstStyle/>
        <a:p>
          <a:endParaRPr lang="ru-RU"/>
        </a:p>
      </dgm:t>
    </dgm:pt>
    <dgm:pt modelId="{6A8CC86C-DF54-448A-AE14-994DAA14386A}">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Налоговые поступления</a:t>
          </a:r>
        </a:p>
      </dgm:t>
    </dgm:pt>
    <dgm:pt modelId="{AE7F9432-12E5-4201-9067-F0A94B78A313}" type="parTrans" cxnId="{FD0CFDE6-6E55-4A4F-BF3F-44D4ACB4011D}">
      <dgm:prSet/>
      <dgm:spPr/>
      <dgm:t>
        <a:bodyPr/>
        <a:lstStyle/>
        <a:p>
          <a:endParaRPr lang="ru-RU"/>
        </a:p>
      </dgm:t>
    </dgm:pt>
    <dgm:pt modelId="{26731E5E-618C-4E10-8202-CA645EB63BAD}" type="sibTrans" cxnId="{FD0CFDE6-6E55-4A4F-BF3F-44D4ACB4011D}">
      <dgm:prSet/>
      <dgm:spPr/>
      <dgm:t>
        <a:bodyPr/>
        <a:lstStyle/>
        <a:p>
          <a:endParaRPr lang="ru-RU"/>
        </a:p>
      </dgm:t>
    </dgm:pt>
    <dgm:pt modelId="{51632CCE-841A-4783-B488-07D2ADE266CC}">
      <dgm:prSet phldrT="[Текст]" phldr="0" custT="0"/>
      <dgm:spPr/>
      <dgm:t>
        <a:bodyPr vert="horz" wrap="square"/>
        <a:lstStyle/>
        <a:p>
          <a:pPr>
            <a:lnSpc>
              <a:spcPct val="100000"/>
            </a:lnSpc>
            <a:spcBef>
              <a:spcPct val="0"/>
            </a:spcBef>
            <a:spcAft>
              <a:spcPct val="15000"/>
            </a:spcAft>
          </a:pPr>
          <a:r>
            <a:rPr lang="ru-RU" dirty="0">
              <a:latin typeface="Liberation Serif" panose="02020603050405020304" pitchFamily="18" charset="0"/>
              <a:ea typeface="Liberation Serif" panose="02020603050405020304" pitchFamily="18" charset="0"/>
              <a:cs typeface="Liberation Serif" panose="02020603050405020304" pitchFamily="18" charset="0"/>
            </a:rPr>
            <a:t>налог на доходы физических лиц</a:t>
          </a:r>
        </a:p>
      </dgm:t>
    </dgm:pt>
    <dgm:pt modelId="{3850C37A-69EA-44A7-9026-261405870C95}" type="parTrans" cxnId="{3F97E907-79D3-42E8-B518-94392251CA3C}">
      <dgm:prSet/>
      <dgm:spPr/>
      <dgm:t>
        <a:bodyPr/>
        <a:lstStyle/>
        <a:p>
          <a:endParaRPr lang="ru-RU"/>
        </a:p>
      </dgm:t>
    </dgm:pt>
    <dgm:pt modelId="{0887A37E-5620-4523-985A-F64EA5798DBB}" type="sibTrans" cxnId="{3F97E907-79D3-42E8-B518-94392251CA3C}">
      <dgm:prSet/>
      <dgm:spPr/>
      <dgm:t>
        <a:bodyPr/>
        <a:lstStyle/>
        <a:p>
          <a:endParaRPr lang="ru-RU"/>
        </a:p>
      </dgm:t>
    </dgm:pt>
    <dgm:pt modelId="{70276B7C-7509-434D-BC5E-D28694FCFCF1}">
      <dgm:prSet phldr="0" custT="0"/>
      <dgm:spPr/>
      <dgm:t>
        <a:bodyPr vert="horz" wrap="square"/>
        <a:lstStyle/>
        <a:p>
          <a:pPr>
            <a:lnSpc>
              <a:spcPct val="100000"/>
            </a:lnSpc>
            <a:spcBef>
              <a:spcPct val="0"/>
            </a:spcBef>
            <a:spcAft>
              <a:spcPct val="15000"/>
            </a:spcAft>
          </a:pPr>
          <a:r>
            <a:rPr lang="ru-RU" dirty="0">
              <a:latin typeface="Liberation Serif" panose="02020603050405020304" pitchFamily="18" charset="0"/>
              <a:ea typeface="Liberation Serif" panose="02020603050405020304" pitchFamily="18" charset="0"/>
              <a:cs typeface="Liberation Serif" panose="02020603050405020304" pitchFamily="18" charset="0"/>
            </a:rPr>
            <a:t>акцизы</a:t>
          </a:r>
        </a:p>
      </dgm:t>
    </dgm:pt>
    <dgm:pt modelId="{90EA8DE9-54D1-4337-8300-1DAC41E3F050}" type="parTrans" cxnId="{91C9EA49-F8D3-404A-A814-870EBCD7FEF6}">
      <dgm:prSet/>
      <dgm:spPr/>
      <dgm:t>
        <a:bodyPr/>
        <a:lstStyle/>
        <a:p>
          <a:endParaRPr lang="ru-RU"/>
        </a:p>
      </dgm:t>
    </dgm:pt>
    <dgm:pt modelId="{90AF4999-F0E6-47DC-B653-904BEB998443}" type="sibTrans" cxnId="{91C9EA49-F8D3-404A-A814-870EBCD7FEF6}">
      <dgm:prSet/>
      <dgm:spPr/>
      <dgm:t>
        <a:bodyPr/>
        <a:lstStyle/>
        <a:p>
          <a:endParaRPr lang="ru-RU"/>
        </a:p>
      </dgm:t>
    </dgm:pt>
    <dgm:pt modelId="{16A0A51B-FEB5-401A-84CE-BDE8E269EE60}">
      <dgm:prSet phldr="0" custT="0"/>
      <dgm:spPr/>
      <dgm:t>
        <a:bodyPr vert="horz" wrap="square"/>
        <a:lstStyle/>
        <a:p>
          <a:pPr>
            <a:lnSpc>
              <a:spcPct val="100000"/>
            </a:lnSpc>
            <a:spcBef>
              <a:spcPct val="0"/>
            </a:spcBef>
            <a:spcAft>
              <a:spcPct val="15000"/>
            </a:spcAft>
          </a:pPr>
          <a:r>
            <a:rPr lang="ru-RU" dirty="0">
              <a:latin typeface="Liberation Serif" panose="02020603050405020304" pitchFamily="18" charset="0"/>
              <a:ea typeface="Liberation Serif" panose="02020603050405020304" pitchFamily="18" charset="0"/>
              <a:cs typeface="Liberation Serif" panose="02020603050405020304" pitchFamily="18" charset="0"/>
            </a:rPr>
            <a:t>налог, взимаемый в связи с применением упрощенной системы налогообложения </a:t>
          </a:r>
        </a:p>
      </dgm:t>
    </dgm:pt>
    <dgm:pt modelId="{1693FC32-F188-404F-815F-8B76E4F529BE}" type="parTrans" cxnId="{6DD937C5-2310-4DB6-B2C5-1CF238DD4104}">
      <dgm:prSet/>
      <dgm:spPr/>
      <dgm:t>
        <a:bodyPr/>
        <a:lstStyle/>
        <a:p>
          <a:endParaRPr lang="ru-RU"/>
        </a:p>
      </dgm:t>
    </dgm:pt>
    <dgm:pt modelId="{9E43B315-7992-4AF1-8432-7C6DBA27E887}" type="sibTrans" cxnId="{6DD937C5-2310-4DB6-B2C5-1CF238DD4104}">
      <dgm:prSet/>
      <dgm:spPr/>
      <dgm:t>
        <a:bodyPr/>
        <a:lstStyle/>
        <a:p>
          <a:endParaRPr lang="ru-RU"/>
        </a:p>
      </dgm:t>
    </dgm:pt>
    <dgm:pt modelId="{A79F8DFD-535A-43C2-AF2B-DABF34553946}">
      <dgm:prSet phldr="0" custT="0"/>
      <dgm:spPr/>
      <dgm:t>
        <a:bodyPr vert="horz" wrap="square"/>
        <a:lstStyle/>
        <a:p>
          <a:pPr>
            <a:lnSpc>
              <a:spcPct val="100000"/>
            </a:lnSpc>
            <a:spcBef>
              <a:spcPct val="0"/>
            </a:spcBef>
            <a:spcAft>
              <a:spcPct val="15000"/>
            </a:spcAft>
          </a:pPr>
          <a:r>
            <a:rPr lang="ru-RU" dirty="0">
              <a:latin typeface="Liberation Serif" panose="02020603050405020304" pitchFamily="18" charset="0"/>
              <a:ea typeface="Liberation Serif" panose="02020603050405020304" pitchFamily="18" charset="0"/>
              <a:cs typeface="Liberation Serif" panose="02020603050405020304" pitchFamily="18" charset="0"/>
            </a:rPr>
            <a:t>единый сельскохозяйственный налог</a:t>
          </a:r>
        </a:p>
      </dgm:t>
    </dgm:pt>
    <dgm:pt modelId="{84853540-A9FF-41DD-8D8F-A66634610C3F}" type="parTrans" cxnId="{7B11EC84-1EFD-47EB-B15A-4F94F8308AA4}">
      <dgm:prSet/>
      <dgm:spPr/>
      <dgm:t>
        <a:bodyPr/>
        <a:lstStyle/>
        <a:p>
          <a:endParaRPr lang="ru-RU"/>
        </a:p>
      </dgm:t>
    </dgm:pt>
    <dgm:pt modelId="{D3674E8D-B281-4E51-8869-056CF252BD0C}" type="sibTrans" cxnId="{7B11EC84-1EFD-47EB-B15A-4F94F8308AA4}">
      <dgm:prSet/>
      <dgm:spPr/>
      <dgm:t>
        <a:bodyPr/>
        <a:lstStyle/>
        <a:p>
          <a:endParaRPr lang="ru-RU"/>
        </a:p>
      </dgm:t>
    </dgm:pt>
    <dgm:pt modelId="{50AC7977-5446-4117-9D01-B8A35E084E1F}">
      <dgm:prSet phldr="0" custT="0"/>
      <dgm:spPr/>
      <dgm:t>
        <a:bodyPr vert="horz" wrap="square"/>
        <a:lstStyle/>
        <a:p>
          <a:pPr>
            <a:lnSpc>
              <a:spcPct val="100000"/>
            </a:lnSpc>
            <a:spcBef>
              <a:spcPct val="0"/>
            </a:spcBef>
            <a:spcAft>
              <a:spcPct val="15000"/>
            </a:spcAft>
          </a:pPr>
          <a:r>
            <a:rPr lang="ru-RU" dirty="0">
              <a:latin typeface="Liberation Serif" panose="02020603050405020304" pitchFamily="18" charset="0"/>
              <a:ea typeface="Liberation Serif" panose="02020603050405020304" pitchFamily="18" charset="0"/>
              <a:cs typeface="Liberation Serif" panose="02020603050405020304" pitchFamily="18" charset="0"/>
            </a:rPr>
            <a:t>патентная система</a:t>
          </a:r>
        </a:p>
      </dgm:t>
    </dgm:pt>
    <dgm:pt modelId="{7DF1757E-3782-455E-A56F-56B5605FE7D6}" type="parTrans" cxnId="{29E546DF-4992-4A3B-A298-8931857FB788}">
      <dgm:prSet/>
      <dgm:spPr/>
      <dgm:t>
        <a:bodyPr/>
        <a:lstStyle/>
        <a:p>
          <a:endParaRPr lang="ru-RU"/>
        </a:p>
      </dgm:t>
    </dgm:pt>
    <dgm:pt modelId="{B3F942C3-196C-4E50-BD5D-555E8AA30523}" type="sibTrans" cxnId="{29E546DF-4992-4A3B-A298-8931857FB788}">
      <dgm:prSet/>
      <dgm:spPr/>
      <dgm:t>
        <a:bodyPr/>
        <a:lstStyle/>
        <a:p>
          <a:endParaRPr lang="ru-RU"/>
        </a:p>
      </dgm:t>
    </dgm:pt>
    <dgm:pt modelId="{9315E216-97DD-4E8B-9D13-DA0B9B95CF87}">
      <dgm:prSet phldr="0" custT="0"/>
      <dgm:spPr/>
      <dgm:t>
        <a:bodyPr vert="horz" wrap="square"/>
        <a:lstStyle/>
        <a:p>
          <a:pPr>
            <a:lnSpc>
              <a:spcPct val="100000"/>
            </a:lnSpc>
            <a:spcBef>
              <a:spcPct val="0"/>
            </a:spcBef>
            <a:spcAft>
              <a:spcPct val="15000"/>
            </a:spcAft>
          </a:pPr>
          <a:r>
            <a:rPr lang="ru-RU" dirty="0">
              <a:latin typeface="Liberation Serif" panose="02020603050405020304" pitchFamily="18" charset="0"/>
              <a:ea typeface="Liberation Serif" panose="02020603050405020304" pitchFamily="18" charset="0"/>
              <a:cs typeface="Liberation Serif" panose="02020603050405020304" pitchFamily="18" charset="0"/>
            </a:rPr>
            <a:t>госпошлина</a:t>
          </a:r>
        </a:p>
      </dgm:t>
    </dgm:pt>
    <dgm:pt modelId="{93698325-400E-4A3A-B9E5-8A76A945D862}" type="parTrans" cxnId="{F075B534-A56C-4952-8163-7AECEA60A1C6}">
      <dgm:prSet/>
      <dgm:spPr/>
      <dgm:t>
        <a:bodyPr/>
        <a:lstStyle/>
        <a:p>
          <a:endParaRPr lang="ru-RU"/>
        </a:p>
      </dgm:t>
    </dgm:pt>
    <dgm:pt modelId="{8B662EC6-CA06-420F-9B3E-123031E7A7C4}" type="sibTrans" cxnId="{F075B534-A56C-4952-8163-7AECEA60A1C6}">
      <dgm:prSet/>
      <dgm:spPr/>
      <dgm:t>
        <a:bodyPr/>
        <a:lstStyle/>
        <a:p>
          <a:endParaRPr lang="ru-RU"/>
        </a:p>
      </dgm:t>
    </dgm:pt>
    <dgm:pt modelId="{838D07FF-D412-4E29-B670-7830E9EFB197}">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Неналоговые доходы</a:t>
          </a:r>
        </a:p>
      </dgm:t>
    </dgm:pt>
    <dgm:pt modelId="{76763CCF-BEEE-4A31-9048-F961E46EA596}" type="parTrans" cxnId="{BD5A3C49-7CB6-4E2B-8D34-109D0DC9B91D}">
      <dgm:prSet/>
      <dgm:spPr/>
      <dgm:t>
        <a:bodyPr/>
        <a:lstStyle/>
        <a:p>
          <a:endParaRPr lang="ru-RU"/>
        </a:p>
      </dgm:t>
    </dgm:pt>
    <dgm:pt modelId="{04296E15-412B-4621-8A56-8DC30AFFF0F5}" type="sibTrans" cxnId="{BD5A3C49-7CB6-4E2B-8D34-109D0DC9B91D}">
      <dgm:prSet/>
      <dgm:spPr/>
      <dgm:t>
        <a:bodyPr/>
        <a:lstStyle/>
        <a:p>
          <a:endParaRPr lang="ru-RU"/>
        </a:p>
      </dgm:t>
    </dgm:pt>
    <dgm:pt modelId="{C997C5CD-E44E-47F4-8F37-4AF120F7DE76}">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доходы от использования муниципального имущества</a:t>
          </a:r>
        </a:p>
      </dgm:t>
    </dgm:pt>
    <dgm:pt modelId="{60AB9F1E-DA8E-4351-B4BE-F9A1829BEF95}" type="parTrans" cxnId="{D5222ED0-A96A-4DEE-97F7-6627065B5318}">
      <dgm:prSet/>
      <dgm:spPr/>
      <dgm:t>
        <a:bodyPr/>
        <a:lstStyle/>
        <a:p>
          <a:endParaRPr lang="ru-RU"/>
        </a:p>
      </dgm:t>
    </dgm:pt>
    <dgm:pt modelId="{17A3F07B-E21C-4D3F-9367-6959F362FC87}" type="sibTrans" cxnId="{D5222ED0-A96A-4DEE-97F7-6627065B5318}">
      <dgm:prSet/>
      <dgm:spPr/>
      <dgm:t>
        <a:bodyPr/>
        <a:lstStyle/>
        <a:p>
          <a:endParaRPr lang="ru-RU"/>
        </a:p>
      </dgm:t>
    </dgm:pt>
    <dgm:pt modelId="{2AA117A4-3322-42BD-8877-22AAD0ACBCFB}">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доходы от оказания платных услуг</a:t>
          </a:r>
        </a:p>
      </dgm:t>
    </dgm:pt>
    <dgm:pt modelId="{369F8494-02F8-4332-9B30-2D55AAC6E66B}" type="parTrans" cxnId="{9B9AF02A-6F6D-4ACD-A5C6-1F5505B14B57}">
      <dgm:prSet/>
      <dgm:spPr/>
      <dgm:t>
        <a:bodyPr/>
        <a:lstStyle/>
        <a:p>
          <a:endParaRPr lang="ru-RU"/>
        </a:p>
      </dgm:t>
    </dgm:pt>
    <dgm:pt modelId="{63A906FA-B047-470A-9326-A373F2460C55}" type="sibTrans" cxnId="{9B9AF02A-6F6D-4ACD-A5C6-1F5505B14B57}">
      <dgm:prSet/>
      <dgm:spPr/>
      <dgm:t>
        <a:bodyPr/>
        <a:lstStyle/>
        <a:p>
          <a:endParaRPr lang="ru-RU"/>
        </a:p>
      </dgm:t>
    </dgm:pt>
    <dgm:pt modelId="{7A86B22B-3548-4527-AA08-70589625A6B2}">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доходы от продажи материальных и не материальных активов</a:t>
          </a:r>
        </a:p>
      </dgm:t>
    </dgm:pt>
    <dgm:pt modelId="{48F2E797-B86B-4E1B-ABAD-EB72E40A185F}" type="parTrans" cxnId="{2545A87F-2CE1-439D-87A8-6DE3CB79CF87}">
      <dgm:prSet/>
      <dgm:spPr/>
      <dgm:t>
        <a:bodyPr/>
        <a:lstStyle/>
        <a:p>
          <a:endParaRPr lang="ru-RU"/>
        </a:p>
      </dgm:t>
    </dgm:pt>
    <dgm:pt modelId="{411E2984-DEF5-4EAE-ACA9-882D671D9939}" type="sibTrans" cxnId="{2545A87F-2CE1-439D-87A8-6DE3CB79CF87}">
      <dgm:prSet/>
      <dgm:spPr/>
      <dgm:t>
        <a:bodyPr/>
        <a:lstStyle/>
        <a:p>
          <a:endParaRPr lang="ru-RU"/>
        </a:p>
      </dgm:t>
    </dgm:pt>
    <dgm:pt modelId="{202E2CFC-3D89-4412-8AE8-1DBE9E959C43}">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штрафы за нарушение законодательства</a:t>
          </a:r>
        </a:p>
      </dgm:t>
    </dgm:pt>
    <dgm:pt modelId="{631D4E4D-58A7-4574-934F-5F473B493A75}" type="parTrans" cxnId="{0D2D908D-232D-43C9-B939-DDED634728E1}">
      <dgm:prSet/>
      <dgm:spPr/>
      <dgm:t>
        <a:bodyPr/>
        <a:lstStyle/>
        <a:p>
          <a:endParaRPr lang="ru-RU"/>
        </a:p>
      </dgm:t>
    </dgm:pt>
    <dgm:pt modelId="{1172C9DD-E63F-474C-A624-A8E91157FBBC}" type="sibTrans" cxnId="{0D2D908D-232D-43C9-B939-DDED634728E1}">
      <dgm:prSet/>
      <dgm:spPr/>
      <dgm:t>
        <a:bodyPr/>
        <a:lstStyle/>
        <a:p>
          <a:endParaRPr lang="ru-RU"/>
        </a:p>
      </dgm:t>
    </dgm:pt>
    <dgm:pt modelId="{ECCB4A8E-7C5A-4631-9088-93788901220A}">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прочие неналоговые доходы</a:t>
          </a:r>
        </a:p>
      </dgm:t>
    </dgm:pt>
    <dgm:pt modelId="{AE903714-5A5D-4EA7-874C-1ADAA5090DF7}" type="parTrans" cxnId="{C3D2F90A-F516-49C1-8610-D94C2023F98C}">
      <dgm:prSet/>
      <dgm:spPr/>
      <dgm:t>
        <a:bodyPr/>
        <a:lstStyle/>
        <a:p>
          <a:endParaRPr lang="ru-RU"/>
        </a:p>
      </dgm:t>
    </dgm:pt>
    <dgm:pt modelId="{3915CF71-6A46-4376-9CC0-B99BA19C5134}" type="sibTrans" cxnId="{C3D2F90A-F516-49C1-8610-D94C2023F98C}">
      <dgm:prSet/>
      <dgm:spPr/>
      <dgm:t>
        <a:bodyPr/>
        <a:lstStyle/>
        <a:p>
          <a:endParaRPr lang="ru-RU"/>
        </a:p>
      </dgm:t>
    </dgm:pt>
    <dgm:pt modelId="{E5296EDA-DBDB-41C0-AFD4-9493EA9F2F91}">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Безвозмездные поступления</a:t>
          </a:r>
        </a:p>
      </dgm:t>
    </dgm:pt>
    <dgm:pt modelId="{9C8584B0-2479-4480-B668-C33BF9F641DA}" type="parTrans" cxnId="{464569D0-84BA-4CEB-8FB9-3E3BF6BBF635}">
      <dgm:prSet/>
      <dgm:spPr/>
      <dgm:t>
        <a:bodyPr/>
        <a:lstStyle/>
        <a:p>
          <a:endParaRPr lang="ru-RU"/>
        </a:p>
      </dgm:t>
    </dgm:pt>
    <dgm:pt modelId="{CBAAD2EB-96D7-43A0-A714-17B57B07A674}" type="sibTrans" cxnId="{464569D0-84BA-4CEB-8FB9-3E3BF6BBF635}">
      <dgm:prSet/>
      <dgm:spPr/>
      <dgm:t>
        <a:bodyPr/>
        <a:lstStyle/>
        <a:p>
          <a:endParaRPr lang="ru-RU"/>
        </a:p>
      </dgm:t>
    </dgm:pt>
    <dgm:pt modelId="{329C0D95-412D-408A-8949-F7806CC85E99}">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Поступления от других бюджетов (межбюджетные трансферты), организаций, граждан (кроме налоговых и неналоговых доходов)</a:t>
          </a:r>
        </a:p>
      </dgm:t>
    </dgm:pt>
    <dgm:pt modelId="{5935DBE7-3348-414E-BCCB-AB78B4850335}" type="parTrans" cxnId="{2C87019A-AF3D-43ED-A13F-6E5084FF9D13}">
      <dgm:prSet/>
      <dgm:spPr/>
      <dgm:t>
        <a:bodyPr/>
        <a:lstStyle/>
        <a:p>
          <a:endParaRPr lang="ru-RU"/>
        </a:p>
      </dgm:t>
    </dgm:pt>
    <dgm:pt modelId="{3AAD3CE9-0993-41DD-8B83-99447F8C38DF}" type="sibTrans" cxnId="{2C87019A-AF3D-43ED-A13F-6E5084FF9D13}">
      <dgm:prSet/>
      <dgm:spPr/>
      <dgm:t>
        <a:bodyPr/>
        <a:lstStyle/>
        <a:p>
          <a:endParaRPr lang="ru-RU"/>
        </a:p>
      </dgm:t>
    </dgm:pt>
    <dgm:pt modelId="{3A4D8401-FDF7-492E-89AD-3F4A6B030645}" type="pres">
      <dgm:prSet presAssocID="{1238CDA5-F1CB-40C4-83D6-9505721200AC}" presName="Name0" presStyleCnt="0">
        <dgm:presLayoutVars>
          <dgm:dir/>
          <dgm:animLvl val="lvl"/>
          <dgm:resizeHandles val="exact"/>
        </dgm:presLayoutVars>
      </dgm:prSet>
      <dgm:spPr/>
    </dgm:pt>
    <dgm:pt modelId="{73A5AF66-0860-407A-9436-0CD549612517}" type="pres">
      <dgm:prSet presAssocID="{6A8CC86C-DF54-448A-AE14-994DAA14386A}" presName="composite" presStyleCnt="0"/>
      <dgm:spPr/>
    </dgm:pt>
    <dgm:pt modelId="{5043C902-E8AB-4AF4-BA65-086F4F3368E4}" type="pres">
      <dgm:prSet presAssocID="{6A8CC86C-DF54-448A-AE14-994DAA14386A}" presName="parTx" presStyleLbl="alignNode1" presStyleIdx="0" presStyleCnt="3">
        <dgm:presLayoutVars>
          <dgm:chMax val="0"/>
          <dgm:chPref val="0"/>
          <dgm:bulletEnabled val="1"/>
        </dgm:presLayoutVars>
      </dgm:prSet>
      <dgm:spPr/>
    </dgm:pt>
    <dgm:pt modelId="{11D178A9-F2FB-479A-8213-E60ABF4CFA3F}" type="pres">
      <dgm:prSet presAssocID="{6A8CC86C-DF54-448A-AE14-994DAA14386A}" presName="desTx" presStyleLbl="alignAccFollowNode1" presStyleIdx="0" presStyleCnt="3">
        <dgm:presLayoutVars>
          <dgm:bulletEnabled val="1"/>
        </dgm:presLayoutVars>
      </dgm:prSet>
      <dgm:spPr/>
    </dgm:pt>
    <dgm:pt modelId="{73C622CC-264F-4745-8C6B-F30E8F86F570}" type="pres">
      <dgm:prSet presAssocID="{26731E5E-618C-4E10-8202-CA645EB63BAD}" presName="space" presStyleCnt="0"/>
      <dgm:spPr/>
    </dgm:pt>
    <dgm:pt modelId="{A2B68273-7298-4BC3-B5CC-551C5A5EBA43}" type="pres">
      <dgm:prSet presAssocID="{838D07FF-D412-4E29-B670-7830E9EFB197}" presName="composite" presStyleCnt="0"/>
      <dgm:spPr/>
    </dgm:pt>
    <dgm:pt modelId="{9E156591-8B84-4A0E-B34A-E8B69A8502A9}" type="pres">
      <dgm:prSet presAssocID="{838D07FF-D412-4E29-B670-7830E9EFB197}" presName="parTx" presStyleLbl="alignNode1" presStyleIdx="1" presStyleCnt="3">
        <dgm:presLayoutVars>
          <dgm:chMax val="0"/>
          <dgm:chPref val="0"/>
          <dgm:bulletEnabled val="1"/>
        </dgm:presLayoutVars>
      </dgm:prSet>
      <dgm:spPr/>
    </dgm:pt>
    <dgm:pt modelId="{93A4B8CC-8F57-4A1C-AF9F-30DADC6A837E}" type="pres">
      <dgm:prSet presAssocID="{838D07FF-D412-4E29-B670-7830E9EFB197}" presName="desTx" presStyleLbl="alignAccFollowNode1" presStyleIdx="1" presStyleCnt="3">
        <dgm:presLayoutVars>
          <dgm:bulletEnabled val="1"/>
        </dgm:presLayoutVars>
      </dgm:prSet>
      <dgm:spPr/>
    </dgm:pt>
    <dgm:pt modelId="{CC5C9B35-98FE-48C9-A5A7-D2B8DD87D5C9}" type="pres">
      <dgm:prSet presAssocID="{04296E15-412B-4621-8A56-8DC30AFFF0F5}" presName="space" presStyleCnt="0"/>
      <dgm:spPr/>
    </dgm:pt>
    <dgm:pt modelId="{09E2ABEC-C3B5-40A4-A196-E8B2A5773C01}" type="pres">
      <dgm:prSet presAssocID="{E5296EDA-DBDB-41C0-AFD4-9493EA9F2F91}" presName="composite" presStyleCnt="0"/>
      <dgm:spPr/>
    </dgm:pt>
    <dgm:pt modelId="{EE74A578-155B-4649-B014-41A140D3E95E}" type="pres">
      <dgm:prSet presAssocID="{E5296EDA-DBDB-41C0-AFD4-9493EA9F2F91}" presName="parTx" presStyleLbl="alignNode1" presStyleIdx="2" presStyleCnt="3">
        <dgm:presLayoutVars>
          <dgm:chMax val="0"/>
          <dgm:chPref val="0"/>
          <dgm:bulletEnabled val="1"/>
        </dgm:presLayoutVars>
      </dgm:prSet>
      <dgm:spPr/>
    </dgm:pt>
    <dgm:pt modelId="{6E1DDE93-A4D8-4E0D-8EDF-488D00698220}" type="pres">
      <dgm:prSet presAssocID="{E5296EDA-DBDB-41C0-AFD4-9493EA9F2F91}" presName="desTx" presStyleLbl="alignAccFollowNode1" presStyleIdx="2" presStyleCnt="3">
        <dgm:presLayoutVars>
          <dgm:bulletEnabled val="1"/>
        </dgm:presLayoutVars>
      </dgm:prSet>
      <dgm:spPr/>
    </dgm:pt>
  </dgm:ptLst>
  <dgm:cxnLst>
    <dgm:cxn modelId="{3F97E907-79D3-42E8-B518-94392251CA3C}" srcId="{6A8CC86C-DF54-448A-AE14-994DAA14386A}" destId="{51632CCE-841A-4783-B488-07D2ADE266CC}" srcOrd="0" destOrd="0" parTransId="{3850C37A-69EA-44A7-9026-261405870C95}" sibTransId="{0887A37E-5620-4523-985A-F64EA5798DBB}"/>
    <dgm:cxn modelId="{57CC4808-4DE5-4D57-90B1-4F296F6F1538}" type="presOf" srcId="{C997C5CD-E44E-47F4-8F37-4AF120F7DE76}" destId="{93A4B8CC-8F57-4A1C-AF9F-30DADC6A837E}" srcOrd="0" destOrd="0" presId="urn:microsoft.com/office/officeart/2005/8/layout/hList1"/>
    <dgm:cxn modelId="{C3D2F90A-F516-49C1-8610-D94C2023F98C}" srcId="{838D07FF-D412-4E29-B670-7830E9EFB197}" destId="{ECCB4A8E-7C5A-4631-9088-93788901220A}" srcOrd="4" destOrd="0" parTransId="{AE903714-5A5D-4EA7-874C-1ADAA5090DF7}" sibTransId="{3915CF71-6A46-4376-9CC0-B99BA19C5134}"/>
    <dgm:cxn modelId="{42176216-81F0-4896-A47F-A4C4C16DE070}" type="presOf" srcId="{9315E216-97DD-4E8B-9D13-DA0B9B95CF87}" destId="{11D178A9-F2FB-479A-8213-E60ABF4CFA3F}" srcOrd="0" destOrd="5" presId="urn:microsoft.com/office/officeart/2005/8/layout/hList1"/>
    <dgm:cxn modelId="{0E0B2720-E5D8-42A5-B00C-3D834FDC898B}" type="presOf" srcId="{329C0D95-412D-408A-8949-F7806CC85E99}" destId="{6E1DDE93-A4D8-4E0D-8EDF-488D00698220}" srcOrd="0" destOrd="0" presId="urn:microsoft.com/office/officeart/2005/8/layout/hList1"/>
    <dgm:cxn modelId="{DCDCE226-E8EC-4FFF-AE2F-939476674244}" type="presOf" srcId="{2AA117A4-3322-42BD-8877-22AAD0ACBCFB}" destId="{93A4B8CC-8F57-4A1C-AF9F-30DADC6A837E}" srcOrd="0" destOrd="1" presId="urn:microsoft.com/office/officeart/2005/8/layout/hList1"/>
    <dgm:cxn modelId="{9B9AF02A-6F6D-4ACD-A5C6-1F5505B14B57}" srcId="{838D07FF-D412-4E29-B670-7830E9EFB197}" destId="{2AA117A4-3322-42BD-8877-22AAD0ACBCFB}" srcOrd="1" destOrd="0" parTransId="{369F8494-02F8-4332-9B30-2D55AAC6E66B}" sibTransId="{63A906FA-B047-470A-9326-A373F2460C55}"/>
    <dgm:cxn modelId="{F811C331-9442-4233-B2A9-56D1FF4FF1CD}" type="presOf" srcId="{51632CCE-841A-4783-B488-07D2ADE266CC}" destId="{11D178A9-F2FB-479A-8213-E60ABF4CFA3F}" srcOrd="0" destOrd="0" presId="urn:microsoft.com/office/officeart/2005/8/layout/hList1"/>
    <dgm:cxn modelId="{F075B534-A56C-4952-8163-7AECEA60A1C6}" srcId="{6A8CC86C-DF54-448A-AE14-994DAA14386A}" destId="{9315E216-97DD-4E8B-9D13-DA0B9B95CF87}" srcOrd="5" destOrd="0" parTransId="{93698325-400E-4A3A-B9E5-8A76A945D862}" sibTransId="{8B662EC6-CA06-420F-9B3E-123031E7A7C4}"/>
    <dgm:cxn modelId="{3AC42C35-64DB-4599-848A-0B6E46F085D7}" type="presOf" srcId="{16A0A51B-FEB5-401A-84CE-BDE8E269EE60}" destId="{11D178A9-F2FB-479A-8213-E60ABF4CFA3F}" srcOrd="0" destOrd="2" presId="urn:microsoft.com/office/officeart/2005/8/layout/hList1"/>
    <dgm:cxn modelId="{B8704C35-A653-42F4-B9EE-109F6E9FD3C4}" type="presOf" srcId="{A79F8DFD-535A-43C2-AF2B-DABF34553946}" destId="{11D178A9-F2FB-479A-8213-E60ABF4CFA3F}" srcOrd="0" destOrd="3" presId="urn:microsoft.com/office/officeart/2005/8/layout/hList1"/>
    <dgm:cxn modelId="{BD5A3C49-7CB6-4E2B-8D34-109D0DC9B91D}" srcId="{1238CDA5-F1CB-40C4-83D6-9505721200AC}" destId="{838D07FF-D412-4E29-B670-7830E9EFB197}" srcOrd="1" destOrd="0" parTransId="{76763CCF-BEEE-4A31-9048-F961E46EA596}" sibTransId="{04296E15-412B-4621-8A56-8DC30AFFF0F5}"/>
    <dgm:cxn modelId="{91C9EA49-F8D3-404A-A814-870EBCD7FEF6}" srcId="{6A8CC86C-DF54-448A-AE14-994DAA14386A}" destId="{70276B7C-7509-434D-BC5E-D28694FCFCF1}" srcOrd="1" destOrd="0" parTransId="{90EA8DE9-54D1-4337-8300-1DAC41E3F050}" sibTransId="{90AF4999-F0E6-47DC-B653-904BEB998443}"/>
    <dgm:cxn modelId="{82A06151-ABC5-45CB-8085-C5816F0A8318}" type="presOf" srcId="{ECCB4A8E-7C5A-4631-9088-93788901220A}" destId="{93A4B8CC-8F57-4A1C-AF9F-30DADC6A837E}" srcOrd="0" destOrd="4" presId="urn:microsoft.com/office/officeart/2005/8/layout/hList1"/>
    <dgm:cxn modelId="{D6EFBE52-93AA-4F0F-95DE-89036B004ADA}" type="presOf" srcId="{7A86B22B-3548-4527-AA08-70589625A6B2}" destId="{93A4B8CC-8F57-4A1C-AF9F-30DADC6A837E}" srcOrd="0" destOrd="2" presId="urn:microsoft.com/office/officeart/2005/8/layout/hList1"/>
    <dgm:cxn modelId="{2545A87F-2CE1-439D-87A8-6DE3CB79CF87}" srcId="{838D07FF-D412-4E29-B670-7830E9EFB197}" destId="{7A86B22B-3548-4527-AA08-70589625A6B2}" srcOrd="2" destOrd="0" parTransId="{48F2E797-B86B-4E1B-ABAD-EB72E40A185F}" sibTransId="{411E2984-DEF5-4EAE-ACA9-882D671D9939}"/>
    <dgm:cxn modelId="{7B11EC84-1EFD-47EB-B15A-4F94F8308AA4}" srcId="{6A8CC86C-DF54-448A-AE14-994DAA14386A}" destId="{A79F8DFD-535A-43C2-AF2B-DABF34553946}" srcOrd="3" destOrd="0" parTransId="{84853540-A9FF-41DD-8D8F-A66634610C3F}" sibTransId="{D3674E8D-B281-4E51-8869-056CF252BD0C}"/>
    <dgm:cxn modelId="{0D2D908D-232D-43C9-B939-DDED634728E1}" srcId="{838D07FF-D412-4E29-B670-7830E9EFB197}" destId="{202E2CFC-3D89-4412-8AE8-1DBE9E959C43}" srcOrd="3" destOrd="0" parTransId="{631D4E4D-58A7-4574-934F-5F473B493A75}" sibTransId="{1172C9DD-E63F-474C-A624-A8E91157FBBC}"/>
    <dgm:cxn modelId="{0C36AC96-1B0B-473B-ACF3-16FF31529D53}" type="presOf" srcId="{838D07FF-D412-4E29-B670-7830E9EFB197}" destId="{9E156591-8B84-4A0E-B34A-E8B69A8502A9}" srcOrd="0" destOrd="0" presId="urn:microsoft.com/office/officeart/2005/8/layout/hList1"/>
    <dgm:cxn modelId="{2C87019A-AF3D-43ED-A13F-6E5084FF9D13}" srcId="{E5296EDA-DBDB-41C0-AFD4-9493EA9F2F91}" destId="{329C0D95-412D-408A-8949-F7806CC85E99}" srcOrd="0" destOrd="0" parTransId="{5935DBE7-3348-414E-BCCB-AB78B4850335}" sibTransId="{3AAD3CE9-0993-41DD-8B83-99447F8C38DF}"/>
    <dgm:cxn modelId="{91CFFD9B-0443-4C83-8068-A77AE9E5C3CE}" type="presOf" srcId="{E5296EDA-DBDB-41C0-AFD4-9493EA9F2F91}" destId="{EE74A578-155B-4649-B014-41A140D3E95E}" srcOrd="0" destOrd="0" presId="urn:microsoft.com/office/officeart/2005/8/layout/hList1"/>
    <dgm:cxn modelId="{2E5730B3-678C-4023-9A2D-BE3EF50EBD17}" type="presOf" srcId="{6A8CC86C-DF54-448A-AE14-994DAA14386A}" destId="{5043C902-E8AB-4AF4-BA65-086F4F3368E4}" srcOrd="0" destOrd="0" presId="urn:microsoft.com/office/officeart/2005/8/layout/hList1"/>
    <dgm:cxn modelId="{8134FFB8-BF77-403B-9174-9CC92D08B6B5}" type="presOf" srcId="{50AC7977-5446-4117-9D01-B8A35E084E1F}" destId="{11D178A9-F2FB-479A-8213-E60ABF4CFA3F}" srcOrd="0" destOrd="4" presId="urn:microsoft.com/office/officeart/2005/8/layout/hList1"/>
    <dgm:cxn modelId="{6DD937C5-2310-4DB6-B2C5-1CF238DD4104}" srcId="{6A8CC86C-DF54-448A-AE14-994DAA14386A}" destId="{16A0A51B-FEB5-401A-84CE-BDE8E269EE60}" srcOrd="2" destOrd="0" parTransId="{1693FC32-F188-404F-815F-8B76E4F529BE}" sibTransId="{9E43B315-7992-4AF1-8432-7C6DBA27E887}"/>
    <dgm:cxn modelId="{D3F1F1C5-F4B3-4FEB-83FE-8F0A3B7DD345}" type="presOf" srcId="{1238CDA5-F1CB-40C4-83D6-9505721200AC}" destId="{3A4D8401-FDF7-492E-89AD-3F4A6B030645}" srcOrd="0" destOrd="0" presId="urn:microsoft.com/office/officeart/2005/8/layout/hList1"/>
    <dgm:cxn modelId="{34AB50C6-159D-48F0-8FEF-39B4042132A7}" type="presOf" srcId="{202E2CFC-3D89-4412-8AE8-1DBE9E959C43}" destId="{93A4B8CC-8F57-4A1C-AF9F-30DADC6A837E}" srcOrd="0" destOrd="3" presId="urn:microsoft.com/office/officeart/2005/8/layout/hList1"/>
    <dgm:cxn modelId="{D5222ED0-A96A-4DEE-97F7-6627065B5318}" srcId="{838D07FF-D412-4E29-B670-7830E9EFB197}" destId="{C997C5CD-E44E-47F4-8F37-4AF120F7DE76}" srcOrd="0" destOrd="0" parTransId="{60AB9F1E-DA8E-4351-B4BE-F9A1829BEF95}" sibTransId="{17A3F07B-E21C-4D3F-9367-6959F362FC87}"/>
    <dgm:cxn modelId="{464569D0-84BA-4CEB-8FB9-3E3BF6BBF635}" srcId="{1238CDA5-F1CB-40C4-83D6-9505721200AC}" destId="{E5296EDA-DBDB-41C0-AFD4-9493EA9F2F91}" srcOrd="2" destOrd="0" parTransId="{9C8584B0-2479-4480-B668-C33BF9F641DA}" sibTransId="{CBAAD2EB-96D7-43A0-A714-17B57B07A674}"/>
    <dgm:cxn modelId="{29E546DF-4992-4A3B-A298-8931857FB788}" srcId="{6A8CC86C-DF54-448A-AE14-994DAA14386A}" destId="{50AC7977-5446-4117-9D01-B8A35E084E1F}" srcOrd="4" destOrd="0" parTransId="{7DF1757E-3782-455E-A56F-56B5605FE7D6}" sibTransId="{B3F942C3-196C-4E50-BD5D-555E8AA30523}"/>
    <dgm:cxn modelId="{290DC3E5-C94B-4424-95FC-9DF804BF6F02}" type="presOf" srcId="{70276B7C-7509-434D-BC5E-D28694FCFCF1}" destId="{11D178A9-F2FB-479A-8213-E60ABF4CFA3F}" srcOrd="0" destOrd="1" presId="urn:microsoft.com/office/officeart/2005/8/layout/hList1"/>
    <dgm:cxn modelId="{FD0CFDE6-6E55-4A4F-BF3F-44D4ACB4011D}" srcId="{1238CDA5-F1CB-40C4-83D6-9505721200AC}" destId="{6A8CC86C-DF54-448A-AE14-994DAA14386A}" srcOrd="0" destOrd="0" parTransId="{AE7F9432-12E5-4201-9067-F0A94B78A313}" sibTransId="{26731E5E-618C-4E10-8202-CA645EB63BAD}"/>
    <dgm:cxn modelId="{8CA948B3-2E6B-4656-AD90-66AD3EC35711}" type="presParOf" srcId="{3A4D8401-FDF7-492E-89AD-3F4A6B030645}" destId="{73A5AF66-0860-407A-9436-0CD549612517}" srcOrd="0" destOrd="0" presId="urn:microsoft.com/office/officeart/2005/8/layout/hList1"/>
    <dgm:cxn modelId="{ADAB08C5-70CA-40A9-A8CC-AB856BB90EDE}" type="presParOf" srcId="{73A5AF66-0860-407A-9436-0CD549612517}" destId="{5043C902-E8AB-4AF4-BA65-086F4F3368E4}" srcOrd="0" destOrd="0" presId="urn:microsoft.com/office/officeart/2005/8/layout/hList1"/>
    <dgm:cxn modelId="{769451C6-E6D5-49C8-B631-E1C5C726EAAB}" type="presParOf" srcId="{73A5AF66-0860-407A-9436-0CD549612517}" destId="{11D178A9-F2FB-479A-8213-E60ABF4CFA3F}" srcOrd="1" destOrd="0" presId="urn:microsoft.com/office/officeart/2005/8/layout/hList1"/>
    <dgm:cxn modelId="{D9006CA5-32B4-4E5B-B5E4-0CC2DC8A6EC5}" type="presParOf" srcId="{3A4D8401-FDF7-492E-89AD-3F4A6B030645}" destId="{73C622CC-264F-4745-8C6B-F30E8F86F570}" srcOrd="1" destOrd="0" presId="urn:microsoft.com/office/officeart/2005/8/layout/hList1"/>
    <dgm:cxn modelId="{606A299E-8A68-4FD9-B87A-7B7E2E049354}" type="presParOf" srcId="{3A4D8401-FDF7-492E-89AD-3F4A6B030645}" destId="{A2B68273-7298-4BC3-B5CC-551C5A5EBA43}" srcOrd="2" destOrd="0" presId="urn:microsoft.com/office/officeart/2005/8/layout/hList1"/>
    <dgm:cxn modelId="{79F99855-8909-4AA2-8A39-AB02E216045D}" type="presParOf" srcId="{A2B68273-7298-4BC3-B5CC-551C5A5EBA43}" destId="{9E156591-8B84-4A0E-B34A-E8B69A8502A9}" srcOrd="0" destOrd="0" presId="urn:microsoft.com/office/officeart/2005/8/layout/hList1"/>
    <dgm:cxn modelId="{D1C6FB68-905B-469F-9F0D-1EFA4F866642}" type="presParOf" srcId="{A2B68273-7298-4BC3-B5CC-551C5A5EBA43}" destId="{93A4B8CC-8F57-4A1C-AF9F-30DADC6A837E}" srcOrd="1" destOrd="0" presId="urn:microsoft.com/office/officeart/2005/8/layout/hList1"/>
    <dgm:cxn modelId="{F4987E6C-67DB-4762-BE8F-15B4AAC84501}" type="presParOf" srcId="{3A4D8401-FDF7-492E-89AD-3F4A6B030645}" destId="{CC5C9B35-98FE-48C9-A5A7-D2B8DD87D5C9}" srcOrd="3" destOrd="0" presId="urn:microsoft.com/office/officeart/2005/8/layout/hList1"/>
    <dgm:cxn modelId="{08D7A5D3-10DA-49A6-894F-427D3C7D7851}" type="presParOf" srcId="{3A4D8401-FDF7-492E-89AD-3F4A6B030645}" destId="{09E2ABEC-C3B5-40A4-A196-E8B2A5773C01}" srcOrd="4" destOrd="0" presId="urn:microsoft.com/office/officeart/2005/8/layout/hList1"/>
    <dgm:cxn modelId="{7C33B8EE-8C73-4621-903B-1B0977C5BD00}" type="presParOf" srcId="{09E2ABEC-C3B5-40A4-A196-E8B2A5773C01}" destId="{EE74A578-155B-4649-B014-41A140D3E95E}" srcOrd="0" destOrd="0" presId="urn:microsoft.com/office/officeart/2005/8/layout/hList1"/>
    <dgm:cxn modelId="{74B77F13-0278-4345-84DE-1309B30A4567}" type="presParOf" srcId="{09E2ABEC-C3B5-40A4-A196-E8B2A5773C01}" destId="{6E1DDE93-A4D8-4E0D-8EDF-488D0069822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4920DE-AB5E-449F-92D4-25A840BA55A2}" type="doc">
      <dgm:prSet loTypeId="urn:microsoft.com/office/officeart/2005/8/layout/hierarchy4" loCatId="relationship" qsTypeId="urn:microsoft.com/office/officeart/2005/8/quickstyle/simple1#5" qsCatId="simple" csTypeId="urn:microsoft.com/office/officeart/2005/8/colors/accent1_2#6" csCatId="accent1" phldr="1"/>
      <dgm:spPr/>
      <dgm:t>
        <a:bodyPr/>
        <a:lstStyle/>
        <a:p>
          <a:endParaRPr lang="ru-RU"/>
        </a:p>
      </dgm:t>
    </dgm:pt>
    <dgm:pt modelId="{01E5A663-0866-4903-8671-CEA6F573AD5B}">
      <dgm:prSet phldrT="[Текст]" custT="1"/>
      <dgm:spPr>
        <a:solidFill>
          <a:schemeClr val="accent2">
            <a:lumMod val="60000"/>
            <a:lumOff val="40000"/>
          </a:schemeClr>
        </a:solidFill>
      </dgm:spPr>
      <dgm:t>
        <a:bodyPr anchor="ctr"/>
        <a:lstStyle/>
        <a:p>
          <a:r>
            <a:rPr lang="ru-RU" sz="2400" i="1" dirty="0">
              <a:latin typeface="Liberation Serif" panose="02020603050405020304" pitchFamily="18" charset="0"/>
              <a:ea typeface="Liberation Serif" panose="02020603050405020304" pitchFamily="18" charset="0"/>
              <a:cs typeface="Liberation Serif" panose="02020603050405020304" pitchFamily="18" charset="0"/>
            </a:rPr>
            <a:t>Функциональный</a:t>
          </a:r>
        </a:p>
        <a:p>
          <a:r>
            <a:rPr lang="ru-RU" sz="2400" i="0" dirty="0">
              <a:latin typeface="Liberation Serif" panose="02020603050405020304" pitchFamily="18" charset="0"/>
              <a:ea typeface="Liberation Serif" panose="02020603050405020304" pitchFamily="18" charset="0"/>
              <a:cs typeface="Liberation Serif" panose="02020603050405020304" pitchFamily="18" charset="0"/>
            </a:rPr>
            <a:t>позволяет классифицировать направление средств бюджета на выполнение основных функций местного самоуправления</a:t>
          </a:r>
        </a:p>
      </dgm:t>
    </dgm:pt>
    <dgm:pt modelId="{C6E05DEF-05A7-41A5-BC0A-9F8E9D631000}" type="parTrans" cxnId="{43E1A790-E97D-44EF-B35A-488F9400B61E}">
      <dgm:prSet/>
      <dgm:spPr/>
      <dgm:t>
        <a:bodyPr/>
        <a:lstStyle/>
        <a:p>
          <a:endParaRPr lang="ru-RU"/>
        </a:p>
      </dgm:t>
    </dgm:pt>
    <dgm:pt modelId="{5AEB5236-FB6C-475E-A2FA-35539825F75A}" type="sibTrans" cxnId="{43E1A790-E97D-44EF-B35A-488F9400B61E}">
      <dgm:prSet/>
      <dgm:spPr/>
      <dgm:t>
        <a:bodyPr/>
        <a:lstStyle/>
        <a:p>
          <a:endParaRPr lang="ru-RU"/>
        </a:p>
      </dgm:t>
    </dgm:pt>
    <dgm:pt modelId="{BB5F3CBB-AA0E-4B44-A57F-060A4AFFA03D}">
      <dgm:prSet phldrT="[Текст]" custT="1"/>
      <dgm:spPr>
        <a:solidFill>
          <a:schemeClr val="accent2">
            <a:lumMod val="60000"/>
            <a:lumOff val="40000"/>
          </a:schemeClr>
        </a:solidFill>
      </dgm:spPr>
      <dgm:t>
        <a:bodyPr anchor="ctr"/>
        <a:lstStyle/>
        <a:p>
          <a:r>
            <a:rPr lang="ru-RU" sz="2400" i="1" dirty="0">
              <a:latin typeface="Liberation Serif" panose="02020603050405020304" pitchFamily="18" charset="0"/>
              <a:ea typeface="Liberation Serif" panose="02020603050405020304" pitchFamily="18" charset="0"/>
              <a:cs typeface="Liberation Serif" panose="02020603050405020304" pitchFamily="18" charset="0"/>
            </a:rPr>
            <a:t>Ведомственный </a:t>
          </a:r>
        </a:p>
        <a:p>
          <a:r>
            <a:rPr lang="ru-RU" sz="2400" i="1" dirty="0">
              <a:latin typeface="Liberation Serif" panose="02020603050405020304" pitchFamily="18" charset="0"/>
              <a:ea typeface="Liberation Serif" panose="02020603050405020304" pitchFamily="18" charset="0"/>
              <a:cs typeface="Liberation Serif" panose="02020603050405020304" pitchFamily="18" charset="0"/>
            </a:rPr>
            <a:t>п</a:t>
          </a:r>
          <a:r>
            <a:rPr lang="ru-RU" sz="2400" i="0" dirty="0">
              <a:latin typeface="Liberation Serif" panose="02020603050405020304" pitchFamily="18" charset="0"/>
              <a:ea typeface="Liberation Serif" panose="02020603050405020304" pitchFamily="18" charset="0"/>
              <a:cs typeface="Liberation Serif" panose="02020603050405020304" pitchFamily="18" charset="0"/>
            </a:rPr>
            <a:t>озволяет выделить в каждой группе расходов соответствующего главного распорядителя бюджетных средств получающего бюджетные ассигнования</a:t>
          </a:r>
        </a:p>
      </dgm:t>
    </dgm:pt>
    <dgm:pt modelId="{467B59A1-78DF-4054-BFC6-7B76F82D5F41}" type="parTrans" cxnId="{174CA9DB-EF43-48CE-9D84-6BEEE724A72F}">
      <dgm:prSet/>
      <dgm:spPr/>
      <dgm:t>
        <a:bodyPr/>
        <a:lstStyle/>
        <a:p>
          <a:endParaRPr lang="ru-RU"/>
        </a:p>
      </dgm:t>
    </dgm:pt>
    <dgm:pt modelId="{22DB2515-3748-4393-9580-0C71EA5BC68A}" type="sibTrans" cxnId="{174CA9DB-EF43-48CE-9D84-6BEEE724A72F}">
      <dgm:prSet/>
      <dgm:spPr/>
      <dgm:t>
        <a:bodyPr/>
        <a:lstStyle/>
        <a:p>
          <a:endParaRPr lang="ru-RU"/>
        </a:p>
      </dgm:t>
    </dgm:pt>
    <dgm:pt modelId="{CC3F084C-5D48-4BF5-81EF-7DBDAF3741FE}">
      <dgm:prSet phldrT="[Текст]" custT="1"/>
      <dgm:spPr>
        <a:solidFill>
          <a:schemeClr val="accent2">
            <a:lumMod val="60000"/>
            <a:lumOff val="40000"/>
          </a:schemeClr>
        </a:solidFill>
      </dgm:spPr>
      <dgm:t>
        <a:bodyPr anchor="t"/>
        <a:lstStyle/>
        <a:p>
          <a:r>
            <a:rPr lang="ru-RU" sz="2400" i="1" dirty="0">
              <a:latin typeface="Liberation Serif" panose="02020603050405020304" pitchFamily="18" charset="0"/>
              <a:ea typeface="Liberation Serif" panose="02020603050405020304" pitchFamily="18" charset="0"/>
              <a:cs typeface="Liberation Serif" panose="02020603050405020304" pitchFamily="18" charset="0"/>
            </a:rPr>
            <a:t>Экономический</a:t>
          </a:r>
        </a:p>
        <a:p>
          <a:r>
            <a:rPr lang="ru-RU" sz="2400" i="0" dirty="0">
              <a:latin typeface="Liberation Serif" panose="02020603050405020304" pitchFamily="18" charset="0"/>
              <a:ea typeface="Liberation Serif" panose="02020603050405020304" pitchFamily="18" charset="0"/>
              <a:cs typeface="Liberation Serif" panose="02020603050405020304" pitchFamily="18" charset="0"/>
            </a:rPr>
            <a:t>позволяет рассмотреть расходы бюджетов в зависимости от экономического содержания операций сектора государственного управления</a:t>
          </a:r>
        </a:p>
      </dgm:t>
    </dgm:pt>
    <dgm:pt modelId="{4406A244-3617-465C-8205-8D6223DC2A6F}" type="parTrans" cxnId="{3C18080A-A31E-4DC3-BE36-123AC01D75AB}">
      <dgm:prSet/>
      <dgm:spPr/>
      <dgm:t>
        <a:bodyPr/>
        <a:lstStyle/>
        <a:p>
          <a:endParaRPr lang="ru-RU"/>
        </a:p>
      </dgm:t>
    </dgm:pt>
    <dgm:pt modelId="{5ED95453-F2EE-437B-979C-14556D383064}" type="sibTrans" cxnId="{3C18080A-A31E-4DC3-BE36-123AC01D75AB}">
      <dgm:prSet/>
      <dgm:spPr/>
      <dgm:t>
        <a:bodyPr/>
        <a:lstStyle/>
        <a:p>
          <a:endParaRPr lang="ru-RU"/>
        </a:p>
      </dgm:t>
    </dgm:pt>
    <dgm:pt modelId="{9D0B35EE-E01F-4EEB-B9EA-3B301A2CA7C2}">
      <dgm:prSet phldrT="[Текст]" custT="1"/>
      <dgm:spPr>
        <a:solidFill>
          <a:schemeClr val="accent2">
            <a:lumMod val="75000"/>
          </a:schemeClr>
        </a:solidFill>
      </dgm:spPr>
      <dgm:t>
        <a:bodyPr/>
        <a:lstStyle/>
        <a:p>
          <a:r>
            <a:rPr lang="ru-RU" sz="2400" dirty="0">
              <a:latin typeface="Liberation Serif" panose="02020603050405020304" pitchFamily="18" charset="0"/>
              <a:ea typeface="Liberation Serif" panose="02020603050405020304" pitchFamily="18" charset="0"/>
              <a:cs typeface="Liberation Serif" panose="02020603050405020304" pitchFamily="18" charset="0"/>
            </a:rPr>
            <a:t>Классификация расходов по признакам</a:t>
          </a:r>
        </a:p>
      </dgm:t>
    </dgm:pt>
    <dgm:pt modelId="{D20BC82D-7BB9-4781-9BEE-D383D89CCB4B}" type="sibTrans" cxnId="{55DD8CC6-EF56-43C0-AC2C-C362B5E5E811}">
      <dgm:prSet/>
      <dgm:spPr/>
      <dgm:t>
        <a:bodyPr/>
        <a:lstStyle/>
        <a:p>
          <a:endParaRPr lang="ru-RU"/>
        </a:p>
      </dgm:t>
    </dgm:pt>
    <dgm:pt modelId="{A189E117-3C93-42D0-9E1D-8922883AB150}" type="parTrans" cxnId="{55DD8CC6-EF56-43C0-AC2C-C362B5E5E811}">
      <dgm:prSet/>
      <dgm:spPr/>
      <dgm:t>
        <a:bodyPr/>
        <a:lstStyle/>
        <a:p>
          <a:endParaRPr lang="ru-RU"/>
        </a:p>
      </dgm:t>
    </dgm:pt>
    <dgm:pt modelId="{BA57775A-CA92-443E-B49B-F06A9D4505C5}" type="pres">
      <dgm:prSet presAssocID="{054920DE-AB5E-449F-92D4-25A840BA55A2}" presName="Name0" presStyleCnt="0">
        <dgm:presLayoutVars>
          <dgm:chPref val="1"/>
          <dgm:dir/>
          <dgm:animOne val="branch"/>
          <dgm:animLvl val="lvl"/>
          <dgm:resizeHandles/>
        </dgm:presLayoutVars>
      </dgm:prSet>
      <dgm:spPr/>
    </dgm:pt>
    <dgm:pt modelId="{698BD12E-AF6A-40BC-A7D0-06076DA4B110}" type="pres">
      <dgm:prSet presAssocID="{9D0B35EE-E01F-4EEB-B9EA-3B301A2CA7C2}" presName="vertOne" presStyleCnt="0"/>
      <dgm:spPr/>
    </dgm:pt>
    <dgm:pt modelId="{6012360E-94B5-4D26-9226-E9E6D45178EF}" type="pres">
      <dgm:prSet presAssocID="{9D0B35EE-E01F-4EEB-B9EA-3B301A2CA7C2}" presName="txOne" presStyleLbl="node0" presStyleIdx="0" presStyleCnt="1" custScaleX="75303" custScaleY="21481">
        <dgm:presLayoutVars>
          <dgm:chPref val="3"/>
        </dgm:presLayoutVars>
      </dgm:prSet>
      <dgm:spPr/>
    </dgm:pt>
    <dgm:pt modelId="{349147AB-A8C7-454F-88C0-037EBACEC965}" type="pres">
      <dgm:prSet presAssocID="{9D0B35EE-E01F-4EEB-B9EA-3B301A2CA7C2}" presName="parTransOne" presStyleCnt="0"/>
      <dgm:spPr/>
    </dgm:pt>
    <dgm:pt modelId="{4149200E-026E-4A67-AE7D-044DD25740A1}" type="pres">
      <dgm:prSet presAssocID="{9D0B35EE-E01F-4EEB-B9EA-3B301A2CA7C2}" presName="horzOne" presStyleCnt="0"/>
      <dgm:spPr/>
    </dgm:pt>
    <dgm:pt modelId="{7DAA31EA-05D5-4C21-9FA2-189AF0679649}" type="pres">
      <dgm:prSet presAssocID="{01E5A663-0866-4903-8671-CEA6F573AD5B}" presName="vertTwo" presStyleCnt="0"/>
      <dgm:spPr/>
    </dgm:pt>
    <dgm:pt modelId="{5D0497B7-4293-45FA-8E86-87409A4E7327}" type="pres">
      <dgm:prSet presAssocID="{01E5A663-0866-4903-8671-CEA6F573AD5B}" presName="txTwo" presStyleLbl="node2" presStyleIdx="0" presStyleCnt="3" custScaleY="158834">
        <dgm:presLayoutVars>
          <dgm:chPref val="3"/>
        </dgm:presLayoutVars>
      </dgm:prSet>
      <dgm:spPr/>
    </dgm:pt>
    <dgm:pt modelId="{16A24906-9A19-4557-AD9F-88452A1BCB14}" type="pres">
      <dgm:prSet presAssocID="{01E5A663-0866-4903-8671-CEA6F573AD5B}" presName="horzTwo" presStyleCnt="0"/>
      <dgm:spPr/>
    </dgm:pt>
    <dgm:pt modelId="{47F319C3-181F-4898-BD4D-1282F3F485B5}" type="pres">
      <dgm:prSet presAssocID="{5AEB5236-FB6C-475E-A2FA-35539825F75A}" presName="sibSpaceTwo" presStyleCnt="0"/>
      <dgm:spPr/>
    </dgm:pt>
    <dgm:pt modelId="{CDB618C7-EDFC-4604-9085-CE11A6F6155E}" type="pres">
      <dgm:prSet presAssocID="{BB5F3CBB-AA0E-4B44-A57F-060A4AFFA03D}" presName="vertTwo" presStyleCnt="0"/>
      <dgm:spPr/>
    </dgm:pt>
    <dgm:pt modelId="{5AA28BF6-B962-4C35-BDF3-125690A5F41C}" type="pres">
      <dgm:prSet presAssocID="{BB5F3CBB-AA0E-4B44-A57F-060A4AFFA03D}" presName="txTwo" presStyleLbl="node2" presStyleIdx="1" presStyleCnt="3" custScaleY="164071" custLinFactNeighborX="-257" custLinFactNeighborY="496">
        <dgm:presLayoutVars>
          <dgm:chPref val="3"/>
        </dgm:presLayoutVars>
      </dgm:prSet>
      <dgm:spPr/>
    </dgm:pt>
    <dgm:pt modelId="{5BA46704-7258-48BE-A6BE-97D8A27098AD}" type="pres">
      <dgm:prSet presAssocID="{BB5F3CBB-AA0E-4B44-A57F-060A4AFFA03D}" presName="horzTwo" presStyleCnt="0"/>
      <dgm:spPr/>
    </dgm:pt>
    <dgm:pt modelId="{2EBE3535-8398-46BE-9063-F0D885650235}" type="pres">
      <dgm:prSet presAssocID="{22DB2515-3748-4393-9580-0C71EA5BC68A}" presName="sibSpaceTwo" presStyleCnt="0"/>
      <dgm:spPr/>
    </dgm:pt>
    <dgm:pt modelId="{4861DC2A-7DE6-438E-BAA4-A118DAF41973}" type="pres">
      <dgm:prSet presAssocID="{CC3F084C-5D48-4BF5-81EF-7DBDAF3741FE}" presName="vertTwo" presStyleCnt="0"/>
      <dgm:spPr/>
    </dgm:pt>
    <dgm:pt modelId="{529E81EE-FE38-4428-B0C0-B416D7365016}" type="pres">
      <dgm:prSet presAssocID="{CC3F084C-5D48-4BF5-81EF-7DBDAF3741FE}" presName="txTwo" presStyleLbl="node2" presStyleIdx="2" presStyleCnt="3" custScaleY="156791">
        <dgm:presLayoutVars>
          <dgm:chPref val="3"/>
        </dgm:presLayoutVars>
      </dgm:prSet>
      <dgm:spPr/>
    </dgm:pt>
    <dgm:pt modelId="{56E6D758-0DAF-401F-81A9-2323605F8EAF}" type="pres">
      <dgm:prSet presAssocID="{CC3F084C-5D48-4BF5-81EF-7DBDAF3741FE}" presName="horzTwo" presStyleCnt="0"/>
      <dgm:spPr/>
    </dgm:pt>
  </dgm:ptLst>
  <dgm:cxnLst>
    <dgm:cxn modelId="{3C18080A-A31E-4DC3-BE36-123AC01D75AB}" srcId="{9D0B35EE-E01F-4EEB-B9EA-3B301A2CA7C2}" destId="{CC3F084C-5D48-4BF5-81EF-7DBDAF3741FE}" srcOrd="2" destOrd="0" parTransId="{4406A244-3617-465C-8205-8D6223DC2A6F}" sibTransId="{5ED95453-F2EE-437B-979C-14556D383064}"/>
    <dgm:cxn modelId="{4FB9191A-3EE9-4209-9B95-9ECD7E9A395F}" type="presOf" srcId="{9D0B35EE-E01F-4EEB-B9EA-3B301A2CA7C2}" destId="{6012360E-94B5-4D26-9226-E9E6D45178EF}" srcOrd="0" destOrd="0" presId="urn:microsoft.com/office/officeart/2005/8/layout/hierarchy4"/>
    <dgm:cxn modelId="{8131BD49-CBC1-4BB6-A0D9-7CDD4A1F7609}" type="presOf" srcId="{CC3F084C-5D48-4BF5-81EF-7DBDAF3741FE}" destId="{529E81EE-FE38-4428-B0C0-B416D7365016}" srcOrd="0" destOrd="0" presId="urn:microsoft.com/office/officeart/2005/8/layout/hierarchy4"/>
    <dgm:cxn modelId="{43E1A790-E97D-44EF-B35A-488F9400B61E}" srcId="{9D0B35EE-E01F-4EEB-B9EA-3B301A2CA7C2}" destId="{01E5A663-0866-4903-8671-CEA6F573AD5B}" srcOrd="0" destOrd="0" parTransId="{C6E05DEF-05A7-41A5-BC0A-9F8E9D631000}" sibTransId="{5AEB5236-FB6C-475E-A2FA-35539825F75A}"/>
    <dgm:cxn modelId="{2C05FDBE-3377-45BA-9D36-5D2540DE7536}" type="presOf" srcId="{01E5A663-0866-4903-8671-CEA6F573AD5B}" destId="{5D0497B7-4293-45FA-8E86-87409A4E7327}" srcOrd="0" destOrd="0" presId="urn:microsoft.com/office/officeart/2005/8/layout/hierarchy4"/>
    <dgm:cxn modelId="{55DD8CC6-EF56-43C0-AC2C-C362B5E5E811}" srcId="{054920DE-AB5E-449F-92D4-25A840BA55A2}" destId="{9D0B35EE-E01F-4EEB-B9EA-3B301A2CA7C2}" srcOrd="0" destOrd="0" parTransId="{A189E117-3C93-42D0-9E1D-8922883AB150}" sibTransId="{D20BC82D-7BB9-4781-9BEE-D383D89CCB4B}"/>
    <dgm:cxn modelId="{174CA9DB-EF43-48CE-9D84-6BEEE724A72F}" srcId="{9D0B35EE-E01F-4EEB-B9EA-3B301A2CA7C2}" destId="{BB5F3CBB-AA0E-4B44-A57F-060A4AFFA03D}" srcOrd="1" destOrd="0" parTransId="{467B59A1-78DF-4054-BFC6-7B76F82D5F41}" sibTransId="{22DB2515-3748-4393-9580-0C71EA5BC68A}"/>
    <dgm:cxn modelId="{C4C530E0-D965-461E-A1A1-626D584A635D}" type="presOf" srcId="{054920DE-AB5E-449F-92D4-25A840BA55A2}" destId="{BA57775A-CA92-443E-B49B-F06A9D4505C5}" srcOrd="0" destOrd="0" presId="urn:microsoft.com/office/officeart/2005/8/layout/hierarchy4"/>
    <dgm:cxn modelId="{5CFDC4F6-0F77-4B44-A014-44B98FA528C7}" type="presOf" srcId="{BB5F3CBB-AA0E-4B44-A57F-060A4AFFA03D}" destId="{5AA28BF6-B962-4C35-BDF3-125690A5F41C}" srcOrd="0" destOrd="0" presId="urn:microsoft.com/office/officeart/2005/8/layout/hierarchy4"/>
    <dgm:cxn modelId="{FDB2F2B6-6823-4178-8DF7-8BA0FC574BE5}" type="presParOf" srcId="{BA57775A-CA92-443E-B49B-F06A9D4505C5}" destId="{698BD12E-AF6A-40BC-A7D0-06076DA4B110}" srcOrd="0" destOrd="0" presId="urn:microsoft.com/office/officeart/2005/8/layout/hierarchy4"/>
    <dgm:cxn modelId="{E830B120-9BA1-49C6-97B6-F97BD4E1BB7A}" type="presParOf" srcId="{698BD12E-AF6A-40BC-A7D0-06076DA4B110}" destId="{6012360E-94B5-4D26-9226-E9E6D45178EF}" srcOrd="0" destOrd="0" presId="urn:microsoft.com/office/officeart/2005/8/layout/hierarchy4"/>
    <dgm:cxn modelId="{A71B1B2E-B959-40FB-AF3E-393B6B595750}" type="presParOf" srcId="{698BD12E-AF6A-40BC-A7D0-06076DA4B110}" destId="{349147AB-A8C7-454F-88C0-037EBACEC965}" srcOrd="1" destOrd="0" presId="urn:microsoft.com/office/officeart/2005/8/layout/hierarchy4"/>
    <dgm:cxn modelId="{3971DBF0-64B8-4D47-9483-7351BAEA50A0}" type="presParOf" srcId="{698BD12E-AF6A-40BC-A7D0-06076DA4B110}" destId="{4149200E-026E-4A67-AE7D-044DD25740A1}" srcOrd="2" destOrd="0" presId="urn:microsoft.com/office/officeart/2005/8/layout/hierarchy4"/>
    <dgm:cxn modelId="{7A3060F4-238B-493E-A7C2-B60864F215ED}" type="presParOf" srcId="{4149200E-026E-4A67-AE7D-044DD25740A1}" destId="{7DAA31EA-05D5-4C21-9FA2-189AF0679649}" srcOrd="0" destOrd="0" presId="urn:microsoft.com/office/officeart/2005/8/layout/hierarchy4"/>
    <dgm:cxn modelId="{129D9327-633F-417B-8373-14631F1CACE1}" type="presParOf" srcId="{7DAA31EA-05D5-4C21-9FA2-189AF0679649}" destId="{5D0497B7-4293-45FA-8E86-87409A4E7327}" srcOrd="0" destOrd="0" presId="urn:microsoft.com/office/officeart/2005/8/layout/hierarchy4"/>
    <dgm:cxn modelId="{17A7B96B-3279-493C-A115-E93CAF246701}" type="presParOf" srcId="{7DAA31EA-05D5-4C21-9FA2-189AF0679649}" destId="{16A24906-9A19-4557-AD9F-88452A1BCB14}" srcOrd="1" destOrd="0" presId="urn:microsoft.com/office/officeart/2005/8/layout/hierarchy4"/>
    <dgm:cxn modelId="{90DC301A-FB68-44B6-ACF1-9EED68D0D79F}" type="presParOf" srcId="{4149200E-026E-4A67-AE7D-044DD25740A1}" destId="{47F319C3-181F-4898-BD4D-1282F3F485B5}" srcOrd="1" destOrd="0" presId="urn:microsoft.com/office/officeart/2005/8/layout/hierarchy4"/>
    <dgm:cxn modelId="{DCF1A155-F0C0-48CF-A825-C774D5D993D3}" type="presParOf" srcId="{4149200E-026E-4A67-AE7D-044DD25740A1}" destId="{CDB618C7-EDFC-4604-9085-CE11A6F6155E}" srcOrd="2" destOrd="0" presId="urn:microsoft.com/office/officeart/2005/8/layout/hierarchy4"/>
    <dgm:cxn modelId="{0D2AFC1C-77DC-45B8-AEC4-D9608BBE3C46}" type="presParOf" srcId="{CDB618C7-EDFC-4604-9085-CE11A6F6155E}" destId="{5AA28BF6-B962-4C35-BDF3-125690A5F41C}" srcOrd="0" destOrd="0" presId="urn:microsoft.com/office/officeart/2005/8/layout/hierarchy4"/>
    <dgm:cxn modelId="{B356D534-9C1E-4758-AC47-E497A731628B}" type="presParOf" srcId="{CDB618C7-EDFC-4604-9085-CE11A6F6155E}" destId="{5BA46704-7258-48BE-A6BE-97D8A27098AD}" srcOrd="1" destOrd="0" presId="urn:microsoft.com/office/officeart/2005/8/layout/hierarchy4"/>
    <dgm:cxn modelId="{E1EDD158-4B7B-44D5-B13B-6296132BA44F}" type="presParOf" srcId="{4149200E-026E-4A67-AE7D-044DD25740A1}" destId="{2EBE3535-8398-46BE-9063-F0D885650235}" srcOrd="3" destOrd="0" presId="urn:microsoft.com/office/officeart/2005/8/layout/hierarchy4"/>
    <dgm:cxn modelId="{21599CD8-460A-44DF-9217-137C6AD28B99}" type="presParOf" srcId="{4149200E-026E-4A67-AE7D-044DD25740A1}" destId="{4861DC2A-7DE6-438E-BAA4-A118DAF41973}" srcOrd="4" destOrd="0" presId="urn:microsoft.com/office/officeart/2005/8/layout/hierarchy4"/>
    <dgm:cxn modelId="{F6EE8E9E-C6F1-432A-9A1E-4A5A75C3145E}" type="presParOf" srcId="{4861DC2A-7DE6-438E-BAA4-A118DAF41973}" destId="{529E81EE-FE38-4428-B0C0-B416D7365016}" srcOrd="0" destOrd="0" presId="urn:microsoft.com/office/officeart/2005/8/layout/hierarchy4"/>
    <dgm:cxn modelId="{403E93F6-F724-4090-A890-F24C357448BB}" type="presParOf" srcId="{4861DC2A-7DE6-438E-BAA4-A118DAF41973}" destId="{56E6D758-0DAF-401F-81A9-2323605F8EA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19197-F508-40B4-8DA3-8146426D4699}">
      <dsp:nvSpPr>
        <dsp:cNvPr id="0" name=""/>
        <dsp:cNvSpPr/>
      </dsp:nvSpPr>
      <dsp:spPr>
        <a:xfrm rot="5400000">
          <a:off x="-136505" y="138880"/>
          <a:ext cx="910035" cy="637024"/>
        </a:xfrm>
        <a:prstGeom prst="chevron">
          <a:avLst/>
        </a:prstGeom>
        <a:solidFill>
          <a:schemeClr val="accent3">
            <a:hueOff val="0"/>
            <a:satOff val="0"/>
            <a:lumOff val="0"/>
            <a:alphaOff val="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ru-RU" sz="1700" kern="1200" dirty="0"/>
        </a:p>
      </dsp:txBody>
      <dsp:txXfrm rot="-5400000">
        <a:off x="1" y="320886"/>
        <a:ext cx="637024" cy="273011"/>
      </dsp:txXfrm>
    </dsp:sp>
    <dsp:sp modelId="{4081495A-C712-4997-A715-A721FF0C9D09}">
      <dsp:nvSpPr>
        <dsp:cNvPr id="0" name=""/>
        <dsp:cNvSpPr/>
      </dsp:nvSpPr>
      <dsp:spPr>
        <a:xfrm rot="5400000">
          <a:off x="5460550" y="-4820423"/>
          <a:ext cx="591522" cy="10238575"/>
        </a:xfrm>
        <a:prstGeom prst="round2SameRect">
          <a:avLst/>
        </a:prstGeom>
        <a:solidFill>
          <a:schemeClr val="lt1">
            <a:alpha val="90000"/>
            <a:hueOff val="0"/>
            <a:satOff val="0"/>
            <a:lumOff val="0"/>
            <a:alphaOff val="0"/>
          </a:schemeClr>
        </a:solidFill>
        <a:ln w="15875" cap="rnd" cmpd="sng" algn="ctr">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ru-RU" sz="2700" kern="1200" dirty="0">
              <a:latin typeface="Liberation Serif" panose="02020603050405020304" pitchFamily="18" charset="0"/>
              <a:ea typeface="Liberation Serif" panose="02020603050405020304" pitchFamily="18" charset="0"/>
              <a:cs typeface="Liberation Serif" panose="02020603050405020304" pitchFamily="18" charset="0"/>
            </a:rPr>
            <a:t>Утверждение бюджета очередного года</a:t>
          </a:r>
          <a:endParaRPr lang="ru-RU" sz="2700" kern="1200" dirty="0"/>
        </a:p>
      </dsp:txBody>
      <dsp:txXfrm rot="-5400000">
        <a:off x="637024" y="31979"/>
        <a:ext cx="10209699" cy="533770"/>
      </dsp:txXfrm>
    </dsp:sp>
    <dsp:sp modelId="{B201F85B-D3AC-498C-9DF5-73FF43B264BD}">
      <dsp:nvSpPr>
        <dsp:cNvPr id="0" name=""/>
        <dsp:cNvSpPr/>
      </dsp:nvSpPr>
      <dsp:spPr>
        <a:xfrm rot="5400000">
          <a:off x="-136505" y="951687"/>
          <a:ext cx="910035" cy="637024"/>
        </a:xfrm>
        <a:prstGeom prst="chevron">
          <a:avLst/>
        </a:prstGeom>
        <a:solidFill>
          <a:schemeClr val="accent3">
            <a:hueOff val="3519069"/>
            <a:satOff val="-8018"/>
            <a:lumOff val="3216"/>
            <a:alphaOff val="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ru-RU" sz="1700" kern="1200" dirty="0"/>
        </a:p>
      </dsp:txBody>
      <dsp:txXfrm rot="-5400000">
        <a:off x="1" y="1133693"/>
        <a:ext cx="637024" cy="273011"/>
      </dsp:txXfrm>
    </dsp:sp>
    <dsp:sp modelId="{47B11177-44B2-4EE6-8AE1-BFBB57134447}">
      <dsp:nvSpPr>
        <dsp:cNvPr id="0" name=""/>
        <dsp:cNvSpPr/>
      </dsp:nvSpPr>
      <dsp:spPr>
        <a:xfrm rot="5400000">
          <a:off x="5460550" y="-4008343"/>
          <a:ext cx="591522" cy="10238575"/>
        </a:xfrm>
        <a:prstGeom prst="round2SameRect">
          <a:avLst/>
        </a:prstGeom>
        <a:solidFill>
          <a:schemeClr val="lt1">
            <a:alpha val="90000"/>
            <a:hueOff val="0"/>
            <a:satOff val="0"/>
            <a:lumOff val="0"/>
            <a:alphaOff val="0"/>
          </a:schemeClr>
        </a:solidFill>
        <a:ln w="15875" cap="rnd" cmpd="sng" algn="ctr">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ru-RU" sz="2700" kern="1200" dirty="0">
              <a:latin typeface="Liberation Serif" panose="02020603050405020304" pitchFamily="18" charset="0"/>
              <a:ea typeface="Liberation Serif" panose="02020603050405020304" pitchFamily="18" charset="0"/>
              <a:cs typeface="Liberation Serif" panose="02020603050405020304" pitchFamily="18" charset="0"/>
            </a:rPr>
            <a:t>Исполнение бюджета в текущем году</a:t>
          </a:r>
          <a:endParaRPr lang="ru-RU" sz="2700" kern="1200" dirty="0"/>
        </a:p>
      </dsp:txBody>
      <dsp:txXfrm rot="-5400000">
        <a:off x="637024" y="844059"/>
        <a:ext cx="10209699" cy="533770"/>
      </dsp:txXfrm>
    </dsp:sp>
    <dsp:sp modelId="{F7DD0030-6FD8-4301-AE80-75F93AAB990A}">
      <dsp:nvSpPr>
        <dsp:cNvPr id="0" name=""/>
        <dsp:cNvSpPr/>
      </dsp:nvSpPr>
      <dsp:spPr>
        <a:xfrm rot="5400000">
          <a:off x="-136505" y="1763767"/>
          <a:ext cx="910035" cy="637024"/>
        </a:xfrm>
        <a:prstGeom prst="chevron">
          <a:avLst/>
        </a:prstGeom>
        <a:solidFill>
          <a:schemeClr val="accent3">
            <a:hueOff val="7038137"/>
            <a:satOff val="-16035"/>
            <a:lumOff val="6432"/>
            <a:alphaOff val="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ru-RU" sz="1700" kern="1200" dirty="0"/>
        </a:p>
      </dsp:txBody>
      <dsp:txXfrm rot="-5400000">
        <a:off x="1" y="1945773"/>
        <a:ext cx="637024" cy="273011"/>
      </dsp:txXfrm>
    </dsp:sp>
    <dsp:sp modelId="{734F2728-FD00-4DDD-8C3D-2002F14EF748}">
      <dsp:nvSpPr>
        <dsp:cNvPr id="0" name=""/>
        <dsp:cNvSpPr/>
      </dsp:nvSpPr>
      <dsp:spPr>
        <a:xfrm rot="5400000">
          <a:off x="5460550" y="-3196263"/>
          <a:ext cx="591522" cy="10238575"/>
        </a:xfrm>
        <a:prstGeom prst="round2SameRect">
          <a:avLst/>
        </a:prstGeom>
        <a:solidFill>
          <a:schemeClr val="lt1">
            <a:alpha val="90000"/>
            <a:hueOff val="0"/>
            <a:satOff val="0"/>
            <a:lumOff val="0"/>
            <a:alphaOff val="0"/>
          </a:schemeClr>
        </a:solidFill>
        <a:ln w="15875" cap="rnd" cmpd="sng" algn="ctr">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ru-RU" sz="2700" kern="1200" dirty="0">
              <a:latin typeface="Liberation Serif" panose="02020603050405020304" pitchFamily="18" charset="0"/>
              <a:ea typeface="Liberation Serif" panose="02020603050405020304" pitchFamily="18" charset="0"/>
              <a:cs typeface="Liberation Serif" panose="02020603050405020304" pitchFamily="18" charset="0"/>
            </a:rPr>
            <a:t>Формирование отчета об исполнении бюджета предыдущего года</a:t>
          </a:r>
          <a:endParaRPr lang="ru-RU" sz="2700" kern="1200" dirty="0"/>
        </a:p>
      </dsp:txBody>
      <dsp:txXfrm rot="-5400000">
        <a:off x="637024" y="1656139"/>
        <a:ext cx="10209699" cy="533770"/>
      </dsp:txXfrm>
    </dsp:sp>
    <dsp:sp modelId="{A23344A3-9C67-4B75-AE57-5EEFD72D205D}">
      <dsp:nvSpPr>
        <dsp:cNvPr id="0" name=""/>
        <dsp:cNvSpPr/>
      </dsp:nvSpPr>
      <dsp:spPr>
        <a:xfrm rot="5400000">
          <a:off x="-136505" y="2575847"/>
          <a:ext cx="910035" cy="637024"/>
        </a:xfrm>
        <a:prstGeom prst="chevron">
          <a:avLst/>
        </a:prstGeom>
        <a:solidFill>
          <a:schemeClr val="accent3">
            <a:hueOff val="10557206"/>
            <a:satOff val="-24053"/>
            <a:lumOff val="9648"/>
            <a:alphaOff val="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ru-RU" sz="1700" kern="1200" dirty="0"/>
        </a:p>
      </dsp:txBody>
      <dsp:txXfrm rot="-5400000">
        <a:off x="1" y="2757853"/>
        <a:ext cx="637024" cy="273011"/>
      </dsp:txXfrm>
    </dsp:sp>
    <dsp:sp modelId="{D26461E3-B430-453A-86E0-43CAB7F4BEFA}">
      <dsp:nvSpPr>
        <dsp:cNvPr id="0" name=""/>
        <dsp:cNvSpPr/>
      </dsp:nvSpPr>
      <dsp:spPr>
        <a:xfrm rot="5400000">
          <a:off x="5460550" y="-2384183"/>
          <a:ext cx="591522" cy="10238575"/>
        </a:xfrm>
        <a:prstGeom prst="round2SameRect">
          <a:avLst/>
        </a:prstGeom>
        <a:solidFill>
          <a:schemeClr val="lt1">
            <a:alpha val="90000"/>
            <a:hueOff val="0"/>
            <a:satOff val="0"/>
            <a:lumOff val="0"/>
            <a:alphaOff val="0"/>
          </a:schemeClr>
        </a:solidFill>
        <a:ln w="15875" cap="rnd" cmpd="sng" algn="ctr">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ru-RU" sz="2700" kern="1200" dirty="0">
              <a:latin typeface="Liberation Serif" panose="02020603050405020304" pitchFamily="18" charset="0"/>
              <a:ea typeface="Liberation Serif" panose="02020603050405020304" pitchFamily="18" charset="0"/>
              <a:cs typeface="Liberation Serif" panose="02020603050405020304" pitchFamily="18" charset="0"/>
            </a:rPr>
            <a:t>Утверждение отчета об исполнении бюджета предыдущего года</a:t>
          </a:r>
          <a:endParaRPr lang="ru-RU" sz="2700" kern="1200" dirty="0"/>
        </a:p>
      </dsp:txBody>
      <dsp:txXfrm rot="-5400000">
        <a:off x="637024" y="2468219"/>
        <a:ext cx="10209699" cy="533770"/>
      </dsp:txXfrm>
    </dsp:sp>
    <dsp:sp modelId="{8CD40BB4-9BBE-4A08-BF30-EB4BB8167D02}">
      <dsp:nvSpPr>
        <dsp:cNvPr id="0" name=""/>
        <dsp:cNvSpPr/>
      </dsp:nvSpPr>
      <dsp:spPr>
        <a:xfrm rot="5400000">
          <a:off x="-136505" y="3387927"/>
          <a:ext cx="910035" cy="637024"/>
        </a:xfrm>
        <a:prstGeom prst="chevron">
          <a:avLst/>
        </a:prstGeom>
        <a:solidFill>
          <a:schemeClr val="accent3">
            <a:hueOff val="14076274"/>
            <a:satOff val="-32070"/>
            <a:lumOff val="12864"/>
            <a:alphaOff val="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ru-RU" sz="1700" kern="1200" dirty="0"/>
        </a:p>
      </dsp:txBody>
      <dsp:txXfrm rot="-5400000">
        <a:off x="1" y="3569933"/>
        <a:ext cx="637024" cy="273011"/>
      </dsp:txXfrm>
    </dsp:sp>
    <dsp:sp modelId="{07174B66-6637-4E72-87ED-25D22324B0F5}">
      <dsp:nvSpPr>
        <dsp:cNvPr id="0" name=""/>
        <dsp:cNvSpPr/>
      </dsp:nvSpPr>
      <dsp:spPr>
        <a:xfrm rot="5400000">
          <a:off x="5460550" y="-1572104"/>
          <a:ext cx="591522" cy="10238575"/>
        </a:xfrm>
        <a:prstGeom prst="round2SameRect">
          <a:avLst/>
        </a:prstGeom>
        <a:solidFill>
          <a:schemeClr val="lt1">
            <a:alpha val="90000"/>
            <a:hueOff val="0"/>
            <a:satOff val="0"/>
            <a:lumOff val="0"/>
            <a:alphaOff val="0"/>
          </a:schemeClr>
        </a:solidFill>
        <a:ln w="15875" cap="rnd" cmpd="sng" algn="ctr">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ru-RU" sz="2700" kern="1200" dirty="0">
              <a:latin typeface="Liberation Serif" panose="02020603050405020304" pitchFamily="18" charset="0"/>
              <a:ea typeface="Liberation Serif" panose="02020603050405020304" pitchFamily="18" charset="0"/>
              <a:cs typeface="Liberation Serif" panose="02020603050405020304" pitchFamily="18" charset="0"/>
            </a:rPr>
            <a:t>Составление проекта бюджетного очередного года</a:t>
          </a:r>
          <a:endParaRPr lang="ru-RU" sz="2700" kern="1200" dirty="0"/>
        </a:p>
      </dsp:txBody>
      <dsp:txXfrm rot="-5400000">
        <a:off x="637024" y="3280298"/>
        <a:ext cx="10209699" cy="533770"/>
      </dsp:txXfrm>
    </dsp:sp>
    <dsp:sp modelId="{21E3F0C5-4325-4CC0-9DFA-27DE10491164}">
      <dsp:nvSpPr>
        <dsp:cNvPr id="0" name=""/>
        <dsp:cNvSpPr/>
      </dsp:nvSpPr>
      <dsp:spPr>
        <a:xfrm rot="5400000">
          <a:off x="-136505" y="4200007"/>
          <a:ext cx="910035" cy="637024"/>
        </a:xfrm>
        <a:prstGeom prst="chevron">
          <a:avLst/>
        </a:prstGeom>
        <a:solidFill>
          <a:schemeClr val="accent3">
            <a:hueOff val="17595342"/>
            <a:satOff val="-40088"/>
            <a:lumOff val="16080"/>
            <a:alphaOff val="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ru-RU" sz="1700" kern="1200" dirty="0"/>
        </a:p>
      </dsp:txBody>
      <dsp:txXfrm rot="-5400000">
        <a:off x="1" y="4382013"/>
        <a:ext cx="637024" cy="273011"/>
      </dsp:txXfrm>
    </dsp:sp>
    <dsp:sp modelId="{A4B049F6-40D4-4E7D-990A-6F7E7CB7D849}">
      <dsp:nvSpPr>
        <dsp:cNvPr id="0" name=""/>
        <dsp:cNvSpPr/>
      </dsp:nvSpPr>
      <dsp:spPr>
        <a:xfrm rot="5400000">
          <a:off x="5460550" y="-760024"/>
          <a:ext cx="591522" cy="10238575"/>
        </a:xfrm>
        <a:prstGeom prst="round2SameRect">
          <a:avLst/>
        </a:prstGeom>
        <a:solidFill>
          <a:schemeClr val="lt1">
            <a:alpha val="90000"/>
            <a:hueOff val="0"/>
            <a:satOff val="0"/>
            <a:lumOff val="0"/>
            <a:alphaOff val="0"/>
          </a:schemeClr>
        </a:solidFill>
        <a:ln w="15875" cap="rnd" cmpd="sng" algn="ctr">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ru-RU" sz="2700" kern="1200" dirty="0">
              <a:latin typeface="Liberation Serif" panose="02020603050405020304" pitchFamily="18" charset="0"/>
              <a:ea typeface="Liberation Serif" panose="02020603050405020304" pitchFamily="18" charset="0"/>
              <a:cs typeface="Liberation Serif" panose="02020603050405020304" pitchFamily="18" charset="0"/>
            </a:rPr>
            <a:t>Рассмотрение проекта бюджета очередного года</a:t>
          </a:r>
          <a:endParaRPr lang="ru-RU" sz="2700" kern="1200" dirty="0"/>
        </a:p>
      </dsp:txBody>
      <dsp:txXfrm rot="-5400000">
        <a:off x="637024" y="4092378"/>
        <a:ext cx="10209699" cy="533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8DBF5-6C0E-4D1B-AEB8-8F7B00168A37}">
      <dsp:nvSpPr>
        <dsp:cNvPr id="0" name=""/>
        <dsp:cNvSpPr/>
      </dsp:nvSpPr>
      <dsp:spPr>
        <a:xfrm rot="5400000">
          <a:off x="7089650" y="-3134430"/>
          <a:ext cx="611515" cy="6960384"/>
        </a:xfrm>
        <a:prstGeom prst="round2SameRect">
          <a:avLst/>
        </a:prstGeom>
        <a:solidFill>
          <a:schemeClr val="accent5">
            <a:tint val="40000"/>
            <a:alpha val="90000"/>
            <a:hueOff val="0"/>
            <a:satOff val="0"/>
            <a:lumOff val="0"/>
            <a:alphaOff val="0"/>
          </a:schemeClr>
        </a:solidFill>
        <a:ln w="15875" cap="rnd" cmpd="sng" algn="ctr">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latin typeface="Liberation Serif" panose="02020603050405020304" pitchFamily="18" charset="0"/>
              <a:ea typeface="Liberation Serif" panose="02020603050405020304" pitchFamily="18" charset="0"/>
              <a:cs typeface="Liberation Serif" panose="02020603050405020304" pitchFamily="18" charset="0"/>
            </a:rPr>
            <a:t>Работа по составлению проекта бюджета района начинается за 6 месяцев до начала очередного финансового года. Администрация района утверждает перечень мероприятий по разработке проекта бюджета, определяет ответственных исполнителей и сроки исполнения. Непосредственное составление проекта бюджета осуществляет финансовое управление.</a:t>
          </a:r>
          <a:endParaRPr lang="ru-RU" sz="1200" kern="1200" dirty="0"/>
        </a:p>
      </dsp:txBody>
      <dsp:txXfrm rot="-5400000">
        <a:off x="3915216" y="69856"/>
        <a:ext cx="6930532" cy="551811"/>
      </dsp:txXfrm>
    </dsp:sp>
    <dsp:sp modelId="{04B4C4CF-B1F5-45B5-8909-A554A5924EC5}">
      <dsp:nvSpPr>
        <dsp:cNvPr id="0" name=""/>
        <dsp:cNvSpPr/>
      </dsp:nvSpPr>
      <dsp:spPr>
        <a:xfrm>
          <a:off x="0" y="752"/>
          <a:ext cx="3915216" cy="690017"/>
        </a:xfrm>
        <a:prstGeom prst="roundRect">
          <a:avLst/>
        </a:prstGeom>
        <a:solidFill>
          <a:schemeClr val="accent5">
            <a:hueOff val="0"/>
            <a:satOff val="0"/>
            <a:lumOff val="0"/>
            <a:alphaOff val="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ru-RU" sz="2200" kern="1200" dirty="0">
              <a:latin typeface="Liberation Serif" panose="02020603050405020304" pitchFamily="18" charset="0"/>
              <a:ea typeface="Liberation Serif" panose="02020603050405020304" pitchFamily="18" charset="0"/>
              <a:cs typeface="Liberation Serif" panose="02020603050405020304" pitchFamily="18" charset="0"/>
            </a:rPr>
            <a:t>Составление проекта бюджета</a:t>
          </a:r>
          <a:endParaRPr lang="ru-RU" sz="2200" kern="1200" dirty="0"/>
        </a:p>
      </dsp:txBody>
      <dsp:txXfrm>
        <a:off x="33684" y="34436"/>
        <a:ext cx="3847848" cy="622649"/>
      </dsp:txXfrm>
    </dsp:sp>
    <dsp:sp modelId="{183F96C5-20E3-463D-A368-737F6521EEED}">
      <dsp:nvSpPr>
        <dsp:cNvPr id="0" name=""/>
        <dsp:cNvSpPr/>
      </dsp:nvSpPr>
      <dsp:spPr>
        <a:xfrm rot="5400000">
          <a:off x="6598670" y="-1850870"/>
          <a:ext cx="1579030" cy="6953586"/>
        </a:xfrm>
        <a:prstGeom prst="round2SameRect">
          <a:avLst/>
        </a:prstGeom>
        <a:solidFill>
          <a:schemeClr val="accent5">
            <a:tint val="40000"/>
            <a:alpha val="90000"/>
            <a:hueOff val="-1343620"/>
            <a:satOff val="1280"/>
            <a:lumOff val="-41"/>
            <a:alphaOff val="0"/>
          </a:schemeClr>
        </a:solidFill>
        <a:ln w="15875" cap="rnd" cmpd="sng" algn="ctr">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latin typeface="Liberation Serif" panose="02020603050405020304" pitchFamily="18" charset="0"/>
              <a:ea typeface="Liberation Serif" panose="02020603050405020304" pitchFamily="18" charset="0"/>
              <a:cs typeface="Liberation Serif" panose="02020603050405020304" pitchFamily="18" charset="0"/>
            </a:rPr>
            <a:t>Сформированный проект бюджета района Глава вносит на рассмотрение в Думу муниципального  района не позднее 15 ноября текущего года.</a:t>
          </a:r>
          <a:endParaRPr lang="ru-RU" sz="1200" kern="1200" dirty="0"/>
        </a:p>
        <a:p>
          <a:pPr marL="114300" lvl="1" indent="-114300" algn="l" defTabSz="533400">
            <a:lnSpc>
              <a:spcPct val="90000"/>
            </a:lnSpc>
            <a:spcBef>
              <a:spcPct val="0"/>
            </a:spcBef>
            <a:spcAft>
              <a:spcPct val="15000"/>
            </a:spcAft>
            <a:buChar char="•"/>
          </a:pPr>
          <a:r>
            <a:rPr lang="ru-RU" sz="1200" kern="1200" dirty="0">
              <a:latin typeface="Liberation Serif" panose="02020603050405020304" pitchFamily="18" charset="0"/>
              <a:ea typeface="Liberation Serif" panose="02020603050405020304" pitchFamily="18" charset="0"/>
              <a:cs typeface="Liberation Serif" panose="02020603050405020304" pitchFamily="18" charset="0"/>
            </a:rPr>
            <a:t>Принятый к рассмотрению  Думой муниципального района  проект бюджета направляется в комиссию по бюджету, финансам и налоговой политике и в Контрольный орган.</a:t>
          </a:r>
          <a:endParaRPr lang="ru-RU" sz="1200" kern="1200" dirty="0"/>
        </a:p>
        <a:p>
          <a:pPr marL="114300" lvl="1" indent="-114300" algn="l" defTabSz="533400">
            <a:lnSpc>
              <a:spcPct val="90000"/>
            </a:lnSpc>
            <a:spcBef>
              <a:spcPct val="0"/>
            </a:spcBef>
            <a:spcAft>
              <a:spcPct val="15000"/>
            </a:spcAft>
            <a:buChar char="•"/>
          </a:pPr>
          <a:r>
            <a:rPr lang="ru-RU" sz="1200" kern="1200" dirty="0">
              <a:latin typeface="Liberation Serif" panose="02020603050405020304" pitchFamily="18" charset="0"/>
              <a:ea typeface="Liberation Serif" panose="02020603050405020304" pitchFamily="18" charset="0"/>
              <a:cs typeface="Liberation Serif" panose="02020603050405020304" pitchFamily="18" charset="0"/>
            </a:rPr>
            <a:t>Проект решения о местном бюджете выносится администрацией Слободо-Туринского муниципального района на публичные слушания в соответствии с Положением  «О порядке организации и проведения публичных слушаний в Слободо-Туринском районе.</a:t>
          </a:r>
          <a:endParaRPr lang="ru-RU" sz="1200" kern="1200" dirty="0"/>
        </a:p>
        <a:p>
          <a:pPr marL="114300" lvl="1" indent="-114300" algn="l" defTabSz="533400">
            <a:lnSpc>
              <a:spcPct val="90000"/>
            </a:lnSpc>
            <a:spcBef>
              <a:spcPct val="0"/>
            </a:spcBef>
            <a:spcAft>
              <a:spcPct val="15000"/>
            </a:spcAft>
            <a:buChar char="•"/>
          </a:pPr>
          <a:r>
            <a:rPr lang="ru-RU" sz="1200" kern="1200" dirty="0">
              <a:latin typeface="Liberation Serif" panose="02020603050405020304" pitchFamily="18" charset="0"/>
              <a:ea typeface="Liberation Serif" panose="02020603050405020304" pitchFamily="18" charset="0"/>
              <a:cs typeface="Liberation Serif" panose="02020603050405020304" pitchFamily="18" charset="0"/>
            </a:rPr>
            <a:t>Проект решения о местном бюджете на очередной финансовый год подлежит официальному опубликованию в установленном порядке.</a:t>
          </a:r>
          <a:endParaRPr lang="ru-RU" sz="1200" kern="1200" dirty="0"/>
        </a:p>
      </dsp:txBody>
      <dsp:txXfrm rot="-5400000">
        <a:off x="3911392" y="913490"/>
        <a:ext cx="6876504" cy="1424866"/>
      </dsp:txXfrm>
    </dsp:sp>
    <dsp:sp modelId="{8BC3E68F-E4DC-4BD8-AF70-61B6A2D953F7}">
      <dsp:nvSpPr>
        <dsp:cNvPr id="0" name=""/>
        <dsp:cNvSpPr/>
      </dsp:nvSpPr>
      <dsp:spPr>
        <a:xfrm>
          <a:off x="0" y="725270"/>
          <a:ext cx="3911392" cy="1801304"/>
        </a:xfrm>
        <a:prstGeom prst="roundRect">
          <a:avLst/>
        </a:prstGeom>
        <a:solidFill>
          <a:schemeClr val="accent5">
            <a:hueOff val="-1519836"/>
            <a:satOff val="1607"/>
            <a:lumOff val="-295"/>
            <a:alphaOff val="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ru-RU" sz="2200" kern="1200" dirty="0">
              <a:latin typeface="Liberation Serif" panose="02020603050405020304" pitchFamily="18" charset="0"/>
              <a:ea typeface="Liberation Serif" panose="02020603050405020304" pitchFamily="18" charset="0"/>
              <a:cs typeface="Liberation Serif" panose="02020603050405020304" pitchFamily="18" charset="0"/>
            </a:rPr>
            <a:t>Рассмотрение проекта бюджета</a:t>
          </a:r>
          <a:endParaRPr lang="ru-RU" sz="2200" kern="1200" dirty="0"/>
        </a:p>
      </dsp:txBody>
      <dsp:txXfrm>
        <a:off x="87932" y="813202"/>
        <a:ext cx="3735528" cy="1625440"/>
      </dsp:txXfrm>
    </dsp:sp>
    <dsp:sp modelId="{47C4B9AD-1995-41D3-B895-96656922A46A}">
      <dsp:nvSpPr>
        <dsp:cNvPr id="0" name=""/>
        <dsp:cNvSpPr/>
      </dsp:nvSpPr>
      <dsp:spPr>
        <a:xfrm rot="5400000">
          <a:off x="6873695" y="-271351"/>
          <a:ext cx="1028981" cy="6953586"/>
        </a:xfrm>
        <a:prstGeom prst="round2SameRect">
          <a:avLst/>
        </a:prstGeom>
        <a:solidFill>
          <a:schemeClr val="accent5">
            <a:tint val="40000"/>
            <a:alpha val="90000"/>
            <a:hueOff val="-2687239"/>
            <a:satOff val="2559"/>
            <a:lumOff val="-82"/>
            <a:alphaOff val="0"/>
          </a:schemeClr>
        </a:solidFill>
        <a:ln w="15875" cap="rnd" cmpd="sng" algn="ctr">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latin typeface="Liberation Serif" panose="02020603050405020304" pitchFamily="18" charset="0"/>
              <a:ea typeface="Liberation Serif" panose="02020603050405020304" pitchFamily="18" charset="0"/>
              <a:cs typeface="Liberation Serif" panose="02020603050405020304" pitchFamily="18" charset="0"/>
            </a:rPr>
            <a:t>Бюджет  Слободо-Туринского муниципального района утверждается районной Думой в форме Решения.</a:t>
          </a:r>
          <a:endParaRPr lang="ru-RU" sz="1200" kern="1200" dirty="0"/>
        </a:p>
        <a:p>
          <a:pPr marL="114300" lvl="1" indent="-114300" algn="l" defTabSz="533400">
            <a:lnSpc>
              <a:spcPct val="90000"/>
            </a:lnSpc>
            <a:spcBef>
              <a:spcPct val="0"/>
            </a:spcBef>
            <a:spcAft>
              <a:spcPct val="15000"/>
            </a:spcAft>
            <a:buChar char="•"/>
          </a:pPr>
          <a:r>
            <a:rPr lang="ru-RU" sz="1200" kern="1200" dirty="0">
              <a:latin typeface="Liberation Serif" panose="02020603050405020304" pitchFamily="18" charset="0"/>
              <a:ea typeface="Liberation Serif" panose="02020603050405020304" pitchFamily="18" charset="0"/>
              <a:cs typeface="Liberation Serif" panose="02020603050405020304" pitchFamily="18" charset="0"/>
            </a:rPr>
            <a:t>Принятое районной Думой Решение о бюджете подлежит обнародованию путем опубликования в общественно-политической газете Слободо-Туринского муниципального района «Коммунар» и разместить на официальной сайте Думы Слободо-Туринского муниципального района в информационно-телекоммуникационной сети «Интернет» </a:t>
          </a:r>
          <a:r>
            <a:rPr lang="en-US" sz="1200" kern="1200" dirty="0">
              <a:latin typeface="Liberation Serif" panose="02020603050405020304" pitchFamily="18" charset="0"/>
              <a:ea typeface="Liberation Serif" panose="02020603050405020304" pitchFamily="18" charset="0"/>
              <a:cs typeface="Liberation Serif" panose="02020603050405020304" pitchFamily="18" charset="0"/>
            </a:rPr>
            <a:t>http://sld-duma.ru</a:t>
          </a:r>
          <a:endParaRPr lang="ru-RU" sz="1200" kern="1200" dirty="0"/>
        </a:p>
      </dsp:txBody>
      <dsp:txXfrm rot="-5400000">
        <a:off x="3911393" y="2741182"/>
        <a:ext cx="6903355" cy="928519"/>
      </dsp:txXfrm>
    </dsp:sp>
    <dsp:sp modelId="{5AF59769-50DF-4FD8-8D19-7EABA87CF8F4}">
      <dsp:nvSpPr>
        <dsp:cNvPr id="0" name=""/>
        <dsp:cNvSpPr/>
      </dsp:nvSpPr>
      <dsp:spPr>
        <a:xfrm>
          <a:off x="0" y="2561075"/>
          <a:ext cx="3911392" cy="1288731"/>
        </a:xfrm>
        <a:prstGeom prst="roundRect">
          <a:avLst/>
        </a:prstGeom>
        <a:solidFill>
          <a:schemeClr val="accent5">
            <a:hueOff val="-3039673"/>
            <a:satOff val="3213"/>
            <a:lumOff val="-589"/>
            <a:alphaOff val="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ru-RU" sz="2200" kern="1200" dirty="0">
              <a:latin typeface="Liberation Serif" panose="02020603050405020304" pitchFamily="18" charset="0"/>
              <a:ea typeface="Liberation Serif" panose="02020603050405020304" pitchFamily="18" charset="0"/>
              <a:cs typeface="Liberation Serif" panose="02020603050405020304" pitchFamily="18" charset="0"/>
            </a:rPr>
            <a:t>Утверждение бюджета</a:t>
          </a:r>
          <a:endParaRPr lang="ru-RU" sz="2200" kern="1200" dirty="0"/>
        </a:p>
      </dsp:txBody>
      <dsp:txXfrm>
        <a:off x="62911" y="2623986"/>
        <a:ext cx="3785570" cy="1162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9CC91-3A5C-4198-8759-AD22A890F758}">
      <dsp:nvSpPr>
        <dsp:cNvPr id="0" name=""/>
        <dsp:cNvSpPr/>
      </dsp:nvSpPr>
      <dsp:spPr>
        <a:xfrm>
          <a:off x="2621" y="0"/>
          <a:ext cx="2572865" cy="47811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1</a:t>
          </a:r>
          <a:endParaRPr lang="ru-RU" sz="6500" kern="1200" dirty="0"/>
        </a:p>
      </dsp:txBody>
      <dsp:txXfrm>
        <a:off x="2621" y="0"/>
        <a:ext cx="2572865" cy="1434348"/>
      </dsp:txXfrm>
    </dsp:sp>
    <dsp:sp modelId="{BB0F1621-7F20-4326-B0FF-2C579FBC477D}">
      <dsp:nvSpPr>
        <dsp:cNvPr id="0" name=""/>
        <dsp:cNvSpPr/>
      </dsp:nvSpPr>
      <dsp:spPr>
        <a:xfrm>
          <a:off x="259908" y="1434348"/>
          <a:ext cx="2058292" cy="3107754"/>
        </a:xfrm>
        <a:prstGeom prst="roundRect">
          <a:avLst>
            <a:gd name="adj" fmla="val 10000"/>
          </a:avLst>
        </a:prstGeom>
        <a:solidFill>
          <a:schemeClr val="accent1">
            <a:hueOff val="0"/>
            <a:satOff val="0"/>
            <a:lumOff val="0"/>
            <a:alphaOff val="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Прогнозе социально – экономического развития</a:t>
          </a:r>
          <a:endParaRPr lang="ru-RU" sz="2000" kern="1200" dirty="0"/>
        </a:p>
      </dsp:txBody>
      <dsp:txXfrm>
        <a:off x="320193" y="1494633"/>
        <a:ext cx="1937722" cy="2987184"/>
      </dsp:txXfrm>
    </dsp:sp>
    <dsp:sp modelId="{2D2C25DF-BBB0-431B-998E-2F53CA5998A2}">
      <dsp:nvSpPr>
        <dsp:cNvPr id="0" name=""/>
        <dsp:cNvSpPr/>
      </dsp:nvSpPr>
      <dsp:spPr>
        <a:xfrm>
          <a:off x="2768452" y="0"/>
          <a:ext cx="2572865" cy="47811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2</a:t>
          </a:r>
          <a:endParaRPr lang="ru-RU" sz="6500" kern="1200" dirty="0"/>
        </a:p>
      </dsp:txBody>
      <dsp:txXfrm>
        <a:off x="2768452" y="0"/>
        <a:ext cx="2572865" cy="1434348"/>
      </dsp:txXfrm>
    </dsp:sp>
    <dsp:sp modelId="{65448ADE-927A-4031-9D84-D178F59863B3}">
      <dsp:nvSpPr>
        <dsp:cNvPr id="0" name=""/>
        <dsp:cNvSpPr/>
      </dsp:nvSpPr>
      <dsp:spPr>
        <a:xfrm>
          <a:off x="3025738" y="1434348"/>
          <a:ext cx="2058292" cy="3107754"/>
        </a:xfrm>
        <a:prstGeom prst="roundRect">
          <a:avLst>
            <a:gd name="adj" fmla="val 10000"/>
          </a:avLst>
        </a:prstGeom>
        <a:solidFill>
          <a:schemeClr val="accent1">
            <a:hueOff val="0"/>
            <a:satOff val="0"/>
            <a:lumOff val="0"/>
            <a:alphaOff val="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Бюджетном прогнозе на долгосрочный период</a:t>
          </a:r>
          <a:endParaRPr lang="ru-RU" sz="2000" kern="1200" dirty="0"/>
        </a:p>
      </dsp:txBody>
      <dsp:txXfrm>
        <a:off x="3086023" y="1494633"/>
        <a:ext cx="1937722" cy="2987184"/>
      </dsp:txXfrm>
    </dsp:sp>
    <dsp:sp modelId="{24E5EC49-3F8D-415F-8264-7B73A11139F2}">
      <dsp:nvSpPr>
        <dsp:cNvPr id="0" name=""/>
        <dsp:cNvSpPr/>
      </dsp:nvSpPr>
      <dsp:spPr>
        <a:xfrm>
          <a:off x="5534282" y="0"/>
          <a:ext cx="2572865" cy="47811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3</a:t>
          </a:r>
          <a:endParaRPr lang="ru-RU" sz="6500" kern="1200" dirty="0"/>
        </a:p>
      </dsp:txBody>
      <dsp:txXfrm>
        <a:off x="5534282" y="0"/>
        <a:ext cx="2572865" cy="1434348"/>
      </dsp:txXfrm>
    </dsp:sp>
    <dsp:sp modelId="{314B8ECA-CA3A-4FA8-8172-26FF56368812}">
      <dsp:nvSpPr>
        <dsp:cNvPr id="0" name=""/>
        <dsp:cNvSpPr/>
      </dsp:nvSpPr>
      <dsp:spPr>
        <a:xfrm>
          <a:off x="5791568" y="1434348"/>
          <a:ext cx="2058292" cy="3107754"/>
        </a:xfrm>
        <a:prstGeom prst="roundRect">
          <a:avLst>
            <a:gd name="adj" fmla="val 10000"/>
          </a:avLst>
        </a:prstGeom>
        <a:solidFill>
          <a:schemeClr val="accent1">
            <a:hueOff val="0"/>
            <a:satOff val="0"/>
            <a:lumOff val="0"/>
            <a:alphaOff val="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Основных направлениях бюджетной политики и основных направлениях  налоговой политики</a:t>
          </a:r>
          <a:endParaRPr lang="ru-RU" sz="2000" kern="1200" dirty="0"/>
        </a:p>
      </dsp:txBody>
      <dsp:txXfrm>
        <a:off x="5851853" y="1494633"/>
        <a:ext cx="1937722" cy="2987184"/>
      </dsp:txXfrm>
    </dsp:sp>
    <dsp:sp modelId="{557D86FF-015B-4D25-A49A-8A637806CB77}">
      <dsp:nvSpPr>
        <dsp:cNvPr id="0" name=""/>
        <dsp:cNvSpPr/>
      </dsp:nvSpPr>
      <dsp:spPr>
        <a:xfrm>
          <a:off x="8300112" y="0"/>
          <a:ext cx="2572865" cy="47811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4</a:t>
          </a:r>
          <a:endParaRPr lang="ru-RU" sz="6500" kern="1200" dirty="0"/>
        </a:p>
      </dsp:txBody>
      <dsp:txXfrm>
        <a:off x="8300112" y="0"/>
        <a:ext cx="2572865" cy="1434348"/>
      </dsp:txXfrm>
    </dsp:sp>
    <dsp:sp modelId="{82AD6E5F-C0AB-414A-96D6-AFB803F67448}">
      <dsp:nvSpPr>
        <dsp:cNvPr id="0" name=""/>
        <dsp:cNvSpPr/>
      </dsp:nvSpPr>
      <dsp:spPr>
        <a:xfrm>
          <a:off x="8557399" y="1434348"/>
          <a:ext cx="2058292" cy="3107754"/>
        </a:xfrm>
        <a:prstGeom prst="roundRect">
          <a:avLst>
            <a:gd name="adj" fmla="val 10000"/>
          </a:avLst>
        </a:prstGeom>
        <a:solidFill>
          <a:schemeClr val="accent1">
            <a:hueOff val="0"/>
            <a:satOff val="0"/>
            <a:lumOff val="0"/>
            <a:alphaOff val="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ru-RU" sz="2000" kern="1200">
              <a:latin typeface="Liberation Serif" panose="02020603050405020304" pitchFamily="18" charset="0"/>
              <a:ea typeface="Liberation Serif" panose="02020603050405020304" pitchFamily="18" charset="0"/>
              <a:cs typeface="Liberation Serif" panose="02020603050405020304" pitchFamily="18" charset="0"/>
            </a:rPr>
            <a:t>Муниципальных программах</a:t>
          </a:r>
          <a:endParaRPr lang="ru-RU" sz="2000" kern="1200" dirty="0"/>
        </a:p>
      </dsp:txBody>
      <dsp:txXfrm>
        <a:off x="8617684" y="1494633"/>
        <a:ext cx="1937722" cy="29871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3C902-E8AB-4AF4-BA65-086F4F3368E4}">
      <dsp:nvSpPr>
        <dsp:cNvPr id="0" name=""/>
        <dsp:cNvSpPr/>
      </dsp:nvSpPr>
      <dsp:spPr>
        <a:xfrm>
          <a:off x="3398" y="94808"/>
          <a:ext cx="3313659" cy="693103"/>
        </a:xfrm>
        <a:prstGeom prst="rect">
          <a:avLst/>
        </a:prstGeom>
        <a:gradFill rotWithShape="0">
          <a:gsLst>
            <a:gs pos="0">
              <a:schemeClr val="accent1">
                <a:hueOff val="0"/>
                <a:satOff val="0"/>
                <a:lumOff val="0"/>
                <a:alphaOff val="0"/>
                <a:tint val="98000"/>
                <a:lumMod val="128000"/>
              </a:schemeClr>
            </a:gs>
            <a:gs pos="100000">
              <a:schemeClr val="accent1">
                <a:hueOff val="0"/>
                <a:satOff val="0"/>
                <a:lumOff val="0"/>
                <a:alphaOff val="0"/>
                <a:shade val="94000"/>
                <a:lumMod val="88000"/>
              </a:schemeClr>
            </a:gs>
          </a:gsLst>
          <a:lin ang="5400000" scaled="0"/>
          <a:tileRect/>
        </a:gradFill>
        <a:ln w="9525" cap="rnd" cmpd="sng" algn="ctr">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Налоговые поступления</a:t>
          </a:r>
        </a:p>
      </dsp:txBody>
      <dsp:txXfrm>
        <a:off x="3398" y="94808"/>
        <a:ext cx="3313659" cy="693103"/>
      </dsp:txXfrm>
    </dsp:sp>
    <dsp:sp modelId="{11D178A9-F2FB-479A-8213-E60ABF4CFA3F}">
      <dsp:nvSpPr>
        <dsp:cNvPr id="0" name=""/>
        <dsp:cNvSpPr/>
      </dsp:nvSpPr>
      <dsp:spPr>
        <a:xfrm>
          <a:off x="3398" y="787911"/>
          <a:ext cx="3313659" cy="4062599"/>
        </a:xfrm>
        <a:prstGeom prst="rect">
          <a:avLst/>
        </a:prstGeom>
        <a:solidFill>
          <a:schemeClr val="accent1">
            <a:alpha val="90000"/>
            <a:tint val="40000"/>
            <a:hueOff val="0"/>
            <a:satOff val="0"/>
            <a:lumOff val="0"/>
            <a:alphaOff val="0"/>
          </a:schemeClr>
        </a:solidFill>
        <a:ln w="9525" cap="rnd" cmpd="sng" algn="ctr">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налог на доходы физических лиц</a:t>
          </a:r>
        </a:p>
        <a:p>
          <a:pPr marL="228600" lvl="1" indent="-228600" algn="l" defTabSz="889000">
            <a:lnSpc>
              <a:spcPct val="10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акцизы</a:t>
          </a:r>
        </a:p>
        <a:p>
          <a:pPr marL="228600" lvl="1" indent="-228600" algn="l" defTabSz="889000">
            <a:lnSpc>
              <a:spcPct val="10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налог, взимаемый в связи с применением упрощенной системы налогообложения </a:t>
          </a:r>
        </a:p>
        <a:p>
          <a:pPr marL="228600" lvl="1" indent="-228600" algn="l" defTabSz="889000">
            <a:lnSpc>
              <a:spcPct val="10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единый сельскохозяйственный налог</a:t>
          </a:r>
        </a:p>
        <a:p>
          <a:pPr marL="228600" lvl="1" indent="-228600" algn="l" defTabSz="889000">
            <a:lnSpc>
              <a:spcPct val="10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патентная система</a:t>
          </a:r>
        </a:p>
        <a:p>
          <a:pPr marL="228600" lvl="1" indent="-228600" algn="l" defTabSz="889000">
            <a:lnSpc>
              <a:spcPct val="10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госпошлина</a:t>
          </a:r>
        </a:p>
      </dsp:txBody>
      <dsp:txXfrm>
        <a:off x="3398" y="787911"/>
        <a:ext cx="3313659" cy="4062599"/>
      </dsp:txXfrm>
    </dsp:sp>
    <dsp:sp modelId="{9E156591-8B84-4A0E-B34A-E8B69A8502A9}">
      <dsp:nvSpPr>
        <dsp:cNvPr id="0" name=""/>
        <dsp:cNvSpPr/>
      </dsp:nvSpPr>
      <dsp:spPr>
        <a:xfrm>
          <a:off x="3780970" y="94808"/>
          <a:ext cx="3313659" cy="693103"/>
        </a:xfrm>
        <a:prstGeom prst="rect">
          <a:avLst/>
        </a:prstGeom>
        <a:gradFill rotWithShape="0">
          <a:gsLst>
            <a:gs pos="0">
              <a:schemeClr val="accent1">
                <a:hueOff val="0"/>
                <a:satOff val="0"/>
                <a:lumOff val="0"/>
                <a:alphaOff val="0"/>
                <a:tint val="98000"/>
                <a:lumMod val="128000"/>
              </a:schemeClr>
            </a:gs>
            <a:gs pos="100000">
              <a:schemeClr val="accent1">
                <a:hueOff val="0"/>
                <a:satOff val="0"/>
                <a:lumOff val="0"/>
                <a:alphaOff val="0"/>
                <a:shade val="94000"/>
                <a:lumMod val="88000"/>
              </a:schemeClr>
            </a:gs>
          </a:gsLst>
          <a:lin ang="5400000" scaled="0"/>
          <a:tileRect/>
        </a:gradFill>
        <a:ln w="9525" cap="rnd" cmpd="sng" algn="ctr">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Неналоговые доходы</a:t>
          </a:r>
        </a:p>
      </dsp:txBody>
      <dsp:txXfrm>
        <a:off x="3780970" y="94808"/>
        <a:ext cx="3313659" cy="693103"/>
      </dsp:txXfrm>
    </dsp:sp>
    <dsp:sp modelId="{93A4B8CC-8F57-4A1C-AF9F-30DADC6A837E}">
      <dsp:nvSpPr>
        <dsp:cNvPr id="0" name=""/>
        <dsp:cNvSpPr/>
      </dsp:nvSpPr>
      <dsp:spPr>
        <a:xfrm>
          <a:off x="3780970" y="787911"/>
          <a:ext cx="3313659" cy="4062599"/>
        </a:xfrm>
        <a:prstGeom prst="rect">
          <a:avLst/>
        </a:prstGeom>
        <a:solidFill>
          <a:schemeClr val="accent1">
            <a:alpha val="90000"/>
            <a:tint val="40000"/>
            <a:hueOff val="0"/>
            <a:satOff val="0"/>
            <a:lumOff val="0"/>
            <a:alphaOff val="0"/>
          </a:schemeClr>
        </a:solidFill>
        <a:ln w="9525" cap="rnd" cmpd="sng" algn="ctr">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доходы от использования муниципального имущества</a:t>
          </a:r>
        </a:p>
        <a:p>
          <a:pPr marL="228600" lvl="1" indent="-228600" algn="l" defTabSz="889000">
            <a:lnSpc>
              <a:spcPct val="9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доходы от оказания платных услуг</a:t>
          </a:r>
        </a:p>
        <a:p>
          <a:pPr marL="228600" lvl="1" indent="-228600" algn="l" defTabSz="889000">
            <a:lnSpc>
              <a:spcPct val="9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доходы от продажи материальных и не материальных активов</a:t>
          </a:r>
        </a:p>
        <a:p>
          <a:pPr marL="228600" lvl="1" indent="-228600" algn="l" defTabSz="889000">
            <a:lnSpc>
              <a:spcPct val="9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штрафы за нарушение законодательства</a:t>
          </a:r>
        </a:p>
        <a:p>
          <a:pPr marL="228600" lvl="1" indent="-228600" algn="l" defTabSz="889000">
            <a:lnSpc>
              <a:spcPct val="9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прочие неналоговые доходы</a:t>
          </a:r>
        </a:p>
      </dsp:txBody>
      <dsp:txXfrm>
        <a:off x="3780970" y="787911"/>
        <a:ext cx="3313659" cy="4062599"/>
      </dsp:txXfrm>
    </dsp:sp>
    <dsp:sp modelId="{EE74A578-155B-4649-B014-41A140D3E95E}">
      <dsp:nvSpPr>
        <dsp:cNvPr id="0" name=""/>
        <dsp:cNvSpPr/>
      </dsp:nvSpPr>
      <dsp:spPr>
        <a:xfrm>
          <a:off x="7558541" y="94808"/>
          <a:ext cx="3313659" cy="693103"/>
        </a:xfrm>
        <a:prstGeom prst="rect">
          <a:avLst/>
        </a:prstGeom>
        <a:gradFill rotWithShape="0">
          <a:gsLst>
            <a:gs pos="0">
              <a:schemeClr val="accent1">
                <a:hueOff val="0"/>
                <a:satOff val="0"/>
                <a:lumOff val="0"/>
                <a:alphaOff val="0"/>
                <a:tint val="98000"/>
                <a:lumMod val="128000"/>
              </a:schemeClr>
            </a:gs>
            <a:gs pos="100000">
              <a:schemeClr val="accent1">
                <a:hueOff val="0"/>
                <a:satOff val="0"/>
                <a:lumOff val="0"/>
                <a:alphaOff val="0"/>
                <a:shade val="94000"/>
                <a:lumMod val="88000"/>
              </a:schemeClr>
            </a:gs>
          </a:gsLst>
          <a:lin ang="5400000" scaled="0"/>
          <a:tileRect/>
        </a:gradFill>
        <a:ln w="9525" cap="rnd" cmpd="sng" algn="ctr">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Безвозмездные поступления</a:t>
          </a:r>
        </a:p>
      </dsp:txBody>
      <dsp:txXfrm>
        <a:off x="7558541" y="94808"/>
        <a:ext cx="3313659" cy="693103"/>
      </dsp:txXfrm>
    </dsp:sp>
    <dsp:sp modelId="{6E1DDE93-A4D8-4E0D-8EDF-488D00698220}">
      <dsp:nvSpPr>
        <dsp:cNvPr id="0" name=""/>
        <dsp:cNvSpPr/>
      </dsp:nvSpPr>
      <dsp:spPr>
        <a:xfrm>
          <a:off x="7558541" y="787911"/>
          <a:ext cx="3313659" cy="4062599"/>
        </a:xfrm>
        <a:prstGeom prst="rect">
          <a:avLst/>
        </a:prstGeom>
        <a:solidFill>
          <a:schemeClr val="accent1">
            <a:alpha val="90000"/>
            <a:tint val="40000"/>
            <a:hueOff val="0"/>
            <a:satOff val="0"/>
            <a:lumOff val="0"/>
            <a:alphaOff val="0"/>
          </a:schemeClr>
        </a:solidFill>
        <a:ln w="9525" cap="rnd" cmpd="sng" algn="ctr">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Поступления от других бюджетов (межбюджетные трансферты), организаций, граждан (кроме налоговых и неналоговых доходов)</a:t>
          </a:r>
        </a:p>
      </dsp:txBody>
      <dsp:txXfrm>
        <a:off x="7558541" y="787911"/>
        <a:ext cx="3313659" cy="40625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2360E-94B5-4D26-9226-E9E6D45178EF}">
      <dsp:nvSpPr>
        <dsp:cNvPr id="0" name=""/>
        <dsp:cNvSpPr/>
      </dsp:nvSpPr>
      <dsp:spPr>
        <a:xfrm>
          <a:off x="1339582" y="1258"/>
          <a:ext cx="8196435" cy="499416"/>
        </a:xfrm>
        <a:prstGeom prst="roundRect">
          <a:avLst>
            <a:gd name="adj" fmla="val 10000"/>
          </a:avLst>
        </a:prstGeom>
        <a:solidFill>
          <a:schemeClr val="accent2">
            <a:lumMod val="7500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Liberation Serif" panose="02020603050405020304" pitchFamily="18" charset="0"/>
              <a:ea typeface="Liberation Serif" panose="02020603050405020304" pitchFamily="18" charset="0"/>
              <a:cs typeface="Liberation Serif" panose="02020603050405020304" pitchFamily="18" charset="0"/>
            </a:rPr>
            <a:t>Классификация расходов по признакам</a:t>
          </a:r>
        </a:p>
      </dsp:txBody>
      <dsp:txXfrm>
        <a:off x="1354209" y="15885"/>
        <a:ext cx="8167181" cy="470162"/>
      </dsp:txXfrm>
    </dsp:sp>
    <dsp:sp modelId="{5D0497B7-4293-45FA-8E86-87409A4E7327}">
      <dsp:nvSpPr>
        <dsp:cNvPr id="0" name=""/>
        <dsp:cNvSpPr/>
      </dsp:nvSpPr>
      <dsp:spPr>
        <a:xfrm>
          <a:off x="6121" y="806976"/>
          <a:ext cx="3429090" cy="3692768"/>
        </a:xfrm>
        <a:prstGeom prst="roundRect">
          <a:avLst>
            <a:gd name="adj" fmla="val 10000"/>
          </a:avLst>
        </a:prstGeom>
        <a:solidFill>
          <a:schemeClr val="accent2">
            <a:lumMod val="60000"/>
            <a:lumOff val="4000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i="1" kern="1200" dirty="0">
              <a:latin typeface="Liberation Serif" panose="02020603050405020304" pitchFamily="18" charset="0"/>
              <a:ea typeface="Liberation Serif" panose="02020603050405020304" pitchFamily="18" charset="0"/>
              <a:cs typeface="Liberation Serif" panose="02020603050405020304" pitchFamily="18" charset="0"/>
            </a:rPr>
            <a:t>Функциональный</a:t>
          </a:r>
        </a:p>
        <a:p>
          <a:pPr marL="0" lvl="0" indent="0" algn="ctr" defTabSz="1066800">
            <a:lnSpc>
              <a:spcPct val="90000"/>
            </a:lnSpc>
            <a:spcBef>
              <a:spcPct val="0"/>
            </a:spcBef>
            <a:spcAft>
              <a:spcPct val="35000"/>
            </a:spcAft>
            <a:buNone/>
          </a:pPr>
          <a:r>
            <a:rPr lang="ru-RU" sz="2400" i="0" kern="1200" dirty="0">
              <a:latin typeface="Liberation Serif" panose="02020603050405020304" pitchFamily="18" charset="0"/>
              <a:ea typeface="Liberation Serif" panose="02020603050405020304" pitchFamily="18" charset="0"/>
              <a:cs typeface="Liberation Serif" panose="02020603050405020304" pitchFamily="18" charset="0"/>
            </a:rPr>
            <a:t>позволяет классифицировать направление средств бюджета на выполнение основных функций местного самоуправления</a:t>
          </a:r>
        </a:p>
      </dsp:txBody>
      <dsp:txXfrm>
        <a:off x="106556" y="907411"/>
        <a:ext cx="3228220" cy="3491898"/>
      </dsp:txXfrm>
    </dsp:sp>
    <dsp:sp modelId="{5AA28BF6-B962-4C35-BDF3-125690A5F41C}">
      <dsp:nvSpPr>
        <dsp:cNvPr id="0" name=""/>
        <dsp:cNvSpPr/>
      </dsp:nvSpPr>
      <dsp:spPr>
        <a:xfrm>
          <a:off x="3714442" y="808235"/>
          <a:ext cx="3429090" cy="3814524"/>
        </a:xfrm>
        <a:prstGeom prst="roundRect">
          <a:avLst>
            <a:gd name="adj" fmla="val 10000"/>
          </a:avLst>
        </a:prstGeom>
        <a:solidFill>
          <a:schemeClr val="accent2">
            <a:lumMod val="60000"/>
            <a:lumOff val="4000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i="1" kern="1200" dirty="0">
              <a:latin typeface="Liberation Serif" panose="02020603050405020304" pitchFamily="18" charset="0"/>
              <a:ea typeface="Liberation Serif" panose="02020603050405020304" pitchFamily="18" charset="0"/>
              <a:cs typeface="Liberation Serif" panose="02020603050405020304" pitchFamily="18" charset="0"/>
            </a:rPr>
            <a:t>Ведомственный </a:t>
          </a:r>
        </a:p>
        <a:p>
          <a:pPr marL="0" lvl="0" indent="0" algn="ctr" defTabSz="1066800">
            <a:lnSpc>
              <a:spcPct val="90000"/>
            </a:lnSpc>
            <a:spcBef>
              <a:spcPct val="0"/>
            </a:spcBef>
            <a:spcAft>
              <a:spcPct val="35000"/>
            </a:spcAft>
            <a:buNone/>
          </a:pPr>
          <a:r>
            <a:rPr lang="ru-RU" sz="2400" i="1" kern="1200" dirty="0">
              <a:latin typeface="Liberation Serif" panose="02020603050405020304" pitchFamily="18" charset="0"/>
              <a:ea typeface="Liberation Serif" panose="02020603050405020304" pitchFamily="18" charset="0"/>
              <a:cs typeface="Liberation Serif" panose="02020603050405020304" pitchFamily="18" charset="0"/>
            </a:rPr>
            <a:t>п</a:t>
          </a:r>
          <a:r>
            <a:rPr lang="ru-RU" sz="2400" i="0" kern="1200" dirty="0">
              <a:latin typeface="Liberation Serif" panose="02020603050405020304" pitchFamily="18" charset="0"/>
              <a:ea typeface="Liberation Serif" panose="02020603050405020304" pitchFamily="18" charset="0"/>
              <a:cs typeface="Liberation Serif" panose="02020603050405020304" pitchFamily="18" charset="0"/>
            </a:rPr>
            <a:t>озволяет выделить в каждой группе расходов соответствующего главного распорядителя бюджетных средств получающего бюджетные ассигнования</a:t>
          </a:r>
        </a:p>
      </dsp:txBody>
      <dsp:txXfrm>
        <a:off x="3814877" y="908670"/>
        <a:ext cx="3228220" cy="3613654"/>
      </dsp:txXfrm>
    </dsp:sp>
    <dsp:sp modelId="{529E81EE-FE38-4428-B0C0-B416D7365016}">
      <dsp:nvSpPr>
        <dsp:cNvPr id="0" name=""/>
        <dsp:cNvSpPr/>
      </dsp:nvSpPr>
      <dsp:spPr>
        <a:xfrm>
          <a:off x="7440388" y="806976"/>
          <a:ext cx="3429090" cy="3645270"/>
        </a:xfrm>
        <a:prstGeom prst="roundRect">
          <a:avLst>
            <a:gd name="adj" fmla="val 10000"/>
          </a:avLst>
        </a:prstGeom>
        <a:solidFill>
          <a:schemeClr val="accent2">
            <a:lumMod val="60000"/>
            <a:lumOff val="4000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ru-RU" sz="2400" i="1" kern="1200" dirty="0">
              <a:latin typeface="Liberation Serif" panose="02020603050405020304" pitchFamily="18" charset="0"/>
              <a:ea typeface="Liberation Serif" panose="02020603050405020304" pitchFamily="18" charset="0"/>
              <a:cs typeface="Liberation Serif" panose="02020603050405020304" pitchFamily="18" charset="0"/>
            </a:rPr>
            <a:t>Экономический</a:t>
          </a:r>
        </a:p>
        <a:p>
          <a:pPr marL="0" lvl="0" indent="0" algn="ctr" defTabSz="1066800">
            <a:lnSpc>
              <a:spcPct val="90000"/>
            </a:lnSpc>
            <a:spcBef>
              <a:spcPct val="0"/>
            </a:spcBef>
            <a:spcAft>
              <a:spcPct val="35000"/>
            </a:spcAft>
            <a:buNone/>
          </a:pPr>
          <a:r>
            <a:rPr lang="ru-RU" sz="2400" i="0" kern="1200" dirty="0">
              <a:latin typeface="Liberation Serif" panose="02020603050405020304" pitchFamily="18" charset="0"/>
              <a:ea typeface="Liberation Serif" panose="02020603050405020304" pitchFamily="18" charset="0"/>
              <a:cs typeface="Liberation Serif" panose="02020603050405020304" pitchFamily="18" charset="0"/>
            </a:rPr>
            <a:t>позволяет рассмотреть расходы бюджетов в зависимости от экономического содержания операций сектора государственного управления</a:t>
          </a:r>
        </a:p>
      </dsp:txBody>
      <dsp:txXfrm>
        <a:off x="7540823" y="907411"/>
        <a:ext cx="3228220" cy="34444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PlaceHolder 1"/>
          <p:cNvSpPr>
            <a:spLocks noGrp="1"/>
          </p:cNvSpPr>
          <p:nvPr>
            <p:ph type="title"/>
          </p:nvPr>
        </p:nvSpPr>
        <p:spPr>
          <a:xfrm>
            <a:off x="684360" y="4487400"/>
            <a:ext cx="8532720" cy="1505160"/>
          </a:xfrm>
          <a:prstGeom prst="rect">
            <a:avLst/>
          </a:prstGeom>
          <a:noFill/>
          <a:ln w="0">
            <a:noFill/>
          </a:ln>
        </p:spPr>
        <p:txBody>
          <a:bodyPr lIns="0" tIns="0" rIns="0" bIns="0" anchor="ctr">
            <a:noAutofit/>
          </a:bodyPr>
          <a:lstStyle/>
          <a:p>
            <a:pPr indent="0" algn="ctr">
              <a:buNone/>
            </a:pPr>
            <a:endParaRPr lang="ru-RU" sz="4400" b="0" strike="noStrike" spc="-1">
              <a:solidFill>
                <a:srgbClr val="FFFFFF"/>
              </a:solidFill>
              <a:latin typeface="Arial" panose="020B0604020202020204"/>
            </a:endParaRPr>
          </a:p>
        </p:txBody>
      </p:sp>
      <p:sp>
        <p:nvSpPr>
          <p:cNvPr id="17" name="PlaceHolder 2"/>
          <p:cNvSpPr>
            <a:spLocks noGrp="1"/>
          </p:cNvSpPr>
          <p:nvPr>
            <p:ph type="subTitle"/>
          </p:nvPr>
        </p:nvSpPr>
        <p:spPr>
          <a:xfrm>
            <a:off x="684360" y="685800"/>
            <a:ext cx="8532720" cy="3613320"/>
          </a:xfrm>
          <a:prstGeom prst="rect">
            <a:avLst/>
          </a:prstGeom>
          <a:noFill/>
          <a:ln w="0">
            <a:noFill/>
          </a:ln>
        </p:spPr>
        <p:txBody>
          <a:bodyPr lIns="0" tIns="0" rIns="0" bIns="0" anchor="ctr">
            <a:noAutofit/>
          </a:bodyPr>
          <a:lstStyle/>
          <a:p>
            <a:pPr indent="0" algn="ctr">
              <a:buNone/>
            </a:pPr>
            <a:endParaRPr lang="ru-RU" sz="3200" b="0" strike="noStrike" spc="-1">
              <a:solidFill>
                <a:srgbClr val="FFFFFF"/>
              </a:solidFill>
              <a:latin typeface="Arial" panose="020B0604020202020204"/>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9061F63B-9614-47E4-9580-E4CCB4A5F1FF}" type="slidenum">
              <a:rPr/>
              <a:t>‹#›</a:t>
            </a:fld>
            <a:endParaRPr/>
          </a:p>
        </p:txBody>
      </p:sp>
      <p:sp>
        <p:nvSpPr>
          <p:cNvPr id="6" name="PlaceHolder 5"/>
          <p:cNvSpPr>
            <a:spLocks noGrp="1"/>
          </p:cNvSpPr>
          <p:nvPr>
            <p:ph type="dt" idx="3"/>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05" name="PlaceHolder 1"/>
          <p:cNvSpPr>
            <a:spLocks noGrp="1"/>
          </p:cNvSpPr>
          <p:nvPr>
            <p:ph type="title"/>
          </p:nvPr>
        </p:nvSpPr>
        <p:spPr>
          <a:xfrm>
            <a:off x="684360" y="4487400"/>
            <a:ext cx="8532720" cy="1505160"/>
          </a:xfrm>
          <a:prstGeom prst="rect">
            <a:avLst/>
          </a:prstGeom>
          <a:noFill/>
          <a:ln w="0">
            <a:noFill/>
          </a:ln>
        </p:spPr>
        <p:txBody>
          <a:bodyPr lIns="0" tIns="0" rIns="0" bIns="0" anchor="ctr">
            <a:noAutofit/>
          </a:bodyPr>
          <a:lstStyle/>
          <a:p>
            <a:pPr indent="0" algn="ctr">
              <a:buNone/>
            </a:pPr>
            <a:endParaRPr lang="ru-RU" sz="4400" b="0" strike="noStrike" spc="-1">
              <a:solidFill>
                <a:srgbClr val="FFFFFF"/>
              </a:solidFill>
              <a:latin typeface="Arial" panose="020B0604020202020204"/>
            </a:endParaRPr>
          </a:p>
        </p:txBody>
      </p:sp>
      <p:sp>
        <p:nvSpPr>
          <p:cNvPr id="106" name="PlaceHolder 2"/>
          <p:cNvSpPr>
            <a:spLocks noGrp="1"/>
          </p:cNvSpPr>
          <p:nvPr>
            <p:ph/>
          </p:nvPr>
        </p:nvSpPr>
        <p:spPr>
          <a:xfrm>
            <a:off x="684360" y="685800"/>
            <a:ext cx="8532720" cy="3613320"/>
          </a:xfrm>
          <a:prstGeom prst="rect">
            <a:avLst/>
          </a:prstGeom>
          <a:noFill/>
          <a:ln w="0">
            <a:noFill/>
          </a:ln>
        </p:spPr>
        <p:txBody>
          <a:bodyPr lIns="0" tIns="0" rIns="0" bIns="0" anchor="t">
            <a:normAutofit/>
          </a:bodyPr>
          <a:lstStyle/>
          <a:p>
            <a:pPr indent="0">
              <a:spcBef>
                <a:spcPts val="1415"/>
              </a:spcBef>
              <a:buNone/>
            </a:pPr>
            <a:endParaRPr lang="ru-RU" sz="3200" b="0" strike="noStrike" spc="-1">
              <a:solidFill>
                <a:srgbClr val="FFFFFF"/>
              </a:solidFill>
              <a:latin typeface="Arial" panose="020B0604020202020204"/>
            </a:endParaRPr>
          </a:p>
        </p:txBody>
      </p:sp>
      <p:sp>
        <p:nvSpPr>
          <p:cNvPr id="4" name="PlaceHolder 3"/>
          <p:cNvSpPr>
            <a:spLocks noGrp="1"/>
          </p:cNvSpPr>
          <p:nvPr>
            <p:ph type="ftr" idx="28"/>
          </p:nvPr>
        </p:nvSpPr>
        <p:spPr/>
        <p:txBody>
          <a:bodyPr/>
          <a:lstStyle/>
          <a:p>
            <a:r>
              <a:t>Footer</a:t>
            </a:r>
          </a:p>
        </p:txBody>
      </p:sp>
      <p:sp>
        <p:nvSpPr>
          <p:cNvPr id="5" name="PlaceHolder 4"/>
          <p:cNvSpPr>
            <a:spLocks noGrp="1"/>
          </p:cNvSpPr>
          <p:nvPr>
            <p:ph type="sldNum" idx="29"/>
          </p:nvPr>
        </p:nvSpPr>
        <p:spPr/>
        <p:txBody>
          <a:bodyPr/>
          <a:lstStyle/>
          <a:p>
            <a:fld id="{443004C3-2550-4417-8969-8B3EEC16C6E1}" type="slidenum">
              <a:rPr/>
              <a:t>‹#›</a:t>
            </a:fld>
            <a:endParaRPr/>
          </a:p>
        </p:txBody>
      </p:sp>
      <p:sp>
        <p:nvSpPr>
          <p:cNvPr id="6" name="PlaceHolder 5"/>
          <p:cNvSpPr>
            <a:spLocks noGrp="1"/>
          </p:cNvSpPr>
          <p:nvPr>
            <p:ph type="dt" idx="30"/>
          </p:nvPr>
        </p:nvSpPr>
        <p:spPr/>
        <p:txBody>
          <a:bodyPr/>
          <a:lstStyle/>
          <a:p>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Заголовок раздела">
    <p:spTree>
      <p:nvGrpSpPr>
        <p:cNvPr id="1" name=""/>
        <p:cNvGrpSpPr/>
        <p:nvPr/>
      </p:nvGrpSpPr>
      <p:grpSpPr>
        <a:xfrm>
          <a:off x="0" y="0"/>
          <a:ext cx="0" cy="0"/>
          <a:chOff x="0" y="0"/>
          <a:chExt cx="0" cy="0"/>
        </a:xfrm>
      </p:grpSpPr>
      <p:sp>
        <p:nvSpPr>
          <p:cNvPr id="2" name="PlaceHolder 1"/>
          <p:cNvSpPr>
            <a:spLocks noGrp="1"/>
          </p:cNvSpPr>
          <p:nvPr>
            <p:ph type="ftr" idx="31"/>
          </p:nvPr>
        </p:nvSpPr>
        <p:spPr/>
        <p:txBody>
          <a:bodyPr/>
          <a:lstStyle/>
          <a:p>
            <a:r>
              <a:t>Footer</a:t>
            </a:r>
          </a:p>
        </p:txBody>
      </p:sp>
      <p:sp>
        <p:nvSpPr>
          <p:cNvPr id="3" name="PlaceHolder 2"/>
          <p:cNvSpPr>
            <a:spLocks noGrp="1"/>
          </p:cNvSpPr>
          <p:nvPr>
            <p:ph type="sldNum" idx="32"/>
          </p:nvPr>
        </p:nvSpPr>
        <p:spPr/>
        <p:txBody>
          <a:bodyPr/>
          <a:lstStyle/>
          <a:p>
            <a:fld id="{65F67486-655A-4C0B-B072-01D5B55C5144}" type="slidenum">
              <a:rPr/>
              <a:t>‹#›</a:t>
            </a:fld>
            <a:endParaRPr/>
          </a:p>
        </p:txBody>
      </p:sp>
      <p:sp>
        <p:nvSpPr>
          <p:cNvPr id="4" name="PlaceHolder 3"/>
          <p:cNvSpPr>
            <a:spLocks noGrp="1"/>
          </p:cNvSpPr>
          <p:nvPr>
            <p:ph type="dt" idx="33"/>
          </p:nvPr>
        </p:nvSpPr>
        <p:spPr/>
        <p:txBody>
          <a:bodyPr/>
          <a:lstStyle/>
          <a:p>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28" name="PlaceHolder 1"/>
          <p:cNvSpPr>
            <a:spLocks noGrp="1"/>
          </p:cNvSpPr>
          <p:nvPr>
            <p:ph type="title"/>
          </p:nvPr>
        </p:nvSpPr>
        <p:spPr>
          <a:xfrm>
            <a:off x="684360" y="4487400"/>
            <a:ext cx="8532720" cy="1505160"/>
          </a:xfrm>
          <a:prstGeom prst="rect">
            <a:avLst/>
          </a:prstGeom>
          <a:noFill/>
          <a:ln w="0">
            <a:noFill/>
          </a:ln>
        </p:spPr>
        <p:txBody>
          <a:bodyPr lIns="0" tIns="0" rIns="0" bIns="0" anchor="ctr">
            <a:noAutofit/>
          </a:bodyPr>
          <a:lstStyle/>
          <a:p>
            <a:pPr indent="0" algn="ctr">
              <a:buNone/>
            </a:pPr>
            <a:endParaRPr lang="ru-RU" sz="4400" b="0" strike="noStrike" spc="-1">
              <a:solidFill>
                <a:srgbClr val="FFFFFF"/>
              </a:solidFill>
              <a:latin typeface="Arial" panose="020B0604020202020204"/>
            </a:endParaRPr>
          </a:p>
        </p:txBody>
      </p:sp>
      <p:sp>
        <p:nvSpPr>
          <p:cNvPr id="129" name="PlaceHolder 2"/>
          <p:cNvSpPr>
            <a:spLocks noGrp="1"/>
          </p:cNvSpPr>
          <p:nvPr>
            <p:ph/>
          </p:nvPr>
        </p:nvSpPr>
        <p:spPr>
          <a:xfrm>
            <a:off x="684360" y="685800"/>
            <a:ext cx="4163760" cy="3613320"/>
          </a:xfrm>
          <a:prstGeom prst="rect">
            <a:avLst/>
          </a:prstGeom>
          <a:noFill/>
          <a:ln w="0">
            <a:noFill/>
          </a:ln>
        </p:spPr>
        <p:txBody>
          <a:bodyPr lIns="0" tIns="0" rIns="0" bIns="0" anchor="t">
            <a:normAutofit/>
          </a:bodyPr>
          <a:lstStyle/>
          <a:p>
            <a:pPr indent="0">
              <a:spcBef>
                <a:spcPts val="1415"/>
              </a:spcBef>
              <a:buNone/>
            </a:pPr>
            <a:endParaRPr lang="ru-RU" sz="3200" b="0" strike="noStrike" spc="-1">
              <a:solidFill>
                <a:srgbClr val="FFFFFF"/>
              </a:solidFill>
              <a:latin typeface="Arial" panose="020B0604020202020204"/>
            </a:endParaRPr>
          </a:p>
        </p:txBody>
      </p:sp>
      <p:sp>
        <p:nvSpPr>
          <p:cNvPr id="130" name="PlaceHolder 3"/>
          <p:cNvSpPr>
            <a:spLocks noGrp="1"/>
          </p:cNvSpPr>
          <p:nvPr>
            <p:ph/>
          </p:nvPr>
        </p:nvSpPr>
        <p:spPr>
          <a:xfrm>
            <a:off x="5056560" y="685800"/>
            <a:ext cx="4163760" cy="3613320"/>
          </a:xfrm>
          <a:prstGeom prst="rect">
            <a:avLst/>
          </a:prstGeom>
          <a:noFill/>
          <a:ln w="0">
            <a:noFill/>
          </a:ln>
        </p:spPr>
        <p:txBody>
          <a:bodyPr lIns="0" tIns="0" rIns="0" bIns="0" anchor="t">
            <a:normAutofit/>
          </a:bodyPr>
          <a:lstStyle/>
          <a:p>
            <a:pPr indent="0">
              <a:spcBef>
                <a:spcPts val="1415"/>
              </a:spcBef>
              <a:buNone/>
            </a:pPr>
            <a:endParaRPr lang="ru-RU" sz="3200" b="0" strike="noStrike" spc="-1">
              <a:solidFill>
                <a:srgbClr val="FFFFFF"/>
              </a:solidFill>
              <a:latin typeface="Arial" panose="020B0604020202020204"/>
            </a:endParaRPr>
          </a:p>
        </p:txBody>
      </p:sp>
      <p:sp>
        <p:nvSpPr>
          <p:cNvPr id="5" name="PlaceHolder 4"/>
          <p:cNvSpPr>
            <a:spLocks noGrp="1"/>
          </p:cNvSpPr>
          <p:nvPr>
            <p:ph type="ftr" idx="34"/>
          </p:nvPr>
        </p:nvSpPr>
        <p:spPr/>
        <p:txBody>
          <a:bodyPr/>
          <a:lstStyle/>
          <a:p>
            <a:r>
              <a:t>Footer</a:t>
            </a:r>
          </a:p>
        </p:txBody>
      </p:sp>
      <p:sp>
        <p:nvSpPr>
          <p:cNvPr id="6" name="PlaceHolder 5"/>
          <p:cNvSpPr>
            <a:spLocks noGrp="1"/>
          </p:cNvSpPr>
          <p:nvPr>
            <p:ph type="sldNum" idx="35"/>
          </p:nvPr>
        </p:nvSpPr>
        <p:spPr/>
        <p:txBody>
          <a:bodyPr/>
          <a:lstStyle/>
          <a:p>
            <a:fld id="{98072541-E86C-45B2-BAFA-A07CFBD02A31}" type="slidenum">
              <a:rPr/>
              <a:t>‹#›</a:t>
            </a:fld>
            <a:endParaRPr/>
          </a:p>
        </p:txBody>
      </p:sp>
      <p:sp>
        <p:nvSpPr>
          <p:cNvPr id="7" name="PlaceHolder 6"/>
          <p:cNvSpPr>
            <a:spLocks noGrp="1"/>
          </p:cNvSpPr>
          <p:nvPr>
            <p:ph type="dt" idx="36"/>
          </p:nvPr>
        </p:nvSpPr>
        <p:spPr/>
        <p:txBody>
          <a:bodyPr/>
          <a:lstStyle/>
          <a:p>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Сравнение">
    <p:spTree>
      <p:nvGrpSpPr>
        <p:cNvPr id="1" name=""/>
        <p:cNvGrpSpPr/>
        <p:nvPr/>
      </p:nvGrpSpPr>
      <p:grpSpPr>
        <a:xfrm>
          <a:off x="0" y="0"/>
          <a:ext cx="0" cy="0"/>
          <a:chOff x="0" y="0"/>
          <a:chExt cx="0" cy="0"/>
        </a:xfrm>
      </p:grpSpPr>
      <p:sp>
        <p:nvSpPr>
          <p:cNvPr id="2" name="PlaceHolder 1"/>
          <p:cNvSpPr>
            <a:spLocks noGrp="1"/>
          </p:cNvSpPr>
          <p:nvPr>
            <p:ph type="ftr" idx="37"/>
          </p:nvPr>
        </p:nvSpPr>
        <p:spPr/>
        <p:txBody>
          <a:bodyPr/>
          <a:lstStyle/>
          <a:p>
            <a:r>
              <a:t>Footer</a:t>
            </a:r>
          </a:p>
        </p:txBody>
      </p:sp>
      <p:sp>
        <p:nvSpPr>
          <p:cNvPr id="3" name="PlaceHolder 2"/>
          <p:cNvSpPr>
            <a:spLocks noGrp="1"/>
          </p:cNvSpPr>
          <p:nvPr>
            <p:ph type="sldNum" idx="38"/>
          </p:nvPr>
        </p:nvSpPr>
        <p:spPr/>
        <p:txBody>
          <a:bodyPr/>
          <a:lstStyle/>
          <a:p>
            <a:fld id="{4CA1BB97-36FB-4FCC-B2ED-823DC338A8CA}" type="slidenum">
              <a:rPr/>
              <a:t>‹#›</a:t>
            </a:fld>
            <a:endParaRPr/>
          </a:p>
        </p:txBody>
      </p:sp>
      <p:sp>
        <p:nvSpPr>
          <p:cNvPr id="4" name="PlaceHolder 3"/>
          <p:cNvSpPr>
            <a:spLocks noGrp="1"/>
          </p:cNvSpPr>
          <p:nvPr>
            <p:ph type="dt" idx="39"/>
          </p:nvPr>
        </p:nvSpPr>
        <p:spPr/>
        <p:txBody>
          <a:bodyPr/>
          <a:lstStyle/>
          <a:p>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50" name="PlaceHolder 1"/>
          <p:cNvSpPr>
            <a:spLocks noGrp="1"/>
          </p:cNvSpPr>
          <p:nvPr>
            <p:ph type="title"/>
          </p:nvPr>
        </p:nvSpPr>
        <p:spPr>
          <a:xfrm>
            <a:off x="684360" y="4487400"/>
            <a:ext cx="8532720" cy="1505160"/>
          </a:xfrm>
          <a:prstGeom prst="rect">
            <a:avLst/>
          </a:prstGeom>
          <a:noFill/>
          <a:ln w="0">
            <a:noFill/>
          </a:ln>
        </p:spPr>
        <p:txBody>
          <a:bodyPr lIns="0" tIns="0" rIns="0" bIns="0" anchor="ctr">
            <a:noAutofit/>
          </a:bodyPr>
          <a:lstStyle/>
          <a:p>
            <a:pPr indent="0" algn="ctr">
              <a:buNone/>
            </a:pPr>
            <a:endParaRPr lang="ru-RU" sz="4400" b="0" strike="noStrike" spc="-1">
              <a:solidFill>
                <a:srgbClr val="FFFFFF"/>
              </a:solidFill>
              <a:latin typeface="Arial" panose="020B0604020202020204"/>
            </a:endParaRPr>
          </a:p>
        </p:txBody>
      </p:sp>
      <p:sp>
        <p:nvSpPr>
          <p:cNvPr id="3" name="PlaceHolder 2"/>
          <p:cNvSpPr>
            <a:spLocks noGrp="1"/>
          </p:cNvSpPr>
          <p:nvPr>
            <p:ph type="ftr" idx="40"/>
          </p:nvPr>
        </p:nvSpPr>
        <p:spPr/>
        <p:txBody>
          <a:bodyPr/>
          <a:lstStyle/>
          <a:p>
            <a:r>
              <a:t>Footer</a:t>
            </a:r>
          </a:p>
        </p:txBody>
      </p:sp>
      <p:sp>
        <p:nvSpPr>
          <p:cNvPr id="4" name="PlaceHolder 3"/>
          <p:cNvSpPr>
            <a:spLocks noGrp="1"/>
          </p:cNvSpPr>
          <p:nvPr>
            <p:ph type="sldNum" idx="41"/>
          </p:nvPr>
        </p:nvSpPr>
        <p:spPr/>
        <p:txBody>
          <a:bodyPr/>
          <a:lstStyle/>
          <a:p>
            <a:fld id="{FAA7257D-B071-4870-A844-9BA558B102F9}" type="slidenum">
              <a:rPr/>
              <a:t>‹#›</a:t>
            </a:fld>
            <a:endParaRPr/>
          </a:p>
        </p:txBody>
      </p:sp>
      <p:sp>
        <p:nvSpPr>
          <p:cNvPr id="5" name="PlaceHolder 4"/>
          <p:cNvSpPr>
            <a:spLocks noGrp="1"/>
          </p:cNvSpPr>
          <p:nvPr>
            <p:ph type="dt" idx="42"/>
          </p:nvPr>
        </p:nvSpPr>
        <p:spPr/>
        <p:txBody>
          <a:bodyPr/>
          <a:lstStyle/>
          <a:p>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PlaceHolder 1"/>
          <p:cNvSpPr>
            <a:spLocks noGrp="1"/>
          </p:cNvSpPr>
          <p:nvPr>
            <p:ph type="ftr" idx="43"/>
          </p:nvPr>
        </p:nvSpPr>
        <p:spPr/>
        <p:txBody>
          <a:bodyPr/>
          <a:lstStyle/>
          <a:p>
            <a:r>
              <a:t>Footer</a:t>
            </a:r>
          </a:p>
        </p:txBody>
      </p:sp>
      <p:sp>
        <p:nvSpPr>
          <p:cNvPr id="3" name="PlaceHolder 2"/>
          <p:cNvSpPr>
            <a:spLocks noGrp="1"/>
          </p:cNvSpPr>
          <p:nvPr>
            <p:ph type="sldNum" idx="44"/>
          </p:nvPr>
        </p:nvSpPr>
        <p:spPr/>
        <p:txBody>
          <a:bodyPr/>
          <a:lstStyle/>
          <a:p>
            <a:fld id="{6EF68B39-615A-42B4-BF29-1D61DC54A625}" type="slidenum">
              <a:rPr/>
              <a:t>‹#›</a:t>
            </a:fld>
            <a:endParaRPr/>
          </a:p>
        </p:txBody>
      </p:sp>
      <p:sp>
        <p:nvSpPr>
          <p:cNvPr id="4" name="PlaceHolder 3"/>
          <p:cNvSpPr>
            <a:spLocks noGrp="1"/>
          </p:cNvSpPr>
          <p:nvPr>
            <p:ph type="dt" idx="45"/>
          </p:nvPr>
        </p:nvSpPr>
        <p:spPr/>
        <p:txBody>
          <a:bodyPr/>
          <a:lstStyle/>
          <a:p>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Объект с подписью">
    <p:spTree>
      <p:nvGrpSpPr>
        <p:cNvPr id="1" name=""/>
        <p:cNvGrpSpPr/>
        <p:nvPr/>
      </p:nvGrpSpPr>
      <p:grpSpPr>
        <a:xfrm>
          <a:off x="0" y="0"/>
          <a:ext cx="0" cy="0"/>
          <a:chOff x="0" y="0"/>
          <a:chExt cx="0" cy="0"/>
        </a:xfrm>
      </p:grpSpPr>
      <p:sp>
        <p:nvSpPr>
          <p:cNvPr id="2" name="PlaceHolder 1"/>
          <p:cNvSpPr>
            <a:spLocks noGrp="1"/>
          </p:cNvSpPr>
          <p:nvPr>
            <p:ph type="ftr" idx="46"/>
          </p:nvPr>
        </p:nvSpPr>
        <p:spPr/>
        <p:txBody>
          <a:bodyPr/>
          <a:lstStyle/>
          <a:p>
            <a:r>
              <a:t>Footer</a:t>
            </a:r>
          </a:p>
        </p:txBody>
      </p:sp>
      <p:sp>
        <p:nvSpPr>
          <p:cNvPr id="3" name="PlaceHolder 2"/>
          <p:cNvSpPr>
            <a:spLocks noGrp="1"/>
          </p:cNvSpPr>
          <p:nvPr>
            <p:ph type="sldNum" idx="47"/>
          </p:nvPr>
        </p:nvSpPr>
        <p:spPr/>
        <p:txBody>
          <a:bodyPr/>
          <a:lstStyle/>
          <a:p>
            <a:fld id="{63DA321D-E8E5-4BA3-8BE6-3D0B4BD5239A}" type="slidenum">
              <a:rPr/>
              <a:t>‹#›</a:t>
            </a:fld>
            <a:endParaRPr/>
          </a:p>
        </p:txBody>
      </p:sp>
      <p:sp>
        <p:nvSpPr>
          <p:cNvPr id="4" name="PlaceHolder 3"/>
          <p:cNvSpPr>
            <a:spLocks noGrp="1"/>
          </p:cNvSpPr>
          <p:nvPr>
            <p:ph type="dt" idx="48"/>
          </p:nvPr>
        </p:nvSpPr>
        <p:spPr/>
        <p:txBody>
          <a:bodyPr/>
          <a:lstStyle/>
          <a:p>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Рисунок с подписью">
    <p:spTree>
      <p:nvGrpSpPr>
        <p:cNvPr id="1" name=""/>
        <p:cNvGrpSpPr/>
        <p:nvPr/>
      </p:nvGrpSpPr>
      <p:grpSpPr>
        <a:xfrm>
          <a:off x="0" y="0"/>
          <a:ext cx="0" cy="0"/>
          <a:chOff x="0" y="0"/>
          <a:chExt cx="0" cy="0"/>
        </a:xfrm>
      </p:grpSpPr>
      <p:sp>
        <p:nvSpPr>
          <p:cNvPr id="2" name="PlaceHolder 1"/>
          <p:cNvSpPr>
            <a:spLocks noGrp="1"/>
          </p:cNvSpPr>
          <p:nvPr>
            <p:ph type="ftr" idx="49"/>
          </p:nvPr>
        </p:nvSpPr>
        <p:spPr/>
        <p:txBody>
          <a:bodyPr/>
          <a:lstStyle/>
          <a:p>
            <a:r>
              <a:t>Footer</a:t>
            </a:r>
          </a:p>
        </p:txBody>
      </p:sp>
      <p:sp>
        <p:nvSpPr>
          <p:cNvPr id="3" name="PlaceHolder 2"/>
          <p:cNvSpPr>
            <a:spLocks noGrp="1"/>
          </p:cNvSpPr>
          <p:nvPr>
            <p:ph type="sldNum" idx="50"/>
          </p:nvPr>
        </p:nvSpPr>
        <p:spPr/>
        <p:txBody>
          <a:bodyPr/>
          <a:lstStyle/>
          <a:p>
            <a:fld id="{CFE32E33-BDE1-4DBE-98F5-70CE9716793A}" type="slidenum">
              <a:rPr/>
              <a:t>‹#›</a:t>
            </a:fld>
            <a:endParaRPr/>
          </a:p>
        </p:txBody>
      </p:sp>
      <p:sp>
        <p:nvSpPr>
          <p:cNvPr id="4" name="PlaceHolder 3"/>
          <p:cNvSpPr>
            <a:spLocks noGrp="1"/>
          </p:cNvSpPr>
          <p:nvPr>
            <p:ph type="dt" idx="51"/>
          </p:nvPr>
        </p:nvSpPr>
        <p:spPr/>
        <p:txBody>
          <a:bodyPr/>
          <a:lstStyle/>
          <a:p>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Панорамная фотография с подписью">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AFD98E7B-8F7F-4EA7-9EF8-4C50B2DCEACF}" type="slidenum">
              <a:rPr/>
              <a:t>‹#›</a:t>
            </a:fld>
            <a:endParaRPr/>
          </a:p>
        </p:txBody>
      </p:sp>
      <p:sp>
        <p:nvSpPr>
          <p:cNvPr id="4" name="PlaceHolder 3"/>
          <p:cNvSpPr>
            <a:spLocks noGrp="1"/>
          </p:cNvSpPr>
          <p:nvPr>
            <p:ph type="dt" idx="6"/>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Заголовок и подпись">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8"/>
          </p:nvPr>
        </p:nvSpPr>
        <p:spPr/>
        <p:txBody>
          <a:bodyPr/>
          <a:lstStyle/>
          <a:p>
            <a:fld id="{A42B5713-473A-4E32-9862-FB45DB1FB2C3}" type="slidenum">
              <a:rPr/>
              <a:t>‹#›</a:t>
            </a:fld>
            <a:endParaRPr/>
          </a:p>
        </p:txBody>
      </p:sp>
      <p:sp>
        <p:nvSpPr>
          <p:cNvPr id="4" name="PlaceHolder 3"/>
          <p:cNvSpPr>
            <a:spLocks noGrp="1"/>
          </p:cNvSpPr>
          <p:nvPr>
            <p:ph type="dt" idx="9"/>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Цитата с подписью">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lstStyle/>
          <a:p>
            <a:r>
              <a:t>Footer</a:t>
            </a:r>
          </a:p>
        </p:txBody>
      </p:sp>
      <p:sp>
        <p:nvSpPr>
          <p:cNvPr id="3" name="PlaceHolder 2"/>
          <p:cNvSpPr>
            <a:spLocks noGrp="1"/>
          </p:cNvSpPr>
          <p:nvPr>
            <p:ph type="sldNum" idx="11"/>
          </p:nvPr>
        </p:nvSpPr>
        <p:spPr/>
        <p:txBody>
          <a:bodyPr/>
          <a:lstStyle/>
          <a:p>
            <a:fld id="{234167A0-E66C-469B-991C-FB8A9601EB36}" type="slidenum">
              <a:rPr/>
              <a:t>‹#›</a:t>
            </a:fld>
            <a:endParaRPr/>
          </a:p>
        </p:txBody>
      </p:sp>
      <p:sp>
        <p:nvSpPr>
          <p:cNvPr id="4" name="PlaceHolder 3"/>
          <p:cNvSpPr>
            <a:spLocks noGrp="1"/>
          </p:cNvSpPr>
          <p:nvPr>
            <p:ph type="dt" idx="12"/>
          </p:nvPr>
        </p:nvSpPr>
        <p:spPr/>
        <p:txBody>
          <a:bodyPr/>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Карточка имени">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lstStyle/>
          <a:p>
            <a:r>
              <a:t>Footer</a:t>
            </a:r>
          </a:p>
        </p:txBody>
      </p:sp>
      <p:sp>
        <p:nvSpPr>
          <p:cNvPr id="3" name="PlaceHolder 2"/>
          <p:cNvSpPr>
            <a:spLocks noGrp="1"/>
          </p:cNvSpPr>
          <p:nvPr>
            <p:ph type="sldNum" idx="14"/>
          </p:nvPr>
        </p:nvSpPr>
        <p:spPr/>
        <p:txBody>
          <a:bodyPr/>
          <a:lstStyle/>
          <a:p>
            <a:fld id="{181F3D89-2211-4AEF-B7DA-546A858E018F}" type="slidenum">
              <a:rPr/>
              <a:t>‹#›</a:t>
            </a:fld>
            <a:endParaRPr/>
          </a:p>
        </p:txBody>
      </p:sp>
      <p:sp>
        <p:nvSpPr>
          <p:cNvPr id="4" name="PlaceHolder 3"/>
          <p:cNvSpPr>
            <a:spLocks noGrp="1"/>
          </p:cNvSpPr>
          <p:nvPr>
            <p:ph type="dt" idx="15"/>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Цитата карточки имени">
    <p:spTree>
      <p:nvGrpSpPr>
        <p:cNvPr id="1" name=""/>
        <p:cNvGrpSpPr/>
        <p:nvPr/>
      </p:nvGrpSpPr>
      <p:grpSpPr>
        <a:xfrm>
          <a:off x="0" y="0"/>
          <a:ext cx="0" cy="0"/>
          <a:chOff x="0" y="0"/>
          <a:chExt cx="0" cy="0"/>
        </a:xfrm>
      </p:grpSpPr>
      <p:sp>
        <p:nvSpPr>
          <p:cNvPr id="2" name="PlaceHolder 1"/>
          <p:cNvSpPr>
            <a:spLocks noGrp="1"/>
          </p:cNvSpPr>
          <p:nvPr>
            <p:ph type="ftr" idx="16"/>
          </p:nvPr>
        </p:nvSpPr>
        <p:spPr/>
        <p:txBody>
          <a:bodyPr/>
          <a:lstStyle/>
          <a:p>
            <a:r>
              <a:t>Footer</a:t>
            </a:r>
          </a:p>
        </p:txBody>
      </p:sp>
      <p:sp>
        <p:nvSpPr>
          <p:cNvPr id="3" name="PlaceHolder 2"/>
          <p:cNvSpPr>
            <a:spLocks noGrp="1"/>
          </p:cNvSpPr>
          <p:nvPr>
            <p:ph type="sldNum" idx="17"/>
          </p:nvPr>
        </p:nvSpPr>
        <p:spPr/>
        <p:txBody>
          <a:bodyPr/>
          <a:lstStyle/>
          <a:p>
            <a:fld id="{50A12AF7-9095-425F-8B7A-61FBF67595FC}" type="slidenum">
              <a:rPr/>
              <a:t>‹#›</a:t>
            </a:fld>
            <a:endParaRPr/>
          </a:p>
        </p:txBody>
      </p:sp>
      <p:sp>
        <p:nvSpPr>
          <p:cNvPr id="4" name="PlaceHolder 3"/>
          <p:cNvSpPr>
            <a:spLocks noGrp="1"/>
          </p:cNvSpPr>
          <p:nvPr>
            <p:ph type="dt" idx="18"/>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Истина или ложь">
    <p:spTree>
      <p:nvGrpSpPr>
        <p:cNvPr id="1" name=""/>
        <p:cNvGrpSpPr/>
        <p:nvPr/>
      </p:nvGrpSpPr>
      <p:grpSpPr>
        <a:xfrm>
          <a:off x="0" y="0"/>
          <a:ext cx="0" cy="0"/>
          <a:chOff x="0" y="0"/>
          <a:chExt cx="0" cy="0"/>
        </a:xfrm>
      </p:grpSpPr>
      <p:sp>
        <p:nvSpPr>
          <p:cNvPr id="2" name="PlaceHolder 1"/>
          <p:cNvSpPr>
            <a:spLocks noGrp="1"/>
          </p:cNvSpPr>
          <p:nvPr>
            <p:ph type="ftr" idx="19"/>
          </p:nvPr>
        </p:nvSpPr>
        <p:spPr/>
        <p:txBody>
          <a:bodyPr/>
          <a:lstStyle/>
          <a:p>
            <a:r>
              <a:t>Footer</a:t>
            </a:r>
          </a:p>
        </p:txBody>
      </p:sp>
      <p:sp>
        <p:nvSpPr>
          <p:cNvPr id="3" name="PlaceHolder 2"/>
          <p:cNvSpPr>
            <a:spLocks noGrp="1"/>
          </p:cNvSpPr>
          <p:nvPr>
            <p:ph type="sldNum" idx="20"/>
          </p:nvPr>
        </p:nvSpPr>
        <p:spPr/>
        <p:txBody>
          <a:bodyPr/>
          <a:lstStyle/>
          <a:p>
            <a:fld id="{BF086D7B-3E36-444A-9467-55E24C483440}" type="slidenum">
              <a:rPr/>
              <a:t>‹#›</a:t>
            </a:fld>
            <a:endParaRPr/>
          </a:p>
        </p:txBody>
      </p:sp>
      <p:sp>
        <p:nvSpPr>
          <p:cNvPr id="4" name="PlaceHolder 3"/>
          <p:cNvSpPr>
            <a:spLocks noGrp="1"/>
          </p:cNvSpPr>
          <p:nvPr>
            <p:ph type="dt" idx="21"/>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PlaceHolder 1"/>
          <p:cNvSpPr>
            <a:spLocks noGrp="1"/>
          </p:cNvSpPr>
          <p:nvPr>
            <p:ph type="ftr" idx="22"/>
          </p:nvPr>
        </p:nvSpPr>
        <p:spPr/>
        <p:txBody>
          <a:bodyPr/>
          <a:lstStyle/>
          <a:p>
            <a:r>
              <a:t>Footer</a:t>
            </a:r>
          </a:p>
        </p:txBody>
      </p:sp>
      <p:sp>
        <p:nvSpPr>
          <p:cNvPr id="3" name="PlaceHolder 2"/>
          <p:cNvSpPr>
            <a:spLocks noGrp="1"/>
          </p:cNvSpPr>
          <p:nvPr>
            <p:ph type="sldNum" idx="23"/>
          </p:nvPr>
        </p:nvSpPr>
        <p:spPr/>
        <p:txBody>
          <a:bodyPr/>
          <a:lstStyle/>
          <a:p>
            <a:fld id="{832EE891-ECD1-40A3-AA2A-EE1A373003C7}" type="slidenum">
              <a:rPr/>
              <a:t>‹#›</a:t>
            </a:fld>
            <a:endParaRPr/>
          </a:p>
        </p:txBody>
      </p:sp>
      <p:sp>
        <p:nvSpPr>
          <p:cNvPr id="4" name="PlaceHolder 3"/>
          <p:cNvSpPr>
            <a:spLocks noGrp="1"/>
          </p:cNvSpPr>
          <p:nvPr>
            <p:ph type="dt" idx="24"/>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PlaceHolder 1"/>
          <p:cNvSpPr>
            <a:spLocks noGrp="1"/>
          </p:cNvSpPr>
          <p:nvPr>
            <p:ph type="ftr" idx="25"/>
          </p:nvPr>
        </p:nvSpPr>
        <p:spPr/>
        <p:txBody>
          <a:bodyPr/>
          <a:lstStyle/>
          <a:p>
            <a:r>
              <a:t>Footer</a:t>
            </a:r>
          </a:p>
        </p:txBody>
      </p:sp>
      <p:sp>
        <p:nvSpPr>
          <p:cNvPr id="3" name="PlaceHolder 2"/>
          <p:cNvSpPr>
            <a:spLocks noGrp="1"/>
          </p:cNvSpPr>
          <p:nvPr>
            <p:ph type="sldNum" idx="26"/>
          </p:nvPr>
        </p:nvSpPr>
        <p:spPr/>
        <p:txBody>
          <a:bodyPr/>
          <a:lstStyle/>
          <a:p>
            <a:fld id="{C22354F9-07C3-43B6-8F95-2B62967F1D0A}" type="slidenum">
              <a:rPr/>
              <a:t>‹#›</a:t>
            </a:fld>
            <a:endParaRPr/>
          </a:p>
        </p:txBody>
      </p:sp>
      <p:sp>
        <p:nvSpPr>
          <p:cNvPr id="4" name="PlaceHolder 3"/>
          <p:cNvSpPr>
            <a:spLocks noGrp="1"/>
          </p:cNvSpPr>
          <p:nvPr>
            <p:ph type="dt" idx="27"/>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fillToRect l="50000" r="50000" b="100000"/>
          </a:path>
        </a:gradFill>
        <a:effectLst/>
      </p:bgPr>
    </p:bg>
    <p:spTree>
      <p:nvGrpSpPr>
        <p:cNvPr id="1" name=""/>
        <p:cNvGrpSpPr/>
        <p:nvPr/>
      </p:nvGrpSpPr>
      <p:grpSpPr>
        <a:xfrm>
          <a:off x="0" y="0"/>
          <a:ext cx="0" cy="0"/>
          <a:chOff x="0" y="0"/>
          <a:chExt cx="0" cy="0"/>
        </a:xfrm>
      </p:grpSpPr>
      <p:grpSp>
        <p:nvGrpSpPr>
          <p:cNvPr id="17" name="Group 6"/>
          <p:cNvGrpSpPr/>
          <p:nvPr/>
        </p:nvGrpSpPr>
        <p:grpSpPr>
          <a:xfrm>
            <a:off x="9206640" y="2963160"/>
            <a:ext cx="2983320" cy="3210480"/>
            <a:chOff x="9206640" y="2963160"/>
            <a:chExt cx="2983320" cy="3210480"/>
          </a:xfrm>
        </p:grpSpPr>
        <p:cxnSp>
          <p:nvCxnSpPr>
            <p:cNvPr id="2" name="Straight Connector 7"/>
            <p:cNvCxnSpPr/>
            <p:nvPr/>
          </p:nvCxnSpPr>
          <p:spPr>
            <a:xfrm flipH="1">
              <a:off x="11275920" y="2963160"/>
              <a:ext cx="914400" cy="914760"/>
            </a:xfrm>
            <a:prstGeom prst="straightConnector1">
              <a:avLst/>
            </a:prstGeom>
            <a:ln w="9525" cap="rnd">
              <a:solidFill>
                <a:srgbClr val="FFFFFF"/>
              </a:solidFill>
              <a:round/>
            </a:ln>
          </p:spPr>
        </p:cxnSp>
        <p:cxnSp>
          <p:nvCxnSpPr>
            <p:cNvPr id="3" name="Straight Connector 8"/>
            <p:cNvCxnSpPr/>
            <p:nvPr/>
          </p:nvCxnSpPr>
          <p:spPr>
            <a:xfrm flipH="1">
              <a:off x="9206640" y="3190320"/>
              <a:ext cx="2983680" cy="2983680"/>
            </a:xfrm>
            <a:prstGeom prst="straightConnector1">
              <a:avLst/>
            </a:prstGeom>
            <a:ln w="9525" cap="rnd">
              <a:solidFill>
                <a:srgbClr val="FFFFFF"/>
              </a:solidFill>
              <a:round/>
            </a:ln>
          </p:spPr>
        </p:cxnSp>
        <p:cxnSp>
          <p:nvCxnSpPr>
            <p:cNvPr id="4" name="Straight Connector 9"/>
            <p:cNvCxnSpPr/>
            <p:nvPr/>
          </p:nvCxnSpPr>
          <p:spPr>
            <a:xfrm flipH="1">
              <a:off x="10292040" y="3285000"/>
              <a:ext cx="1898280" cy="1898280"/>
            </a:xfrm>
            <a:prstGeom prst="straightConnector1">
              <a:avLst/>
            </a:prstGeom>
            <a:ln w="9525" cap="rnd">
              <a:solidFill>
                <a:srgbClr val="FFFFFF"/>
              </a:solidFill>
              <a:round/>
            </a:ln>
          </p:spPr>
        </p:cxnSp>
        <p:cxnSp>
          <p:nvCxnSpPr>
            <p:cNvPr id="5" name="Straight Connector 10"/>
            <p:cNvCxnSpPr/>
            <p:nvPr/>
          </p:nvCxnSpPr>
          <p:spPr>
            <a:xfrm flipH="1">
              <a:off x="10442880" y="3130920"/>
              <a:ext cx="1747440" cy="1747440"/>
            </a:xfrm>
            <a:prstGeom prst="straightConnector1">
              <a:avLst/>
            </a:prstGeom>
            <a:ln w="28575" cap="rnd">
              <a:solidFill>
                <a:srgbClr val="FFFFFF"/>
              </a:solidFill>
              <a:round/>
            </a:ln>
          </p:spPr>
        </p:cxnSp>
        <p:cxnSp>
          <p:nvCxnSpPr>
            <p:cNvPr id="6" name="Straight Connector 11"/>
            <p:cNvCxnSpPr/>
            <p:nvPr/>
          </p:nvCxnSpPr>
          <p:spPr>
            <a:xfrm flipH="1">
              <a:off x="10918800" y="3682800"/>
              <a:ext cx="1271520" cy="1271880"/>
            </a:xfrm>
            <a:prstGeom prst="straightConnector1">
              <a:avLst/>
            </a:prstGeom>
            <a:ln w="28575" cap="rnd">
              <a:solidFill>
                <a:srgbClr val="FFFFFF"/>
              </a:solidFill>
              <a:round/>
            </a:ln>
          </p:spPr>
        </p:cxnSp>
      </p:grpSp>
      <p:cxnSp>
        <p:nvCxnSpPr>
          <p:cNvPr id="7" name="Straight Connector 15"/>
          <p:cNvCxnSpPr/>
          <p:nvPr/>
        </p:nvCxnSpPr>
        <p:spPr>
          <a:xfrm flipH="1">
            <a:off x="8227800" y="8280"/>
            <a:ext cx="3811680" cy="3811680"/>
          </a:xfrm>
          <a:prstGeom prst="straightConnector1">
            <a:avLst/>
          </a:prstGeom>
          <a:ln w="12700" cap="rnd">
            <a:solidFill>
              <a:srgbClr val="FFFFFF"/>
            </a:solidFill>
            <a:round/>
          </a:ln>
        </p:spPr>
      </p:cxnSp>
      <p:cxnSp>
        <p:nvCxnSpPr>
          <p:cNvPr id="8" name="Straight Connector 16"/>
          <p:cNvCxnSpPr/>
          <p:nvPr/>
        </p:nvCxnSpPr>
        <p:spPr>
          <a:xfrm flipH="1">
            <a:off x="6108120" y="91440"/>
            <a:ext cx="6082200" cy="6082560"/>
          </a:xfrm>
          <a:prstGeom prst="straightConnector1">
            <a:avLst/>
          </a:prstGeom>
          <a:ln w="12700" cap="rnd">
            <a:solidFill>
              <a:srgbClr val="FFFFFF"/>
            </a:solidFill>
            <a:round/>
          </a:ln>
        </p:spPr>
      </p:cxnSp>
      <p:cxnSp>
        <p:nvCxnSpPr>
          <p:cNvPr id="9" name="Straight Connector 18"/>
          <p:cNvCxnSpPr/>
          <p:nvPr/>
        </p:nvCxnSpPr>
        <p:spPr>
          <a:xfrm flipH="1">
            <a:off x="7235640" y="228600"/>
            <a:ext cx="4954680" cy="4954680"/>
          </a:xfrm>
          <a:prstGeom prst="straightConnector1">
            <a:avLst/>
          </a:prstGeom>
          <a:ln w="12700" cap="rnd">
            <a:solidFill>
              <a:srgbClr val="FFFFFF"/>
            </a:solidFill>
            <a:round/>
          </a:ln>
        </p:spPr>
      </p:cxnSp>
      <p:cxnSp>
        <p:nvCxnSpPr>
          <p:cNvPr id="10" name="Straight Connector 20"/>
          <p:cNvCxnSpPr/>
          <p:nvPr/>
        </p:nvCxnSpPr>
        <p:spPr>
          <a:xfrm flipH="1">
            <a:off x="7335720" y="32040"/>
            <a:ext cx="4854600" cy="4854960"/>
          </a:xfrm>
          <a:prstGeom prst="straightConnector1">
            <a:avLst/>
          </a:prstGeom>
          <a:ln w="31750" cap="rnd">
            <a:solidFill>
              <a:srgbClr val="FFFFFF"/>
            </a:solidFill>
            <a:round/>
          </a:ln>
        </p:spPr>
      </p:cxnSp>
      <p:cxnSp>
        <p:nvCxnSpPr>
          <p:cNvPr id="11" name="Straight Connector 22"/>
          <p:cNvCxnSpPr/>
          <p:nvPr/>
        </p:nvCxnSpPr>
        <p:spPr>
          <a:xfrm flipH="1">
            <a:off x="7845120" y="609480"/>
            <a:ext cx="4345200" cy="4345200"/>
          </a:xfrm>
          <a:prstGeom prst="straightConnector1">
            <a:avLst/>
          </a:prstGeom>
          <a:ln w="31750" cap="rnd">
            <a:solidFill>
              <a:srgbClr val="FFFFFF"/>
            </a:solidFill>
            <a:round/>
          </a:ln>
        </p:spPr>
      </p:cxnSp>
      <p:sp>
        <p:nvSpPr>
          <p:cNvPr id="12" name="PlaceHolder 1"/>
          <p:cNvSpPr>
            <a:spLocks noGrp="1"/>
          </p:cNvSpPr>
          <p:nvPr>
            <p:ph type="title"/>
          </p:nvPr>
        </p:nvSpPr>
        <p:spPr>
          <a:xfrm>
            <a:off x="684360" y="4487400"/>
            <a:ext cx="8532720" cy="1505160"/>
          </a:xfrm>
          <a:prstGeom prst="rect">
            <a:avLst/>
          </a:prstGeom>
          <a:noFill/>
          <a:ln w="0">
            <a:noFill/>
          </a:ln>
        </p:spPr>
        <p:txBody>
          <a:bodyPr lIns="0" tIns="0" rIns="0" bIns="0" anchor="ctr">
            <a:noAutofit/>
          </a:bodyPr>
          <a:lstStyle/>
          <a:p>
            <a:pPr indent="0">
              <a:buNone/>
            </a:pPr>
            <a:r>
              <a:rPr lang="ru-RU" sz="1800" b="0" strike="noStrike" spc="-1">
                <a:solidFill>
                  <a:srgbClr val="FFFFFF"/>
                </a:solidFill>
                <a:latin typeface="Arial" panose="020B0604020202020204"/>
              </a:rPr>
              <a:t>Для правки текста заглавия щёлкните мышью</a:t>
            </a:r>
          </a:p>
        </p:txBody>
      </p:sp>
      <p:sp>
        <p:nvSpPr>
          <p:cNvPr id="13" name="PlaceHolder 2"/>
          <p:cNvSpPr>
            <a:spLocks noGrp="1"/>
          </p:cNvSpPr>
          <p:nvPr>
            <p:ph type="ftr" idx="1"/>
          </p:nvPr>
        </p:nvSpPr>
        <p:spPr>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panose="02020603050405020304"/>
              </a:defRPr>
            </a:lvl1pPr>
          </a:lstStyle>
          <a:p>
            <a:pPr indent="0" algn="ctr">
              <a:lnSpc>
                <a:spcPct val="100000"/>
              </a:lnSpc>
              <a:buNone/>
              <a:tabLst>
                <a:tab pos="0" algn="l"/>
              </a:tabLst>
            </a:pPr>
            <a:r>
              <a:rPr lang="ru-RU" sz="1400" b="0" strike="noStrike" spc="-1">
                <a:solidFill>
                  <a:srgbClr val="FFFFFF"/>
                </a:solidFill>
                <a:latin typeface="Times New Roman" panose="02020603050405020304"/>
              </a:rPr>
              <a:t>&lt;нижний колонтитул&gt;</a:t>
            </a:r>
          </a:p>
        </p:txBody>
      </p:sp>
      <p:sp>
        <p:nvSpPr>
          <p:cNvPr id="14" name="PlaceHolder 3"/>
          <p:cNvSpPr>
            <a:spLocks noGrp="1"/>
          </p:cNvSpPr>
          <p:nvPr>
            <p:ph type="sldNum" idx="2"/>
          </p:nvPr>
        </p:nvSpPr>
        <p:spPr>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panose="02020603050405020304"/>
              </a:defRPr>
            </a:lvl1pPr>
          </a:lstStyle>
          <a:p>
            <a:pPr indent="0">
              <a:lnSpc>
                <a:spcPct val="100000"/>
              </a:lnSpc>
              <a:buNone/>
              <a:tabLst>
                <a:tab pos="0" algn="l"/>
              </a:tabLst>
            </a:pPr>
            <a:fld id="{8E7D6B64-6593-4B78-BE2E-01A61CF88968}" type="slidenum">
              <a:rPr lang="ru-RU" sz="1400" b="0" strike="noStrike" spc="-1">
                <a:solidFill>
                  <a:srgbClr val="FFFFFF"/>
                </a:solidFill>
                <a:latin typeface="Times New Roman" panose="02020603050405020304"/>
              </a:rPr>
              <a:t>‹#›</a:t>
            </a:fld>
            <a:endParaRPr lang="ru-RU" sz="1400" b="0" strike="noStrike" spc="-1">
              <a:solidFill>
                <a:srgbClr val="FFFFFF"/>
              </a:solidFill>
              <a:latin typeface="Times New Roman" panose="02020603050405020304"/>
            </a:endParaRPr>
          </a:p>
        </p:txBody>
      </p:sp>
      <p:sp>
        <p:nvSpPr>
          <p:cNvPr id="15" name="PlaceHolder 4"/>
          <p:cNvSpPr>
            <a:spLocks noGrp="1"/>
          </p:cNvSpPr>
          <p:nvPr>
            <p:ph type="dt" idx="3"/>
          </p:nvPr>
        </p:nvSpPr>
        <p:spPr>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panose="02020603050405020304"/>
              </a:defRPr>
            </a:lvl1pPr>
          </a:lstStyle>
          <a:p>
            <a:pPr indent="0">
              <a:buNone/>
            </a:pPr>
            <a:r>
              <a:rPr lang="ru-RU" sz="1400" b="0" strike="noStrike" spc="-1">
                <a:solidFill>
                  <a:srgbClr val="FFFFFF"/>
                </a:solidFill>
                <a:latin typeface="Times New Roman" panose="02020603050405020304"/>
              </a:rPr>
              <a:t>&lt;дата/время&gt;</a:t>
            </a:r>
          </a:p>
        </p:txBody>
      </p:sp>
      <p:sp>
        <p:nvSpPr>
          <p:cNvPr id="1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1800" indent="-323850">
              <a:spcBef>
                <a:spcPts val="1415"/>
              </a:spcBef>
              <a:buClr>
                <a:srgbClr val="FFFFFF"/>
              </a:buClr>
              <a:buSzPct val="45000"/>
              <a:buFont typeface="Wingdings" panose="05000000000000000000" pitchFamily="2" charset="2"/>
              <a:buChar char=""/>
            </a:pPr>
            <a:r>
              <a:rPr lang="ru-RU" sz="3200" b="0" strike="noStrike" spc="-1">
                <a:solidFill>
                  <a:srgbClr val="FFFFFF"/>
                </a:solidFill>
                <a:latin typeface="Arial" panose="020B0604020202020204"/>
              </a:rPr>
              <a:t>Для правки структуры щёлкните мышью</a:t>
            </a:r>
          </a:p>
          <a:p>
            <a:pPr marL="864235" lvl="1" indent="-323850">
              <a:spcBef>
                <a:spcPts val="1135"/>
              </a:spcBef>
              <a:buClr>
                <a:srgbClr val="FFFFFF"/>
              </a:buClr>
              <a:buSzPct val="75000"/>
              <a:buFont typeface="Symbol" panose="05050102010706020507" charset="2"/>
              <a:buChar char=""/>
            </a:pPr>
            <a:r>
              <a:rPr lang="ru-RU" sz="2800" b="0" strike="noStrike" spc="-1">
                <a:solidFill>
                  <a:srgbClr val="FFFFFF"/>
                </a:solidFill>
                <a:latin typeface="Arial" panose="020B0604020202020204"/>
              </a:rPr>
              <a:t>Второй уровень структуры</a:t>
            </a:r>
          </a:p>
          <a:p>
            <a:pPr marL="1296035" lvl="2" indent="-288290">
              <a:spcBef>
                <a:spcPts val="850"/>
              </a:spcBef>
              <a:buClr>
                <a:srgbClr val="FFFFFF"/>
              </a:buClr>
              <a:buSzPct val="45000"/>
              <a:buFont typeface="Wingdings" panose="05000000000000000000" pitchFamily="2" charset="2"/>
              <a:buChar char=""/>
            </a:pPr>
            <a:r>
              <a:rPr lang="ru-RU" sz="2400" b="0" strike="noStrike" spc="-1">
                <a:solidFill>
                  <a:srgbClr val="FFFFFF"/>
                </a:solidFill>
                <a:latin typeface="Arial" panose="020B0604020202020204"/>
              </a:rPr>
              <a:t>Третий уровень структуры</a:t>
            </a:r>
          </a:p>
          <a:p>
            <a:pPr marL="1727835" lvl="3" indent="-215900">
              <a:spcBef>
                <a:spcPts val="565"/>
              </a:spcBef>
              <a:buClr>
                <a:srgbClr val="FFFFFF"/>
              </a:buClr>
              <a:buSzPct val="75000"/>
              <a:buFont typeface="Symbol" panose="05050102010706020507" charset="2"/>
              <a:buChar char=""/>
            </a:pPr>
            <a:r>
              <a:rPr lang="ru-RU" sz="2000" b="0" strike="noStrike" spc="-1">
                <a:solidFill>
                  <a:srgbClr val="FFFFFF"/>
                </a:solidFill>
                <a:latin typeface="Arial" panose="020B0604020202020204"/>
              </a:rPr>
              <a:t>Четвёртый уровень структуры</a:t>
            </a:r>
          </a:p>
          <a:p>
            <a:pPr marL="2160270" lvl="4" indent="-215900">
              <a:spcBef>
                <a:spcPts val="285"/>
              </a:spcBef>
              <a:buClr>
                <a:srgbClr val="FFFFFF"/>
              </a:buClr>
              <a:buSzPct val="45000"/>
              <a:buFont typeface="Wingdings" panose="05000000000000000000" pitchFamily="2" charset="2"/>
              <a:buChar char=""/>
            </a:pPr>
            <a:r>
              <a:rPr lang="ru-RU" sz="2000" b="0" strike="noStrike" spc="-1">
                <a:solidFill>
                  <a:srgbClr val="FFFFFF"/>
                </a:solidFill>
                <a:latin typeface="Arial" panose="020B0604020202020204"/>
              </a:rPr>
              <a:t>Пятый уровень структуры</a:t>
            </a:r>
          </a:p>
          <a:p>
            <a:pPr marL="2592070" lvl="5" indent="-215900">
              <a:spcBef>
                <a:spcPts val="285"/>
              </a:spcBef>
              <a:buClr>
                <a:srgbClr val="FFFFFF"/>
              </a:buClr>
              <a:buSzPct val="45000"/>
              <a:buFont typeface="Wingdings" panose="05000000000000000000" pitchFamily="2" charset="2"/>
              <a:buChar char=""/>
            </a:pPr>
            <a:r>
              <a:rPr lang="ru-RU" sz="2000" b="0" strike="noStrike" spc="-1">
                <a:solidFill>
                  <a:srgbClr val="FFFFFF"/>
                </a:solidFill>
                <a:latin typeface="Arial" panose="020B0604020202020204"/>
              </a:rPr>
              <a:t>Шестой уровень структуры</a:t>
            </a:r>
          </a:p>
          <a:p>
            <a:pPr marL="3023870" lvl="6" indent="-215900">
              <a:spcBef>
                <a:spcPts val="285"/>
              </a:spcBef>
              <a:buClr>
                <a:srgbClr val="FFFFFF"/>
              </a:buClr>
              <a:buSzPct val="45000"/>
              <a:buFont typeface="Wingdings" panose="05000000000000000000" pitchFamily="2" charset="2"/>
              <a:buChar char=""/>
            </a:pPr>
            <a:r>
              <a:rPr lang="ru-RU" sz="2000" b="0" strike="noStrike" spc="-1">
                <a:solidFill>
                  <a:srgbClr val="FFFFFF"/>
                </a:solidFill>
                <a:latin typeface="Arial" panose="020B0604020202020204"/>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fillToRect l="50000" r="50000" b="100000"/>
          </a:path>
        </a:gradFill>
        <a:effectLst/>
      </p:bgPr>
    </p:bg>
    <p:spTree>
      <p:nvGrpSpPr>
        <p:cNvPr id="1" name=""/>
        <p:cNvGrpSpPr/>
        <p:nvPr/>
      </p:nvGrpSpPr>
      <p:grpSpPr>
        <a:xfrm>
          <a:off x="0" y="0"/>
          <a:ext cx="0" cy="0"/>
          <a:chOff x="0" y="0"/>
          <a:chExt cx="0" cy="0"/>
        </a:xfrm>
      </p:grpSpPr>
      <p:grpSp>
        <p:nvGrpSpPr>
          <p:cNvPr id="94" name="Group 6"/>
          <p:cNvGrpSpPr/>
          <p:nvPr/>
        </p:nvGrpSpPr>
        <p:grpSpPr>
          <a:xfrm>
            <a:off x="9206640" y="2963160"/>
            <a:ext cx="2983320" cy="3210480"/>
            <a:chOff x="9206640" y="2963160"/>
            <a:chExt cx="2983320" cy="3210480"/>
          </a:xfrm>
        </p:grpSpPr>
        <p:cxnSp>
          <p:nvCxnSpPr>
            <p:cNvPr id="95" name="Straight Connector 7"/>
            <p:cNvCxnSpPr/>
            <p:nvPr/>
          </p:nvCxnSpPr>
          <p:spPr>
            <a:xfrm flipH="1">
              <a:off x="11275920" y="2963160"/>
              <a:ext cx="914400" cy="914760"/>
            </a:xfrm>
            <a:prstGeom prst="straightConnector1">
              <a:avLst/>
            </a:prstGeom>
            <a:ln w="9525" cap="rnd">
              <a:solidFill>
                <a:srgbClr val="FFFFFF"/>
              </a:solidFill>
              <a:round/>
            </a:ln>
          </p:spPr>
        </p:cxnSp>
        <p:cxnSp>
          <p:nvCxnSpPr>
            <p:cNvPr id="96" name="Straight Connector 8"/>
            <p:cNvCxnSpPr/>
            <p:nvPr/>
          </p:nvCxnSpPr>
          <p:spPr>
            <a:xfrm flipH="1">
              <a:off x="9206640" y="3190320"/>
              <a:ext cx="2983680" cy="2983680"/>
            </a:xfrm>
            <a:prstGeom prst="straightConnector1">
              <a:avLst/>
            </a:prstGeom>
            <a:ln w="9525" cap="rnd">
              <a:solidFill>
                <a:srgbClr val="FFFFFF"/>
              </a:solidFill>
              <a:round/>
            </a:ln>
          </p:spPr>
        </p:cxnSp>
        <p:cxnSp>
          <p:nvCxnSpPr>
            <p:cNvPr id="97" name="Straight Connector 9"/>
            <p:cNvCxnSpPr/>
            <p:nvPr/>
          </p:nvCxnSpPr>
          <p:spPr>
            <a:xfrm flipH="1">
              <a:off x="10292040" y="3285000"/>
              <a:ext cx="1898280" cy="1898280"/>
            </a:xfrm>
            <a:prstGeom prst="straightConnector1">
              <a:avLst/>
            </a:prstGeom>
            <a:ln w="9525" cap="rnd">
              <a:solidFill>
                <a:srgbClr val="FFFFFF"/>
              </a:solidFill>
              <a:round/>
            </a:ln>
          </p:spPr>
        </p:cxnSp>
        <p:cxnSp>
          <p:nvCxnSpPr>
            <p:cNvPr id="98" name="Straight Connector 10"/>
            <p:cNvCxnSpPr/>
            <p:nvPr/>
          </p:nvCxnSpPr>
          <p:spPr>
            <a:xfrm flipH="1">
              <a:off x="10442880" y="3130920"/>
              <a:ext cx="1747440" cy="1747440"/>
            </a:xfrm>
            <a:prstGeom prst="straightConnector1">
              <a:avLst/>
            </a:prstGeom>
            <a:ln w="28575" cap="rnd">
              <a:solidFill>
                <a:srgbClr val="FFFFFF"/>
              </a:solidFill>
              <a:round/>
            </a:ln>
          </p:spPr>
        </p:cxnSp>
        <p:cxnSp>
          <p:nvCxnSpPr>
            <p:cNvPr id="99" name="Straight Connector 11"/>
            <p:cNvCxnSpPr/>
            <p:nvPr/>
          </p:nvCxnSpPr>
          <p:spPr>
            <a:xfrm flipH="1">
              <a:off x="10918800" y="3682800"/>
              <a:ext cx="1271520" cy="1271880"/>
            </a:xfrm>
            <a:prstGeom prst="straightConnector1">
              <a:avLst/>
            </a:prstGeom>
            <a:ln w="28575" cap="rnd">
              <a:solidFill>
                <a:srgbClr val="FFFFFF"/>
              </a:solidFill>
              <a:round/>
            </a:ln>
          </p:spPr>
        </p:cxnSp>
      </p:grpSp>
      <p:sp>
        <p:nvSpPr>
          <p:cNvPr id="100" name="PlaceHolder 1"/>
          <p:cNvSpPr>
            <a:spLocks noGrp="1"/>
          </p:cNvSpPr>
          <p:nvPr>
            <p:ph type="title"/>
          </p:nvPr>
        </p:nvSpPr>
        <p:spPr>
          <a:xfrm>
            <a:off x="684360" y="4487400"/>
            <a:ext cx="8532720" cy="1505160"/>
          </a:xfrm>
          <a:prstGeom prst="rect">
            <a:avLst/>
          </a:prstGeom>
          <a:noFill/>
          <a:ln w="0">
            <a:noFill/>
          </a:ln>
        </p:spPr>
        <p:txBody>
          <a:bodyPr lIns="0" tIns="0" rIns="0" bIns="0" anchor="ctr">
            <a:noAutofit/>
          </a:bodyPr>
          <a:lstStyle/>
          <a:p>
            <a:pPr indent="0">
              <a:buNone/>
            </a:pPr>
            <a:r>
              <a:rPr lang="ru-RU" sz="1800" b="0" strike="noStrike" spc="-1">
                <a:solidFill>
                  <a:srgbClr val="FFFFFF"/>
                </a:solidFill>
                <a:latin typeface="Arial" panose="020B0604020202020204"/>
              </a:rPr>
              <a:t>Для правки текста заглавия щёлкните мышью</a:t>
            </a:r>
          </a:p>
        </p:txBody>
      </p:sp>
      <p:sp>
        <p:nvSpPr>
          <p:cNvPr id="101" name="PlaceHolder 2"/>
          <p:cNvSpPr>
            <a:spLocks noGrp="1"/>
          </p:cNvSpPr>
          <p:nvPr>
            <p:ph type="body"/>
          </p:nvPr>
        </p:nvSpPr>
        <p:spPr>
          <a:xfrm>
            <a:off x="684360" y="685800"/>
            <a:ext cx="8532720" cy="3613320"/>
          </a:xfrm>
          <a:prstGeom prst="rect">
            <a:avLst/>
          </a:prstGeom>
          <a:noFill/>
          <a:ln w="0">
            <a:noFill/>
          </a:ln>
        </p:spPr>
        <p:txBody>
          <a:bodyPr lIns="0" tIns="0" rIns="0" bIns="0" anchor="t">
            <a:normAutofit/>
          </a:bodyPr>
          <a:lstStyle/>
          <a:p>
            <a:pPr marL="431800" indent="-323850">
              <a:spcBef>
                <a:spcPts val="1415"/>
              </a:spcBef>
              <a:buClr>
                <a:srgbClr val="FFFFFF"/>
              </a:buClr>
              <a:buSzPct val="45000"/>
              <a:buFont typeface="Wingdings" panose="05000000000000000000" pitchFamily="2" charset="2"/>
              <a:buChar char=""/>
            </a:pPr>
            <a:r>
              <a:rPr lang="ru-RU" sz="1800" b="0" strike="noStrike" spc="-1">
                <a:solidFill>
                  <a:srgbClr val="FFFFFF"/>
                </a:solidFill>
                <a:latin typeface="Arial" panose="020B0604020202020204"/>
              </a:rPr>
              <a:t>Для правки структуры щёлкните мышью</a:t>
            </a:r>
          </a:p>
          <a:p>
            <a:pPr marL="864235" lvl="1" indent="-323850">
              <a:spcBef>
                <a:spcPts val="1135"/>
              </a:spcBef>
              <a:buClr>
                <a:srgbClr val="FFFFFF"/>
              </a:buClr>
              <a:buSzPct val="75000"/>
              <a:buFont typeface="Symbol" panose="05050102010706020507" charset="2"/>
              <a:buChar char=""/>
            </a:pPr>
            <a:r>
              <a:rPr lang="ru-RU" sz="1800" b="0" strike="noStrike" spc="-1">
                <a:solidFill>
                  <a:srgbClr val="FFFFFF"/>
                </a:solidFill>
                <a:latin typeface="Arial" panose="020B0604020202020204"/>
              </a:rPr>
              <a:t>Второй уровень структуры</a:t>
            </a:r>
          </a:p>
          <a:p>
            <a:pPr marL="1296035" lvl="2" indent="-288290">
              <a:spcBef>
                <a:spcPts val="850"/>
              </a:spcBef>
              <a:buClr>
                <a:srgbClr val="FFFFFF"/>
              </a:buClr>
              <a:buSzPct val="45000"/>
              <a:buFont typeface="Wingdings" panose="05000000000000000000" pitchFamily="2" charset="2"/>
              <a:buChar char=""/>
            </a:pPr>
            <a:r>
              <a:rPr lang="ru-RU" sz="1800" b="0" strike="noStrike" spc="-1">
                <a:solidFill>
                  <a:srgbClr val="FFFFFF"/>
                </a:solidFill>
                <a:latin typeface="Arial" panose="020B0604020202020204"/>
              </a:rPr>
              <a:t>Третий уровень структуры</a:t>
            </a:r>
          </a:p>
          <a:p>
            <a:pPr marL="1727835" lvl="3" indent="-215900">
              <a:spcBef>
                <a:spcPts val="565"/>
              </a:spcBef>
              <a:buClr>
                <a:srgbClr val="FFFFFF"/>
              </a:buClr>
              <a:buSzPct val="75000"/>
              <a:buFont typeface="Symbol" panose="05050102010706020507" charset="2"/>
              <a:buChar char=""/>
            </a:pPr>
            <a:r>
              <a:rPr lang="ru-RU" sz="1800" b="0" strike="noStrike" spc="-1">
                <a:solidFill>
                  <a:srgbClr val="FFFFFF"/>
                </a:solidFill>
                <a:latin typeface="Arial" panose="020B0604020202020204"/>
              </a:rPr>
              <a:t>Четвёртый уровень структуры</a:t>
            </a:r>
          </a:p>
          <a:p>
            <a:pPr marL="2160270" lvl="4" indent="-215900">
              <a:spcBef>
                <a:spcPts val="285"/>
              </a:spcBef>
              <a:buClr>
                <a:srgbClr val="FFFFFF"/>
              </a:buClr>
              <a:buSzPct val="45000"/>
              <a:buFont typeface="Wingdings" panose="05000000000000000000" pitchFamily="2" charset="2"/>
              <a:buChar char=""/>
            </a:pPr>
            <a:r>
              <a:rPr lang="ru-RU" sz="1800" b="0" strike="noStrike" spc="-1">
                <a:solidFill>
                  <a:srgbClr val="FFFFFF"/>
                </a:solidFill>
                <a:latin typeface="Arial" panose="020B0604020202020204"/>
              </a:rPr>
              <a:t>Пятый уровень структуры</a:t>
            </a:r>
          </a:p>
          <a:p>
            <a:pPr marL="2592070" lvl="5" indent="-215900">
              <a:spcBef>
                <a:spcPts val="285"/>
              </a:spcBef>
              <a:buClr>
                <a:srgbClr val="FFFFFF"/>
              </a:buClr>
              <a:buSzPct val="45000"/>
              <a:buFont typeface="Wingdings" panose="05000000000000000000" pitchFamily="2" charset="2"/>
              <a:buChar char=""/>
            </a:pPr>
            <a:r>
              <a:rPr lang="ru-RU" sz="1800" b="0" strike="noStrike" spc="-1">
                <a:solidFill>
                  <a:srgbClr val="FFFFFF"/>
                </a:solidFill>
                <a:latin typeface="Arial" panose="020B0604020202020204"/>
              </a:rPr>
              <a:t>Шестой уровень структуры</a:t>
            </a:r>
          </a:p>
          <a:p>
            <a:pPr marL="3023870" lvl="6" indent="-215900">
              <a:spcBef>
                <a:spcPts val="285"/>
              </a:spcBef>
              <a:buClr>
                <a:srgbClr val="FFFFFF"/>
              </a:buClr>
              <a:buSzPct val="45000"/>
              <a:buFont typeface="Wingdings" panose="05000000000000000000" pitchFamily="2" charset="2"/>
              <a:buChar char=""/>
            </a:pPr>
            <a:r>
              <a:rPr lang="ru-RU" sz="1800" b="0" strike="noStrike" spc="-1">
                <a:solidFill>
                  <a:srgbClr val="FFFFFF"/>
                </a:solidFill>
                <a:latin typeface="Arial" panose="020B0604020202020204"/>
              </a:rPr>
              <a:t>Седьмой уровень структуры</a:t>
            </a:r>
          </a:p>
        </p:txBody>
      </p:sp>
      <p:sp>
        <p:nvSpPr>
          <p:cNvPr id="102" name="PlaceHolder 3"/>
          <p:cNvSpPr>
            <a:spLocks noGrp="1"/>
          </p:cNvSpPr>
          <p:nvPr>
            <p:ph type="ftr" idx="28"/>
          </p:nvPr>
        </p:nvSpPr>
        <p:spPr>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panose="02020603050405020304"/>
              </a:defRPr>
            </a:lvl1pPr>
          </a:lstStyle>
          <a:p>
            <a:pPr indent="0" algn="ctr">
              <a:lnSpc>
                <a:spcPct val="100000"/>
              </a:lnSpc>
              <a:buNone/>
              <a:tabLst>
                <a:tab pos="0" algn="l"/>
              </a:tabLst>
            </a:pPr>
            <a:r>
              <a:rPr lang="ru-RU" sz="1400" b="0" strike="noStrike" spc="-1">
                <a:solidFill>
                  <a:srgbClr val="FFFFFF"/>
                </a:solidFill>
                <a:latin typeface="Times New Roman" panose="02020603050405020304"/>
              </a:rPr>
              <a:t>&lt;нижний колонтитул&gt;</a:t>
            </a:r>
          </a:p>
        </p:txBody>
      </p:sp>
      <p:sp>
        <p:nvSpPr>
          <p:cNvPr id="103" name="PlaceHolder 4"/>
          <p:cNvSpPr>
            <a:spLocks noGrp="1"/>
          </p:cNvSpPr>
          <p:nvPr>
            <p:ph type="sldNum" idx="29"/>
          </p:nvPr>
        </p:nvSpPr>
        <p:spPr>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panose="02020603050405020304"/>
              </a:defRPr>
            </a:lvl1pPr>
          </a:lstStyle>
          <a:p>
            <a:pPr indent="0">
              <a:lnSpc>
                <a:spcPct val="100000"/>
              </a:lnSpc>
              <a:buNone/>
              <a:tabLst>
                <a:tab pos="0" algn="l"/>
              </a:tabLst>
            </a:pPr>
            <a:fld id="{F09A09FB-4ABE-4B02-8059-4B80FE243E94}" type="slidenum">
              <a:rPr lang="ru-RU" sz="1400" b="0" strike="noStrike" spc="-1">
                <a:solidFill>
                  <a:srgbClr val="FFFFFF"/>
                </a:solidFill>
                <a:latin typeface="Times New Roman" panose="02020603050405020304"/>
              </a:rPr>
              <a:t>‹#›</a:t>
            </a:fld>
            <a:endParaRPr lang="ru-RU" sz="1400" b="0" strike="noStrike" spc="-1">
              <a:solidFill>
                <a:srgbClr val="FFFFFF"/>
              </a:solidFill>
              <a:latin typeface="Times New Roman" panose="02020603050405020304"/>
            </a:endParaRPr>
          </a:p>
        </p:txBody>
      </p:sp>
      <p:sp>
        <p:nvSpPr>
          <p:cNvPr id="104" name="PlaceHolder 5"/>
          <p:cNvSpPr>
            <a:spLocks noGrp="1"/>
          </p:cNvSpPr>
          <p:nvPr>
            <p:ph type="dt" idx="30"/>
          </p:nvPr>
        </p:nvSpPr>
        <p:spPr>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panose="02020603050405020304"/>
              </a:defRPr>
            </a:lvl1pPr>
          </a:lstStyle>
          <a:p>
            <a:pPr indent="0">
              <a:buNone/>
            </a:pPr>
            <a:r>
              <a:rPr lang="ru-RU" sz="1400" b="0" strike="noStrike" spc="-1">
                <a:solidFill>
                  <a:srgbClr val="FFFFFF"/>
                </a:solidFill>
                <a:latin typeface="Times New Roman" panose="02020603050405020304"/>
              </a:rPr>
              <a:t>&lt;дата/время&gt;</a:t>
            </a:r>
          </a:p>
        </p:txBody>
      </p:sp>
    </p:spTree>
  </p:cSld>
  <p:clrMap bg1="lt1" tx1="dk1" bg2="lt2" tx2="dk2" accent1="accent1" accent2="accent2" accent3="accent3" accent4="accent4" accent5="accent5" accent6="accent6" hlink="hlink" folHlink="folHlink"/>
  <p:sldLayoutIdLst>
    <p:sldLayoutId id="2147483667" r:id="rId1"/>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fillToRect l="50000" r="50000" b="100000"/>
          </a:path>
        </a:gradFill>
        <a:effectLst/>
      </p:bgPr>
    </p:bg>
    <p:spTree>
      <p:nvGrpSpPr>
        <p:cNvPr id="1" name=""/>
        <p:cNvGrpSpPr/>
        <p:nvPr/>
      </p:nvGrpSpPr>
      <p:grpSpPr>
        <a:xfrm>
          <a:off x="0" y="0"/>
          <a:ext cx="0" cy="0"/>
          <a:chOff x="0" y="0"/>
          <a:chExt cx="0" cy="0"/>
        </a:xfrm>
      </p:grpSpPr>
      <p:grpSp>
        <p:nvGrpSpPr>
          <p:cNvPr id="107" name="Group 6"/>
          <p:cNvGrpSpPr/>
          <p:nvPr/>
        </p:nvGrpSpPr>
        <p:grpSpPr>
          <a:xfrm>
            <a:off x="9206640" y="2963160"/>
            <a:ext cx="2983320" cy="3210480"/>
            <a:chOff x="9206640" y="2963160"/>
            <a:chExt cx="2983320" cy="3210480"/>
          </a:xfrm>
        </p:grpSpPr>
        <p:cxnSp>
          <p:nvCxnSpPr>
            <p:cNvPr id="108" name="Straight Connector 7"/>
            <p:cNvCxnSpPr/>
            <p:nvPr/>
          </p:nvCxnSpPr>
          <p:spPr>
            <a:xfrm flipH="1">
              <a:off x="11275920" y="2963160"/>
              <a:ext cx="914400" cy="914760"/>
            </a:xfrm>
            <a:prstGeom prst="straightConnector1">
              <a:avLst/>
            </a:prstGeom>
            <a:ln w="9525" cap="rnd">
              <a:solidFill>
                <a:srgbClr val="FFFFFF"/>
              </a:solidFill>
              <a:round/>
            </a:ln>
          </p:spPr>
        </p:cxnSp>
        <p:cxnSp>
          <p:nvCxnSpPr>
            <p:cNvPr id="109" name="Straight Connector 8"/>
            <p:cNvCxnSpPr/>
            <p:nvPr/>
          </p:nvCxnSpPr>
          <p:spPr>
            <a:xfrm flipH="1">
              <a:off x="9206640" y="3190320"/>
              <a:ext cx="2983680" cy="2983680"/>
            </a:xfrm>
            <a:prstGeom prst="straightConnector1">
              <a:avLst/>
            </a:prstGeom>
            <a:ln w="9525" cap="rnd">
              <a:solidFill>
                <a:srgbClr val="FFFFFF"/>
              </a:solidFill>
              <a:round/>
            </a:ln>
          </p:spPr>
        </p:cxnSp>
        <p:cxnSp>
          <p:nvCxnSpPr>
            <p:cNvPr id="110" name="Straight Connector 9"/>
            <p:cNvCxnSpPr/>
            <p:nvPr/>
          </p:nvCxnSpPr>
          <p:spPr>
            <a:xfrm flipH="1">
              <a:off x="10292040" y="3285000"/>
              <a:ext cx="1898280" cy="1898280"/>
            </a:xfrm>
            <a:prstGeom prst="straightConnector1">
              <a:avLst/>
            </a:prstGeom>
            <a:ln w="9525" cap="rnd">
              <a:solidFill>
                <a:srgbClr val="FFFFFF"/>
              </a:solidFill>
              <a:round/>
            </a:ln>
          </p:spPr>
        </p:cxnSp>
        <p:cxnSp>
          <p:nvCxnSpPr>
            <p:cNvPr id="111" name="Straight Connector 10"/>
            <p:cNvCxnSpPr/>
            <p:nvPr/>
          </p:nvCxnSpPr>
          <p:spPr>
            <a:xfrm flipH="1">
              <a:off x="10442880" y="3130920"/>
              <a:ext cx="1747440" cy="1747440"/>
            </a:xfrm>
            <a:prstGeom prst="straightConnector1">
              <a:avLst/>
            </a:prstGeom>
            <a:ln w="28575" cap="rnd">
              <a:solidFill>
                <a:srgbClr val="FFFFFF"/>
              </a:solidFill>
              <a:round/>
            </a:ln>
          </p:spPr>
        </p:cxnSp>
        <p:cxnSp>
          <p:nvCxnSpPr>
            <p:cNvPr id="112" name="Straight Connector 11"/>
            <p:cNvCxnSpPr/>
            <p:nvPr/>
          </p:nvCxnSpPr>
          <p:spPr>
            <a:xfrm flipH="1">
              <a:off x="10918800" y="3682800"/>
              <a:ext cx="1271520" cy="1271880"/>
            </a:xfrm>
            <a:prstGeom prst="straightConnector1">
              <a:avLst/>
            </a:prstGeom>
            <a:ln w="28575" cap="rnd">
              <a:solidFill>
                <a:srgbClr val="FFFFFF"/>
              </a:solidFill>
              <a:round/>
            </a:ln>
          </p:spPr>
        </p:cxnSp>
      </p:grpSp>
      <p:sp>
        <p:nvSpPr>
          <p:cNvPr id="113" name="PlaceHolder 1"/>
          <p:cNvSpPr>
            <a:spLocks noGrp="1"/>
          </p:cNvSpPr>
          <p:nvPr>
            <p:ph type="ftr" idx="31"/>
          </p:nvPr>
        </p:nvSpPr>
        <p:spPr>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panose="02020603050405020304"/>
              </a:defRPr>
            </a:lvl1pPr>
          </a:lstStyle>
          <a:p>
            <a:pPr indent="0" algn="ctr">
              <a:lnSpc>
                <a:spcPct val="100000"/>
              </a:lnSpc>
              <a:buNone/>
              <a:tabLst>
                <a:tab pos="0" algn="l"/>
              </a:tabLst>
            </a:pPr>
            <a:r>
              <a:rPr lang="ru-RU" sz="1400" b="0" strike="noStrike" spc="-1">
                <a:solidFill>
                  <a:srgbClr val="FFFFFF"/>
                </a:solidFill>
                <a:latin typeface="Times New Roman" panose="02020603050405020304"/>
              </a:rPr>
              <a:t>&lt;нижний колонтитул&gt;</a:t>
            </a:r>
          </a:p>
        </p:txBody>
      </p:sp>
      <p:sp>
        <p:nvSpPr>
          <p:cNvPr id="114" name="PlaceHolder 2"/>
          <p:cNvSpPr>
            <a:spLocks noGrp="1"/>
          </p:cNvSpPr>
          <p:nvPr>
            <p:ph type="sldNum" idx="32"/>
          </p:nvPr>
        </p:nvSpPr>
        <p:spPr>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panose="02020603050405020304"/>
              </a:defRPr>
            </a:lvl1pPr>
          </a:lstStyle>
          <a:p>
            <a:pPr indent="0">
              <a:lnSpc>
                <a:spcPct val="100000"/>
              </a:lnSpc>
              <a:buNone/>
              <a:tabLst>
                <a:tab pos="0" algn="l"/>
              </a:tabLst>
            </a:pPr>
            <a:fld id="{67FB221A-8C77-4373-83BF-21EE35AC5896}" type="slidenum">
              <a:rPr lang="ru-RU" sz="1400" b="0" strike="noStrike" spc="-1">
                <a:solidFill>
                  <a:srgbClr val="FFFFFF"/>
                </a:solidFill>
                <a:latin typeface="Times New Roman" panose="02020603050405020304"/>
              </a:rPr>
              <a:t>‹#›</a:t>
            </a:fld>
            <a:endParaRPr lang="ru-RU" sz="1400" b="0" strike="noStrike" spc="-1">
              <a:solidFill>
                <a:srgbClr val="FFFFFF"/>
              </a:solidFill>
              <a:latin typeface="Times New Roman" panose="02020603050405020304"/>
            </a:endParaRPr>
          </a:p>
        </p:txBody>
      </p:sp>
      <p:sp>
        <p:nvSpPr>
          <p:cNvPr id="115" name="PlaceHolder 3"/>
          <p:cNvSpPr>
            <a:spLocks noGrp="1"/>
          </p:cNvSpPr>
          <p:nvPr>
            <p:ph type="dt" idx="33"/>
          </p:nvPr>
        </p:nvSpPr>
        <p:spPr>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panose="02020603050405020304"/>
              </a:defRPr>
            </a:lvl1pPr>
          </a:lstStyle>
          <a:p>
            <a:pPr indent="0">
              <a:buNone/>
            </a:pPr>
            <a:r>
              <a:rPr lang="ru-RU" sz="1400" b="0" strike="noStrike" spc="-1">
                <a:solidFill>
                  <a:srgbClr val="FFFFFF"/>
                </a:solidFill>
                <a:latin typeface="Times New Roman" panose="02020603050405020304"/>
              </a:rPr>
              <a:t>&lt;дата/время&gt;</a:t>
            </a:r>
          </a:p>
        </p:txBody>
      </p:sp>
    </p:spTree>
  </p:cSld>
  <p:clrMap bg1="lt1" tx1="dk1" bg2="lt2" tx2="dk2" accent1="accent1" accent2="accent2" accent3="accent3" accent4="accent4" accent5="accent5" accent6="accent6" hlink="hlink" folHlink="folHlink"/>
  <p:sldLayoutIdLst>
    <p:sldLayoutId id="2147483669" r:id="rId1"/>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fillToRect l="50000" r="50000" b="100000"/>
          </a:path>
        </a:gradFill>
        <a:effectLst/>
      </p:bgPr>
    </p:bg>
    <p:spTree>
      <p:nvGrpSpPr>
        <p:cNvPr id="1" name=""/>
        <p:cNvGrpSpPr/>
        <p:nvPr/>
      </p:nvGrpSpPr>
      <p:grpSpPr>
        <a:xfrm>
          <a:off x="0" y="0"/>
          <a:ext cx="0" cy="0"/>
          <a:chOff x="0" y="0"/>
          <a:chExt cx="0" cy="0"/>
        </a:xfrm>
      </p:grpSpPr>
      <p:grpSp>
        <p:nvGrpSpPr>
          <p:cNvPr id="116" name="Group 6"/>
          <p:cNvGrpSpPr/>
          <p:nvPr/>
        </p:nvGrpSpPr>
        <p:grpSpPr>
          <a:xfrm>
            <a:off x="9206640" y="2963160"/>
            <a:ext cx="2983320" cy="3210480"/>
            <a:chOff x="9206640" y="2963160"/>
            <a:chExt cx="2983320" cy="3210480"/>
          </a:xfrm>
        </p:grpSpPr>
        <p:cxnSp>
          <p:nvCxnSpPr>
            <p:cNvPr id="117" name="Straight Connector 7"/>
            <p:cNvCxnSpPr/>
            <p:nvPr/>
          </p:nvCxnSpPr>
          <p:spPr>
            <a:xfrm flipH="1">
              <a:off x="11275920" y="2963160"/>
              <a:ext cx="914400" cy="914760"/>
            </a:xfrm>
            <a:prstGeom prst="straightConnector1">
              <a:avLst/>
            </a:prstGeom>
            <a:ln w="9525" cap="rnd">
              <a:solidFill>
                <a:srgbClr val="FFFFFF"/>
              </a:solidFill>
              <a:round/>
            </a:ln>
          </p:spPr>
        </p:cxnSp>
        <p:cxnSp>
          <p:nvCxnSpPr>
            <p:cNvPr id="118" name="Straight Connector 8"/>
            <p:cNvCxnSpPr/>
            <p:nvPr/>
          </p:nvCxnSpPr>
          <p:spPr>
            <a:xfrm flipH="1">
              <a:off x="9206640" y="3190320"/>
              <a:ext cx="2983680" cy="2983680"/>
            </a:xfrm>
            <a:prstGeom prst="straightConnector1">
              <a:avLst/>
            </a:prstGeom>
            <a:ln w="9525" cap="rnd">
              <a:solidFill>
                <a:srgbClr val="FFFFFF"/>
              </a:solidFill>
              <a:round/>
            </a:ln>
          </p:spPr>
        </p:cxnSp>
        <p:cxnSp>
          <p:nvCxnSpPr>
            <p:cNvPr id="119" name="Straight Connector 9"/>
            <p:cNvCxnSpPr/>
            <p:nvPr/>
          </p:nvCxnSpPr>
          <p:spPr>
            <a:xfrm flipH="1">
              <a:off x="10292040" y="3285000"/>
              <a:ext cx="1898280" cy="1898280"/>
            </a:xfrm>
            <a:prstGeom prst="straightConnector1">
              <a:avLst/>
            </a:prstGeom>
            <a:ln w="9525" cap="rnd">
              <a:solidFill>
                <a:srgbClr val="FFFFFF"/>
              </a:solidFill>
              <a:round/>
            </a:ln>
          </p:spPr>
        </p:cxnSp>
        <p:cxnSp>
          <p:nvCxnSpPr>
            <p:cNvPr id="120" name="Straight Connector 10"/>
            <p:cNvCxnSpPr/>
            <p:nvPr/>
          </p:nvCxnSpPr>
          <p:spPr>
            <a:xfrm flipH="1">
              <a:off x="10442880" y="3130920"/>
              <a:ext cx="1747440" cy="1747440"/>
            </a:xfrm>
            <a:prstGeom prst="straightConnector1">
              <a:avLst/>
            </a:prstGeom>
            <a:ln w="28575" cap="rnd">
              <a:solidFill>
                <a:srgbClr val="FFFFFF"/>
              </a:solidFill>
              <a:round/>
            </a:ln>
          </p:spPr>
        </p:cxnSp>
        <p:cxnSp>
          <p:nvCxnSpPr>
            <p:cNvPr id="121" name="Straight Connector 11"/>
            <p:cNvCxnSpPr/>
            <p:nvPr/>
          </p:nvCxnSpPr>
          <p:spPr>
            <a:xfrm flipH="1">
              <a:off x="10918800" y="3682800"/>
              <a:ext cx="1271520" cy="1271880"/>
            </a:xfrm>
            <a:prstGeom prst="straightConnector1">
              <a:avLst/>
            </a:prstGeom>
            <a:ln w="28575" cap="rnd">
              <a:solidFill>
                <a:srgbClr val="FFFFFF"/>
              </a:solidFill>
              <a:round/>
            </a:ln>
          </p:spPr>
        </p:cxnSp>
      </p:grpSp>
      <p:sp>
        <p:nvSpPr>
          <p:cNvPr id="122" name="PlaceHolder 1"/>
          <p:cNvSpPr>
            <a:spLocks noGrp="1"/>
          </p:cNvSpPr>
          <p:nvPr>
            <p:ph type="title"/>
          </p:nvPr>
        </p:nvSpPr>
        <p:spPr>
          <a:xfrm>
            <a:off x="684360" y="4487400"/>
            <a:ext cx="8532720" cy="1505160"/>
          </a:xfrm>
          <a:prstGeom prst="rect">
            <a:avLst/>
          </a:prstGeom>
          <a:noFill/>
          <a:ln w="0">
            <a:noFill/>
          </a:ln>
        </p:spPr>
        <p:txBody>
          <a:bodyPr lIns="0" tIns="0" rIns="0" bIns="0" anchor="ctr">
            <a:noAutofit/>
          </a:bodyPr>
          <a:lstStyle/>
          <a:p>
            <a:pPr indent="0">
              <a:buNone/>
            </a:pPr>
            <a:r>
              <a:rPr lang="ru-RU" sz="1800" b="0" strike="noStrike" spc="-1">
                <a:solidFill>
                  <a:srgbClr val="FFFFFF"/>
                </a:solidFill>
                <a:latin typeface="Arial" panose="020B0604020202020204"/>
              </a:rPr>
              <a:t>Для правки текста заглавия щёлкните мышью</a:t>
            </a:r>
          </a:p>
        </p:txBody>
      </p:sp>
      <p:sp>
        <p:nvSpPr>
          <p:cNvPr id="123" name="PlaceHolder 2"/>
          <p:cNvSpPr>
            <a:spLocks noGrp="1"/>
          </p:cNvSpPr>
          <p:nvPr>
            <p:ph type="body"/>
          </p:nvPr>
        </p:nvSpPr>
        <p:spPr>
          <a:xfrm>
            <a:off x="684360" y="685800"/>
            <a:ext cx="4163760" cy="3613320"/>
          </a:xfrm>
          <a:prstGeom prst="rect">
            <a:avLst/>
          </a:prstGeom>
          <a:noFill/>
          <a:ln w="0">
            <a:noFill/>
          </a:ln>
        </p:spPr>
        <p:txBody>
          <a:bodyPr lIns="0" tIns="0" rIns="0" bIns="0" anchor="t">
            <a:normAutofit fontScale="87222"/>
          </a:bodyPr>
          <a:lstStyle/>
          <a:p>
            <a:pPr marL="431800" indent="-323850">
              <a:spcBef>
                <a:spcPts val="1415"/>
              </a:spcBef>
              <a:buClr>
                <a:srgbClr val="FFFFFF"/>
              </a:buClr>
              <a:buSzPct val="45000"/>
              <a:buFont typeface="Wingdings" panose="05000000000000000000" pitchFamily="2" charset="2"/>
              <a:buChar char=""/>
            </a:pPr>
            <a:r>
              <a:rPr lang="ru-RU" sz="1800" b="0" strike="noStrike" spc="-1">
                <a:solidFill>
                  <a:srgbClr val="FFFFFF"/>
                </a:solidFill>
                <a:latin typeface="Arial" panose="020B0604020202020204"/>
              </a:rPr>
              <a:t>Для правки структуры щёлкните мышью</a:t>
            </a:r>
          </a:p>
          <a:p>
            <a:pPr marL="864235" lvl="1" indent="-323850">
              <a:spcBef>
                <a:spcPts val="1135"/>
              </a:spcBef>
              <a:buClr>
                <a:srgbClr val="FFFFFF"/>
              </a:buClr>
              <a:buSzPct val="75000"/>
              <a:buFont typeface="Symbol" panose="05050102010706020507" charset="2"/>
              <a:buChar char=""/>
            </a:pPr>
            <a:r>
              <a:rPr lang="ru-RU" sz="1800" b="0" strike="noStrike" spc="-1">
                <a:solidFill>
                  <a:srgbClr val="FFFFFF"/>
                </a:solidFill>
                <a:latin typeface="Arial" panose="020B0604020202020204"/>
              </a:rPr>
              <a:t>Второй уровень структуры</a:t>
            </a:r>
          </a:p>
          <a:p>
            <a:pPr marL="1296035" lvl="2" indent="-288290">
              <a:spcBef>
                <a:spcPts val="850"/>
              </a:spcBef>
              <a:buClr>
                <a:srgbClr val="FFFFFF"/>
              </a:buClr>
              <a:buSzPct val="45000"/>
              <a:buFont typeface="Wingdings" panose="05000000000000000000" pitchFamily="2" charset="2"/>
              <a:buChar char=""/>
            </a:pPr>
            <a:r>
              <a:rPr lang="ru-RU" sz="1800" b="0" strike="noStrike" spc="-1">
                <a:solidFill>
                  <a:srgbClr val="FFFFFF"/>
                </a:solidFill>
                <a:latin typeface="Arial" panose="020B0604020202020204"/>
              </a:rPr>
              <a:t>Третий уровень структуры</a:t>
            </a:r>
          </a:p>
          <a:p>
            <a:pPr marL="1727835" lvl="3" indent="-215900">
              <a:spcBef>
                <a:spcPts val="565"/>
              </a:spcBef>
              <a:buClr>
                <a:srgbClr val="FFFFFF"/>
              </a:buClr>
              <a:buSzPct val="75000"/>
              <a:buFont typeface="Symbol" panose="05050102010706020507" charset="2"/>
              <a:buChar char=""/>
            </a:pPr>
            <a:r>
              <a:rPr lang="ru-RU" sz="1800" b="0" strike="noStrike" spc="-1">
                <a:solidFill>
                  <a:srgbClr val="FFFFFF"/>
                </a:solidFill>
                <a:latin typeface="Arial" panose="020B0604020202020204"/>
              </a:rPr>
              <a:t>Четвёртый уровень структуры</a:t>
            </a:r>
          </a:p>
          <a:p>
            <a:pPr marL="2160270" lvl="4" indent="-215900">
              <a:spcBef>
                <a:spcPts val="285"/>
              </a:spcBef>
              <a:buClr>
                <a:srgbClr val="FFFFFF"/>
              </a:buClr>
              <a:buSzPct val="45000"/>
              <a:buFont typeface="Wingdings" panose="05000000000000000000" pitchFamily="2" charset="2"/>
              <a:buChar char=""/>
            </a:pPr>
            <a:r>
              <a:rPr lang="ru-RU" sz="1800" b="0" strike="noStrike" spc="-1">
                <a:solidFill>
                  <a:srgbClr val="FFFFFF"/>
                </a:solidFill>
                <a:latin typeface="Arial" panose="020B0604020202020204"/>
              </a:rPr>
              <a:t>Пятый уровень структуры</a:t>
            </a:r>
          </a:p>
          <a:p>
            <a:pPr marL="2592070" lvl="5" indent="-215900">
              <a:spcBef>
                <a:spcPts val="285"/>
              </a:spcBef>
              <a:buClr>
                <a:srgbClr val="FFFFFF"/>
              </a:buClr>
              <a:buSzPct val="45000"/>
              <a:buFont typeface="Wingdings" panose="05000000000000000000" pitchFamily="2" charset="2"/>
              <a:buChar char=""/>
            </a:pPr>
            <a:r>
              <a:rPr lang="ru-RU" sz="1800" b="0" strike="noStrike" spc="-1">
                <a:solidFill>
                  <a:srgbClr val="FFFFFF"/>
                </a:solidFill>
                <a:latin typeface="Arial" panose="020B0604020202020204"/>
              </a:rPr>
              <a:t>Шестой уровень структуры</a:t>
            </a:r>
          </a:p>
          <a:p>
            <a:pPr marL="3023870" lvl="6" indent="-215900">
              <a:spcBef>
                <a:spcPts val="285"/>
              </a:spcBef>
              <a:buClr>
                <a:srgbClr val="FFFFFF"/>
              </a:buClr>
              <a:buSzPct val="45000"/>
              <a:buFont typeface="Wingdings" panose="05000000000000000000" pitchFamily="2" charset="2"/>
              <a:buChar char=""/>
            </a:pPr>
            <a:r>
              <a:rPr lang="ru-RU" sz="1800" b="0" strike="noStrike" spc="-1">
                <a:solidFill>
                  <a:srgbClr val="FFFFFF"/>
                </a:solidFill>
                <a:latin typeface="Arial" panose="020B0604020202020204"/>
              </a:rPr>
              <a:t>Седьмой уровень структуры</a:t>
            </a:r>
          </a:p>
        </p:txBody>
      </p:sp>
      <p:sp>
        <p:nvSpPr>
          <p:cNvPr id="124" name="PlaceHolder 3"/>
          <p:cNvSpPr>
            <a:spLocks noGrp="1"/>
          </p:cNvSpPr>
          <p:nvPr>
            <p:ph type="body"/>
          </p:nvPr>
        </p:nvSpPr>
        <p:spPr>
          <a:xfrm>
            <a:off x="5056920" y="685800"/>
            <a:ext cx="4163760" cy="3613320"/>
          </a:xfrm>
          <a:prstGeom prst="rect">
            <a:avLst/>
          </a:prstGeom>
          <a:noFill/>
          <a:ln w="0">
            <a:noFill/>
          </a:ln>
        </p:spPr>
        <p:txBody>
          <a:bodyPr lIns="0" tIns="0" rIns="0" bIns="0" anchor="t">
            <a:normAutofit fontScale="87222"/>
          </a:bodyPr>
          <a:lstStyle/>
          <a:p>
            <a:pPr marL="431800" indent="-323850">
              <a:spcBef>
                <a:spcPts val="1415"/>
              </a:spcBef>
              <a:buClr>
                <a:srgbClr val="FFFFFF"/>
              </a:buClr>
              <a:buSzPct val="45000"/>
              <a:buFont typeface="Wingdings" panose="05000000000000000000" pitchFamily="2" charset="2"/>
              <a:buChar char=""/>
            </a:pPr>
            <a:r>
              <a:rPr lang="ru-RU" sz="1800" b="0" strike="noStrike" spc="-1">
                <a:solidFill>
                  <a:srgbClr val="FFFFFF"/>
                </a:solidFill>
                <a:latin typeface="Arial" panose="020B0604020202020204"/>
              </a:rPr>
              <a:t>Для правки структуры щёлкните мышью</a:t>
            </a:r>
          </a:p>
          <a:p>
            <a:pPr marL="864235" lvl="1" indent="-323850">
              <a:spcBef>
                <a:spcPts val="1135"/>
              </a:spcBef>
              <a:buClr>
                <a:srgbClr val="FFFFFF"/>
              </a:buClr>
              <a:buSzPct val="75000"/>
              <a:buFont typeface="Symbol" panose="05050102010706020507" charset="2"/>
              <a:buChar char=""/>
            </a:pPr>
            <a:r>
              <a:rPr lang="ru-RU" sz="1800" b="0" strike="noStrike" spc="-1">
                <a:solidFill>
                  <a:srgbClr val="FFFFFF"/>
                </a:solidFill>
                <a:latin typeface="Arial" panose="020B0604020202020204"/>
              </a:rPr>
              <a:t>Второй уровень структуры</a:t>
            </a:r>
          </a:p>
          <a:p>
            <a:pPr marL="1296035" lvl="2" indent="-288290">
              <a:spcBef>
                <a:spcPts val="850"/>
              </a:spcBef>
              <a:buClr>
                <a:srgbClr val="FFFFFF"/>
              </a:buClr>
              <a:buSzPct val="45000"/>
              <a:buFont typeface="Wingdings" panose="05000000000000000000" pitchFamily="2" charset="2"/>
              <a:buChar char=""/>
            </a:pPr>
            <a:r>
              <a:rPr lang="ru-RU" sz="1800" b="0" strike="noStrike" spc="-1">
                <a:solidFill>
                  <a:srgbClr val="FFFFFF"/>
                </a:solidFill>
                <a:latin typeface="Arial" panose="020B0604020202020204"/>
              </a:rPr>
              <a:t>Третий уровень структуры</a:t>
            </a:r>
          </a:p>
          <a:p>
            <a:pPr marL="1727835" lvl="3" indent="-215900">
              <a:spcBef>
                <a:spcPts val="565"/>
              </a:spcBef>
              <a:buClr>
                <a:srgbClr val="FFFFFF"/>
              </a:buClr>
              <a:buSzPct val="75000"/>
              <a:buFont typeface="Symbol" panose="05050102010706020507" charset="2"/>
              <a:buChar char=""/>
            </a:pPr>
            <a:r>
              <a:rPr lang="ru-RU" sz="1800" b="0" strike="noStrike" spc="-1">
                <a:solidFill>
                  <a:srgbClr val="FFFFFF"/>
                </a:solidFill>
                <a:latin typeface="Arial" panose="020B0604020202020204"/>
              </a:rPr>
              <a:t>Четвёртый уровень структуры</a:t>
            </a:r>
          </a:p>
          <a:p>
            <a:pPr marL="2160270" lvl="4" indent="-215900">
              <a:spcBef>
                <a:spcPts val="285"/>
              </a:spcBef>
              <a:buClr>
                <a:srgbClr val="FFFFFF"/>
              </a:buClr>
              <a:buSzPct val="45000"/>
              <a:buFont typeface="Wingdings" panose="05000000000000000000" pitchFamily="2" charset="2"/>
              <a:buChar char=""/>
            </a:pPr>
            <a:r>
              <a:rPr lang="ru-RU" sz="1800" b="0" strike="noStrike" spc="-1">
                <a:solidFill>
                  <a:srgbClr val="FFFFFF"/>
                </a:solidFill>
                <a:latin typeface="Arial" panose="020B0604020202020204"/>
              </a:rPr>
              <a:t>Пятый уровень структуры</a:t>
            </a:r>
          </a:p>
          <a:p>
            <a:pPr marL="2592070" lvl="5" indent="-215900">
              <a:spcBef>
                <a:spcPts val="285"/>
              </a:spcBef>
              <a:buClr>
                <a:srgbClr val="FFFFFF"/>
              </a:buClr>
              <a:buSzPct val="45000"/>
              <a:buFont typeface="Wingdings" panose="05000000000000000000" pitchFamily="2" charset="2"/>
              <a:buChar char=""/>
            </a:pPr>
            <a:r>
              <a:rPr lang="ru-RU" sz="1800" b="0" strike="noStrike" spc="-1">
                <a:solidFill>
                  <a:srgbClr val="FFFFFF"/>
                </a:solidFill>
                <a:latin typeface="Arial" panose="020B0604020202020204"/>
              </a:rPr>
              <a:t>Шестой уровень структуры</a:t>
            </a:r>
          </a:p>
          <a:p>
            <a:pPr marL="3023870" lvl="6" indent="-215900">
              <a:spcBef>
                <a:spcPts val="285"/>
              </a:spcBef>
              <a:buClr>
                <a:srgbClr val="FFFFFF"/>
              </a:buClr>
              <a:buSzPct val="45000"/>
              <a:buFont typeface="Wingdings" panose="05000000000000000000" pitchFamily="2" charset="2"/>
              <a:buChar char=""/>
            </a:pPr>
            <a:r>
              <a:rPr lang="ru-RU" sz="1800" b="0" strike="noStrike" spc="-1">
                <a:solidFill>
                  <a:srgbClr val="FFFFFF"/>
                </a:solidFill>
                <a:latin typeface="Arial" panose="020B0604020202020204"/>
              </a:rPr>
              <a:t>Седьмой уровень структуры</a:t>
            </a:r>
          </a:p>
        </p:txBody>
      </p:sp>
      <p:sp>
        <p:nvSpPr>
          <p:cNvPr id="125" name="PlaceHolder 4"/>
          <p:cNvSpPr>
            <a:spLocks noGrp="1"/>
          </p:cNvSpPr>
          <p:nvPr>
            <p:ph type="ftr" idx="34"/>
          </p:nvPr>
        </p:nvSpPr>
        <p:spPr>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panose="02020603050405020304"/>
              </a:defRPr>
            </a:lvl1pPr>
          </a:lstStyle>
          <a:p>
            <a:pPr indent="0" algn="ctr">
              <a:lnSpc>
                <a:spcPct val="100000"/>
              </a:lnSpc>
              <a:buNone/>
              <a:tabLst>
                <a:tab pos="0" algn="l"/>
              </a:tabLst>
            </a:pPr>
            <a:r>
              <a:rPr lang="ru-RU" sz="1400" b="0" strike="noStrike" spc="-1">
                <a:solidFill>
                  <a:srgbClr val="FFFFFF"/>
                </a:solidFill>
                <a:latin typeface="Times New Roman" panose="02020603050405020304"/>
              </a:rPr>
              <a:t>&lt;нижний колонтитул&gt;</a:t>
            </a:r>
          </a:p>
        </p:txBody>
      </p:sp>
      <p:sp>
        <p:nvSpPr>
          <p:cNvPr id="126" name="PlaceHolder 5"/>
          <p:cNvSpPr>
            <a:spLocks noGrp="1"/>
          </p:cNvSpPr>
          <p:nvPr>
            <p:ph type="sldNum" idx="35"/>
          </p:nvPr>
        </p:nvSpPr>
        <p:spPr>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panose="02020603050405020304"/>
              </a:defRPr>
            </a:lvl1pPr>
          </a:lstStyle>
          <a:p>
            <a:pPr indent="0">
              <a:lnSpc>
                <a:spcPct val="100000"/>
              </a:lnSpc>
              <a:buNone/>
              <a:tabLst>
                <a:tab pos="0" algn="l"/>
              </a:tabLst>
            </a:pPr>
            <a:fld id="{D5F9DE13-1482-4D5D-943A-1F8812B6AFF8}" type="slidenum">
              <a:rPr lang="ru-RU" sz="1400" b="0" strike="noStrike" spc="-1">
                <a:solidFill>
                  <a:srgbClr val="FFFFFF"/>
                </a:solidFill>
                <a:latin typeface="Times New Roman" panose="02020603050405020304"/>
              </a:rPr>
              <a:t>‹#›</a:t>
            </a:fld>
            <a:endParaRPr lang="ru-RU" sz="1400" b="0" strike="noStrike" spc="-1">
              <a:solidFill>
                <a:srgbClr val="FFFFFF"/>
              </a:solidFill>
              <a:latin typeface="Times New Roman" panose="02020603050405020304"/>
            </a:endParaRPr>
          </a:p>
        </p:txBody>
      </p:sp>
      <p:sp>
        <p:nvSpPr>
          <p:cNvPr id="127" name="PlaceHolder 6"/>
          <p:cNvSpPr>
            <a:spLocks noGrp="1"/>
          </p:cNvSpPr>
          <p:nvPr>
            <p:ph type="dt" idx="36"/>
          </p:nvPr>
        </p:nvSpPr>
        <p:spPr>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panose="02020603050405020304"/>
              </a:defRPr>
            </a:lvl1pPr>
          </a:lstStyle>
          <a:p>
            <a:pPr indent="0">
              <a:buNone/>
            </a:pPr>
            <a:r>
              <a:rPr lang="ru-RU" sz="1400" b="0" strike="noStrike" spc="-1">
                <a:solidFill>
                  <a:srgbClr val="FFFFFF"/>
                </a:solidFill>
                <a:latin typeface="Times New Roman" panose="02020603050405020304"/>
              </a:rPr>
              <a:t>&lt;дата/время&gt;</a:t>
            </a:r>
          </a:p>
        </p:txBody>
      </p:sp>
    </p:spTree>
  </p:cSld>
  <p:clrMap bg1="lt1" tx1="dk1" bg2="lt2" tx2="dk2" accent1="accent1" accent2="accent2" accent3="accent3" accent4="accent4" accent5="accent5" accent6="accent6" hlink="hlink" folHlink="folHlink"/>
  <p:sldLayoutIdLst>
    <p:sldLayoutId id="2147483671" r:id="rId1"/>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fillToRect l="50000" r="50000" b="100000"/>
          </a:path>
        </a:gradFill>
        <a:effectLst/>
      </p:bgPr>
    </p:bg>
    <p:spTree>
      <p:nvGrpSpPr>
        <p:cNvPr id="1" name=""/>
        <p:cNvGrpSpPr/>
        <p:nvPr/>
      </p:nvGrpSpPr>
      <p:grpSpPr>
        <a:xfrm>
          <a:off x="0" y="0"/>
          <a:ext cx="0" cy="0"/>
          <a:chOff x="0" y="0"/>
          <a:chExt cx="0" cy="0"/>
        </a:xfrm>
      </p:grpSpPr>
      <p:grpSp>
        <p:nvGrpSpPr>
          <p:cNvPr id="131" name="Group 6"/>
          <p:cNvGrpSpPr/>
          <p:nvPr/>
        </p:nvGrpSpPr>
        <p:grpSpPr>
          <a:xfrm>
            <a:off x="9206640" y="2963160"/>
            <a:ext cx="2983320" cy="3210480"/>
            <a:chOff x="9206640" y="2963160"/>
            <a:chExt cx="2983320" cy="3210480"/>
          </a:xfrm>
        </p:grpSpPr>
        <p:cxnSp>
          <p:nvCxnSpPr>
            <p:cNvPr id="132" name="Straight Connector 7"/>
            <p:cNvCxnSpPr/>
            <p:nvPr/>
          </p:nvCxnSpPr>
          <p:spPr>
            <a:xfrm flipH="1">
              <a:off x="11275920" y="2963160"/>
              <a:ext cx="914400" cy="914760"/>
            </a:xfrm>
            <a:prstGeom prst="straightConnector1">
              <a:avLst/>
            </a:prstGeom>
            <a:ln w="9525" cap="rnd">
              <a:solidFill>
                <a:srgbClr val="FFFFFF"/>
              </a:solidFill>
              <a:round/>
            </a:ln>
          </p:spPr>
        </p:cxnSp>
        <p:cxnSp>
          <p:nvCxnSpPr>
            <p:cNvPr id="133" name="Straight Connector 8"/>
            <p:cNvCxnSpPr/>
            <p:nvPr/>
          </p:nvCxnSpPr>
          <p:spPr>
            <a:xfrm flipH="1">
              <a:off x="9206640" y="3190320"/>
              <a:ext cx="2983680" cy="2983680"/>
            </a:xfrm>
            <a:prstGeom prst="straightConnector1">
              <a:avLst/>
            </a:prstGeom>
            <a:ln w="9525" cap="rnd">
              <a:solidFill>
                <a:srgbClr val="FFFFFF"/>
              </a:solidFill>
              <a:round/>
            </a:ln>
          </p:spPr>
        </p:cxnSp>
        <p:cxnSp>
          <p:nvCxnSpPr>
            <p:cNvPr id="134" name="Straight Connector 9"/>
            <p:cNvCxnSpPr/>
            <p:nvPr/>
          </p:nvCxnSpPr>
          <p:spPr>
            <a:xfrm flipH="1">
              <a:off x="10292040" y="3285000"/>
              <a:ext cx="1898280" cy="1898280"/>
            </a:xfrm>
            <a:prstGeom prst="straightConnector1">
              <a:avLst/>
            </a:prstGeom>
            <a:ln w="9525" cap="rnd">
              <a:solidFill>
                <a:srgbClr val="FFFFFF"/>
              </a:solidFill>
              <a:round/>
            </a:ln>
          </p:spPr>
        </p:cxnSp>
        <p:cxnSp>
          <p:nvCxnSpPr>
            <p:cNvPr id="135" name="Straight Connector 10"/>
            <p:cNvCxnSpPr/>
            <p:nvPr/>
          </p:nvCxnSpPr>
          <p:spPr>
            <a:xfrm flipH="1">
              <a:off x="10442880" y="3130920"/>
              <a:ext cx="1747440" cy="1747440"/>
            </a:xfrm>
            <a:prstGeom prst="straightConnector1">
              <a:avLst/>
            </a:prstGeom>
            <a:ln w="28575" cap="rnd">
              <a:solidFill>
                <a:srgbClr val="FFFFFF"/>
              </a:solidFill>
              <a:round/>
            </a:ln>
          </p:spPr>
        </p:cxnSp>
        <p:cxnSp>
          <p:nvCxnSpPr>
            <p:cNvPr id="136" name="Straight Connector 11"/>
            <p:cNvCxnSpPr/>
            <p:nvPr/>
          </p:nvCxnSpPr>
          <p:spPr>
            <a:xfrm flipH="1">
              <a:off x="10918800" y="3682800"/>
              <a:ext cx="1271520" cy="1271880"/>
            </a:xfrm>
            <a:prstGeom prst="straightConnector1">
              <a:avLst/>
            </a:prstGeom>
            <a:ln w="28575" cap="rnd">
              <a:solidFill>
                <a:srgbClr val="FFFFFF"/>
              </a:solidFill>
              <a:round/>
            </a:ln>
          </p:spPr>
        </p:cxnSp>
      </p:grpSp>
      <p:sp>
        <p:nvSpPr>
          <p:cNvPr id="137" name="PlaceHolder 1"/>
          <p:cNvSpPr>
            <a:spLocks noGrp="1"/>
          </p:cNvSpPr>
          <p:nvPr>
            <p:ph type="ftr" idx="37"/>
          </p:nvPr>
        </p:nvSpPr>
        <p:spPr>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panose="02020603050405020304"/>
              </a:defRPr>
            </a:lvl1pPr>
          </a:lstStyle>
          <a:p>
            <a:pPr indent="0" algn="ctr">
              <a:lnSpc>
                <a:spcPct val="100000"/>
              </a:lnSpc>
              <a:buNone/>
              <a:tabLst>
                <a:tab pos="0" algn="l"/>
              </a:tabLst>
            </a:pPr>
            <a:r>
              <a:rPr lang="ru-RU" sz="1400" b="0" strike="noStrike" spc="-1">
                <a:solidFill>
                  <a:srgbClr val="FFFFFF"/>
                </a:solidFill>
                <a:latin typeface="Times New Roman" panose="02020603050405020304"/>
              </a:rPr>
              <a:t>&lt;нижний колонтитул&gt;</a:t>
            </a:r>
          </a:p>
        </p:txBody>
      </p:sp>
      <p:sp>
        <p:nvSpPr>
          <p:cNvPr id="138" name="PlaceHolder 2"/>
          <p:cNvSpPr>
            <a:spLocks noGrp="1"/>
          </p:cNvSpPr>
          <p:nvPr>
            <p:ph type="sldNum" idx="38"/>
          </p:nvPr>
        </p:nvSpPr>
        <p:spPr>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panose="02020603050405020304"/>
              </a:defRPr>
            </a:lvl1pPr>
          </a:lstStyle>
          <a:p>
            <a:pPr indent="0">
              <a:lnSpc>
                <a:spcPct val="100000"/>
              </a:lnSpc>
              <a:buNone/>
              <a:tabLst>
                <a:tab pos="0" algn="l"/>
              </a:tabLst>
            </a:pPr>
            <a:fld id="{948D565D-CF14-455D-AF29-85E5CCFD969E}" type="slidenum">
              <a:rPr lang="ru-RU" sz="1400" b="0" strike="noStrike" spc="-1">
                <a:solidFill>
                  <a:srgbClr val="FFFFFF"/>
                </a:solidFill>
                <a:latin typeface="Times New Roman" panose="02020603050405020304"/>
              </a:rPr>
              <a:t>‹#›</a:t>
            </a:fld>
            <a:endParaRPr lang="ru-RU" sz="1400" b="0" strike="noStrike" spc="-1">
              <a:solidFill>
                <a:srgbClr val="FFFFFF"/>
              </a:solidFill>
              <a:latin typeface="Times New Roman" panose="02020603050405020304"/>
            </a:endParaRPr>
          </a:p>
        </p:txBody>
      </p:sp>
      <p:sp>
        <p:nvSpPr>
          <p:cNvPr id="139" name="PlaceHolder 3"/>
          <p:cNvSpPr>
            <a:spLocks noGrp="1"/>
          </p:cNvSpPr>
          <p:nvPr>
            <p:ph type="dt" idx="39"/>
          </p:nvPr>
        </p:nvSpPr>
        <p:spPr>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panose="02020603050405020304"/>
              </a:defRPr>
            </a:lvl1pPr>
          </a:lstStyle>
          <a:p>
            <a:pPr indent="0">
              <a:buNone/>
            </a:pPr>
            <a:r>
              <a:rPr lang="ru-RU" sz="1400" b="0" strike="noStrike" spc="-1">
                <a:solidFill>
                  <a:srgbClr val="FFFFFF"/>
                </a:solidFill>
                <a:latin typeface="Times New Roman" panose="02020603050405020304"/>
              </a:rPr>
              <a:t>&lt;дата/время&gt;</a:t>
            </a:r>
          </a:p>
        </p:txBody>
      </p:sp>
    </p:spTree>
  </p:cSld>
  <p:clrMap bg1="lt1" tx1="dk1" bg2="lt2" tx2="dk2" accent1="accent1" accent2="accent2" accent3="accent3" accent4="accent4" accent5="accent5" accent6="accent6" hlink="hlink" folHlink="folHlink"/>
  <p:sldLayoutIdLst>
    <p:sldLayoutId id="2147483673" r:id="rId1"/>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fillToRect l="50000" r="50000" b="100000"/>
          </a:path>
        </a:gradFill>
        <a:effectLst/>
      </p:bgPr>
    </p:bg>
    <p:spTree>
      <p:nvGrpSpPr>
        <p:cNvPr id="1" name=""/>
        <p:cNvGrpSpPr/>
        <p:nvPr/>
      </p:nvGrpSpPr>
      <p:grpSpPr>
        <a:xfrm>
          <a:off x="0" y="0"/>
          <a:ext cx="0" cy="0"/>
          <a:chOff x="0" y="0"/>
          <a:chExt cx="0" cy="0"/>
        </a:xfrm>
      </p:grpSpPr>
      <p:grpSp>
        <p:nvGrpSpPr>
          <p:cNvPr id="140" name="Group 6"/>
          <p:cNvGrpSpPr/>
          <p:nvPr/>
        </p:nvGrpSpPr>
        <p:grpSpPr>
          <a:xfrm>
            <a:off x="9206640" y="2963160"/>
            <a:ext cx="2983320" cy="3210480"/>
            <a:chOff x="9206640" y="2963160"/>
            <a:chExt cx="2983320" cy="3210480"/>
          </a:xfrm>
        </p:grpSpPr>
        <p:cxnSp>
          <p:nvCxnSpPr>
            <p:cNvPr id="141" name="Straight Connector 7"/>
            <p:cNvCxnSpPr/>
            <p:nvPr/>
          </p:nvCxnSpPr>
          <p:spPr>
            <a:xfrm flipH="1">
              <a:off x="11275920" y="2963160"/>
              <a:ext cx="914400" cy="914760"/>
            </a:xfrm>
            <a:prstGeom prst="straightConnector1">
              <a:avLst/>
            </a:prstGeom>
            <a:ln w="9525" cap="rnd">
              <a:solidFill>
                <a:srgbClr val="FFFFFF"/>
              </a:solidFill>
              <a:round/>
            </a:ln>
          </p:spPr>
        </p:cxnSp>
        <p:cxnSp>
          <p:nvCxnSpPr>
            <p:cNvPr id="142" name="Straight Connector 8"/>
            <p:cNvCxnSpPr/>
            <p:nvPr/>
          </p:nvCxnSpPr>
          <p:spPr>
            <a:xfrm flipH="1">
              <a:off x="9206640" y="3190320"/>
              <a:ext cx="2983680" cy="2983680"/>
            </a:xfrm>
            <a:prstGeom prst="straightConnector1">
              <a:avLst/>
            </a:prstGeom>
            <a:ln w="9525" cap="rnd">
              <a:solidFill>
                <a:srgbClr val="FFFFFF"/>
              </a:solidFill>
              <a:round/>
            </a:ln>
          </p:spPr>
        </p:cxnSp>
        <p:cxnSp>
          <p:nvCxnSpPr>
            <p:cNvPr id="143" name="Straight Connector 9"/>
            <p:cNvCxnSpPr/>
            <p:nvPr/>
          </p:nvCxnSpPr>
          <p:spPr>
            <a:xfrm flipH="1">
              <a:off x="10292040" y="3285000"/>
              <a:ext cx="1898280" cy="1898280"/>
            </a:xfrm>
            <a:prstGeom prst="straightConnector1">
              <a:avLst/>
            </a:prstGeom>
            <a:ln w="9525" cap="rnd">
              <a:solidFill>
                <a:srgbClr val="FFFFFF"/>
              </a:solidFill>
              <a:round/>
            </a:ln>
          </p:spPr>
        </p:cxnSp>
        <p:cxnSp>
          <p:nvCxnSpPr>
            <p:cNvPr id="144" name="Straight Connector 10"/>
            <p:cNvCxnSpPr/>
            <p:nvPr/>
          </p:nvCxnSpPr>
          <p:spPr>
            <a:xfrm flipH="1">
              <a:off x="10442880" y="3130920"/>
              <a:ext cx="1747440" cy="1747440"/>
            </a:xfrm>
            <a:prstGeom prst="straightConnector1">
              <a:avLst/>
            </a:prstGeom>
            <a:ln w="28575" cap="rnd">
              <a:solidFill>
                <a:srgbClr val="FFFFFF"/>
              </a:solidFill>
              <a:round/>
            </a:ln>
          </p:spPr>
        </p:cxnSp>
        <p:cxnSp>
          <p:nvCxnSpPr>
            <p:cNvPr id="145" name="Straight Connector 11"/>
            <p:cNvCxnSpPr/>
            <p:nvPr/>
          </p:nvCxnSpPr>
          <p:spPr>
            <a:xfrm flipH="1">
              <a:off x="10918800" y="3682800"/>
              <a:ext cx="1271520" cy="1271880"/>
            </a:xfrm>
            <a:prstGeom prst="straightConnector1">
              <a:avLst/>
            </a:prstGeom>
            <a:ln w="28575" cap="rnd">
              <a:solidFill>
                <a:srgbClr val="FFFFFF"/>
              </a:solidFill>
              <a:round/>
            </a:ln>
          </p:spPr>
        </p:cxnSp>
      </p:grpSp>
      <p:sp>
        <p:nvSpPr>
          <p:cNvPr id="146" name="PlaceHolder 1"/>
          <p:cNvSpPr>
            <a:spLocks noGrp="1"/>
          </p:cNvSpPr>
          <p:nvPr>
            <p:ph type="title"/>
          </p:nvPr>
        </p:nvSpPr>
        <p:spPr>
          <a:xfrm>
            <a:off x="684360" y="4487400"/>
            <a:ext cx="8532720" cy="1505160"/>
          </a:xfrm>
          <a:prstGeom prst="rect">
            <a:avLst/>
          </a:prstGeom>
          <a:noFill/>
          <a:ln w="0">
            <a:noFill/>
          </a:ln>
        </p:spPr>
        <p:txBody>
          <a:bodyPr lIns="0" tIns="0" rIns="0" bIns="0" anchor="ctr">
            <a:noAutofit/>
          </a:bodyPr>
          <a:lstStyle/>
          <a:p>
            <a:pPr indent="0">
              <a:buNone/>
            </a:pPr>
            <a:r>
              <a:rPr lang="ru-RU" sz="1800" b="0" strike="noStrike" spc="-1">
                <a:solidFill>
                  <a:srgbClr val="FFFFFF"/>
                </a:solidFill>
                <a:latin typeface="Arial" panose="020B0604020202020204"/>
              </a:rPr>
              <a:t>Для правки текста заглавия щёлкните мышью</a:t>
            </a:r>
          </a:p>
        </p:txBody>
      </p:sp>
      <p:sp>
        <p:nvSpPr>
          <p:cNvPr id="147" name="PlaceHolder 2"/>
          <p:cNvSpPr>
            <a:spLocks noGrp="1"/>
          </p:cNvSpPr>
          <p:nvPr>
            <p:ph type="ftr" idx="40"/>
          </p:nvPr>
        </p:nvSpPr>
        <p:spPr>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panose="02020603050405020304"/>
              </a:defRPr>
            </a:lvl1pPr>
          </a:lstStyle>
          <a:p>
            <a:pPr indent="0" algn="ctr">
              <a:lnSpc>
                <a:spcPct val="100000"/>
              </a:lnSpc>
              <a:buNone/>
              <a:tabLst>
                <a:tab pos="0" algn="l"/>
              </a:tabLst>
            </a:pPr>
            <a:r>
              <a:rPr lang="ru-RU" sz="1400" b="0" strike="noStrike" spc="-1">
                <a:solidFill>
                  <a:srgbClr val="FFFFFF"/>
                </a:solidFill>
                <a:latin typeface="Times New Roman" panose="02020603050405020304"/>
              </a:rPr>
              <a:t>&lt;нижний колонтитул&gt;</a:t>
            </a:r>
          </a:p>
        </p:txBody>
      </p:sp>
      <p:sp>
        <p:nvSpPr>
          <p:cNvPr id="148" name="PlaceHolder 3"/>
          <p:cNvSpPr>
            <a:spLocks noGrp="1"/>
          </p:cNvSpPr>
          <p:nvPr>
            <p:ph type="sldNum" idx="41"/>
          </p:nvPr>
        </p:nvSpPr>
        <p:spPr>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panose="02020603050405020304"/>
              </a:defRPr>
            </a:lvl1pPr>
          </a:lstStyle>
          <a:p>
            <a:pPr indent="0">
              <a:lnSpc>
                <a:spcPct val="100000"/>
              </a:lnSpc>
              <a:buNone/>
              <a:tabLst>
                <a:tab pos="0" algn="l"/>
              </a:tabLst>
            </a:pPr>
            <a:fld id="{2AC63088-B6E8-4F2F-A2ED-8C98E0B709CE}" type="slidenum">
              <a:rPr lang="ru-RU" sz="1400" b="0" strike="noStrike" spc="-1">
                <a:solidFill>
                  <a:srgbClr val="FFFFFF"/>
                </a:solidFill>
                <a:latin typeface="Times New Roman" panose="02020603050405020304"/>
              </a:rPr>
              <a:t>‹#›</a:t>
            </a:fld>
            <a:endParaRPr lang="ru-RU" sz="1400" b="0" strike="noStrike" spc="-1">
              <a:solidFill>
                <a:srgbClr val="FFFFFF"/>
              </a:solidFill>
              <a:latin typeface="Times New Roman" panose="02020603050405020304"/>
            </a:endParaRPr>
          </a:p>
        </p:txBody>
      </p:sp>
      <p:sp>
        <p:nvSpPr>
          <p:cNvPr id="149" name="PlaceHolder 4"/>
          <p:cNvSpPr>
            <a:spLocks noGrp="1"/>
          </p:cNvSpPr>
          <p:nvPr>
            <p:ph type="dt" idx="42"/>
          </p:nvPr>
        </p:nvSpPr>
        <p:spPr>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panose="02020603050405020304"/>
              </a:defRPr>
            </a:lvl1pPr>
          </a:lstStyle>
          <a:p>
            <a:pPr indent="0">
              <a:buNone/>
            </a:pPr>
            <a:r>
              <a:rPr lang="ru-RU" sz="1400" b="0" strike="noStrike" spc="-1">
                <a:solidFill>
                  <a:srgbClr val="FFFFFF"/>
                </a:solidFill>
                <a:latin typeface="Times New Roman" panose="02020603050405020304"/>
              </a:rPr>
              <a:t>&lt;дата/время&gt;</a:t>
            </a:r>
          </a:p>
        </p:txBody>
      </p:sp>
    </p:spTree>
  </p:cSld>
  <p:clrMap bg1="lt1" tx1="dk1" bg2="lt2" tx2="dk2" accent1="accent1" accent2="accent2" accent3="accent3" accent4="accent4" accent5="accent5" accent6="accent6" hlink="hlink" folHlink="folHlink"/>
  <p:sldLayoutIdLst>
    <p:sldLayoutId id="2147483675" r:id="rId1"/>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fillToRect l="50000" r="50000" b="100000"/>
          </a:path>
        </a:gradFill>
        <a:effectLst/>
      </p:bgPr>
    </p:bg>
    <p:spTree>
      <p:nvGrpSpPr>
        <p:cNvPr id="1" name=""/>
        <p:cNvGrpSpPr/>
        <p:nvPr/>
      </p:nvGrpSpPr>
      <p:grpSpPr>
        <a:xfrm>
          <a:off x="0" y="0"/>
          <a:ext cx="0" cy="0"/>
          <a:chOff x="0" y="0"/>
          <a:chExt cx="0" cy="0"/>
        </a:xfrm>
      </p:grpSpPr>
      <p:grpSp>
        <p:nvGrpSpPr>
          <p:cNvPr id="151" name="Group 6"/>
          <p:cNvGrpSpPr/>
          <p:nvPr/>
        </p:nvGrpSpPr>
        <p:grpSpPr>
          <a:xfrm>
            <a:off x="9206640" y="2963160"/>
            <a:ext cx="2983320" cy="3210480"/>
            <a:chOff x="9206640" y="2963160"/>
            <a:chExt cx="2983320" cy="3210480"/>
          </a:xfrm>
        </p:grpSpPr>
        <p:cxnSp>
          <p:nvCxnSpPr>
            <p:cNvPr id="152" name="Straight Connector 7"/>
            <p:cNvCxnSpPr/>
            <p:nvPr/>
          </p:nvCxnSpPr>
          <p:spPr>
            <a:xfrm flipH="1">
              <a:off x="11275920" y="2963160"/>
              <a:ext cx="914400" cy="914760"/>
            </a:xfrm>
            <a:prstGeom prst="straightConnector1">
              <a:avLst/>
            </a:prstGeom>
            <a:ln w="9525" cap="rnd">
              <a:solidFill>
                <a:srgbClr val="FFFFFF"/>
              </a:solidFill>
              <a:round/>
            </a:ln>
          </p:spPr>
        </p:cxnSp>
        <p:cxnSp>
          <p:nvCxnSpPr>
            <p:cNvPr id="153" name="Straight Connector 8"/>
            <p:cNvCxnSpPr/>
            <p:nvPr/>
          </p:nvCxnSpPr>
          <p:spPr>
            <a:xfrm flipH="1">
              <a:off x="9206640" y="3190320"/>
              <a:ext cx="2983680" cy="2983680"/>
            </a:xfrm>
            <a:prstGeom prst="straightConnector1">
              <a:avLst/>
            </a:prstGeom>
            <a:ln w="9525" cap="rnd">
              <a:solidFill>
                <a:srgbClr val="FFFFFF"/>
              </a:solidFill>
              <a:round/>
            </a:ln>
          </p:spPr>
        </p:cxnSp>
        <p:cxnSp>
          <p:nvCxnSpPr>
            <p:cNvPr id="154" name="Straight Connector 9"/>
            <p:cNvCxnSpPr/>
            <p:nvPr/>
          </p:nvCxnSpPr>
          <p:spPr>
            <a:xfrm flipH="1">
              <a:off x="10292040" y="3285000"/>
              <a:ext cx="1898280" cy="1898280"/>
            </a:xfrm>
            <a:prstGeom prst="straightConnector1">
              <a:avLst/>
            </a:prstGeom>
            <a:ln w="9525" cap="rnd">
              <a:solidFill>
                <a:srgbClr val="FFFFFF"/>
              </a:solidFill>
              <a:round/>
            </a:ln>
          </p:spPr>
        </p:cxnSp>
        <p:cxnSp>
          <p:nvCxnSpPr>
            <p:cNvPr id="155" name="Straight Connector 10"/>
            <p:cNvCxnSpPr/>
            <p:nvPr/>
          </p:nvCxnSpPr>
          <p:spPr>
            <a:xfrm flipH="1">
              <a:off x="10442880" y="3130920"/>
              <a:ext cx="1747440" cy="1747440"/>
            </a:xfrm>
            <a:prstGeom prst="straightConnector1">
              <a:avLst/>
            </a:prstGeom>
            <a:ln w="28575" cap="rnd">
              <a:solidFill>
                <a:srgbClr val="FFFFFF"/>
              </a:solidFill>
              <a:round/>
            </a:ln>
          </p:spPr>
        </p:cxnSp>
        <p:cxnSp>
          <p:nvCxnSpPr>
            <p:cNvPr id="156" name="Straight Connector 11"/>
            <p:cNvCxnSpPr/>
            <p:nvPr/>
          </p:nvCxnSpPr>
          <p:spPr>
            <a:xfrm flipH="1">
              <a:off x="10918800" y="3682800"/>
              <a:ext cx="1271520" cy="1271880"/>
            </a:xfrm>
            <a:prstGeom prst="straightConnector1">
              <a:avLst/>
            </a:prstGeom>
            <a:ln w="28575" cap="rnd">
              <a:solidFill>
                <a:srgbClr val="FFFFFF"/>
              </a:solidFill>
              <a:round/>
            </a:ln>
          </p:spPr>
        </p:cxnSp>
      </p:grpSp>
      <p:sp>
        <p:nvSpPr>
          <p:cNvPr id="157" name="PlaceHolder 1"/>
          <p:cNvSpPr>
            <a:spLocks noGrp="1"/>
          </p:cNvSpPr>
          <p:nvPr>
            <p:ph type="ftr" idx="43"/>
          </p:nvPr>
        </p:nvSpPr>
        <p:spPr>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panose="02020603050405020304"/>
              </a:defRPr>
            </a:lvl1pPr>
          </a:lstStyle>
          <a:p>
            <a:pPr indent="0" algn="ctr">
              <a:lnSpc>
                <a:spcPct val="100000"/>
              </a:lnSpc>
              <a:buNone/>
              <a:tabLst>
                <a:tab pos="0" algn="l"/>
              </a:tabLst>
            </a:pPr>
            <a:r>
              <a:rPr lang="ru-RU" sz="1400" b="0" strike="noStrike" spc="-1">
                <a:solidFill>
                  <a:srgbClr val="FFFFFF"/>
                </a:solidFill>
                <a:latin typeface="Times New Roman" panose="02020603050405020304"/>
              </a:rPr>
              <a:t>&lt;нижний колонтитул&gt;</a:t>
            </a:r>
          </a:p>
        </p:txBody>
      </p:sp>
      <p:sp>
        <p:nvSpPr>
          <p:cNvPr id="158" name="PlaceHolder 2"/>
          <p:cNvSpPr>
            <a:spLocks noGrp="1"/>
          </p:cNvSpPr>
          <p:nvPr>
            <p:ph type="sldNum" idx="44"/>
          </p:nvPr>
        </p:nvSpPr>
        <p:spPr>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panose="02020603050405020304"/>
              </a:defRPr>
            </a:lvl1pPr>
          </a:lstStyle>
          <a:p>
            <a:pPr indent="0">
              <a:lnSpc>
                <a:spcPct val="100000"/>
              </a:lnSpc>
              <a:buNone/>
              <a:tabLst>
                <a:tab pos="0" algn="l"/>
              </a:tabLst>
            </a:pPr>
            <a:fld id="{50BAB56A-6F07-4C90-8CD0-4773BBB47F06}" type="slidenum">
              <a:rPr lang="ru-RU" sz="1400" b="0" strike="noStrike" spc="-1">
                <a:solidFill>
                  <a:srgbClr val="FFFFFF"/>
                </a:solidFill>
                <a:latin typeface="Times New Roman" panose="02020603050405020304"/>
              </a:rPr>
              <a:t>‹#›</a:t>
            </a:fld>
            <a:endParaRPr lang="ru-RU" sz="1400" b="0" strike="noStrike" spc="-1">
              <a:solidFill>
                <a:srgbClr val="FFFFFF"/>
              </a:solidFill>
              <a:latin typeface="Times New Roman" panose="02020603050405020304"/>
            </a:endParaRPr>
          </a:p>
        </p:txBody>
      </p:sp>
      <p:sp>
        <p:nvSpPr>
          <p:cNvPr id="159" name="PlaceHolder 3"/>
          <p:cNvSpPr>
            <a:spLocks noGrp="1"/>
          </p:cNvSpPr>
          <p:nvPr>
            <p:ph type="dt" idx="45"/>
          </p:nvPr>
        </p:nvSpPr>
        <p:spPr>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panose="02020603050405020304"/>
              </a:defRPr>
            </a:lvl1pPr>
          </a:lstStyle>
          <a:p>
            <a:pPr indent="0">
              <a:buNone/>
            </a:pPr>
            <a:r>
              <a:rPr lang="ru-RU" sz="1400" b="0" strike="noStrike" spc="-1">
                <a:solidFill>
                  <a:srgbClr val="FFFFFF"/>
                </a:solidFill>
                <a:latin typeface="Times New Roman" panose="02020603050405020304"/>
              </a:rPr>
              <a:t>&lt;дата/время&gt;</a:t>
            </a:r>
          </a:p>
        </p:txBody>
      </p:sp>
    </p:spTree>
  </p:cSld>
  <p:clrMap bg1="lt1" tx1="dk1" bg2="lt2" tx2="dk2" accent1="accent1" accent2="accent2" accent3="accent3" accent4="accent4" accent5="accent5" accent6="accent6" hlink="hlink" folHlink="folHlink"/>
  <p:sldLayoutIdLst>
    <p:sldLayoutId id="2147483677" r:id="rId1"/>
  </p:sldLayoutIdLst>
  <p:txStyles>
    <p:titleStyle/>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fillToRect l="50000" r="50000" b="100000"/>
          </a:path>
        </a:gradFill>
        <a:effectLst/>
      </p:bgPr>
    </p:bg>
    <p:spTree>
      <p:nvGrpSpPr>
        <p:cNvPr id="1" name=""/>
        <p:cNvGrpSpPr/>
        <p:nvPr/>
      </p:nvGrpSpPr>
      <p:grpSpPr>
        <a:xfrm>
          <a:off x="0" y="0"/>
          <a:ext cx="0" cy="0"/>
          <a:chOff x="0" y="0"/>
          <a:chExt cx="0" cy="0"/>
        </a:xfrm>
      </p:grpSpPr>
      <p:grpSp>
        <p:nvGrpSpPr>
          <p:cNvPr id="160" name="Group 6"/>
          <p:cNvGrpSpPr/>
          <p:nvPr/>
        </p:nvGrpSpPr>
        <p:grpSpPr>
          <a:xfrm>
            <a:off x="9206640" y="2963160"/>
            <a:ext cx="2983320" cy="3210480"/>
            <a:chOff x="9206640" y="2963160"/>
            <a:chExt cx="2983320" cy="3210480"/>
          </a:xfrm>
        </p:grpSpPr>
        <p:cxnSp>
          <p:nvCxnSpPr>
            <p:cNvPr id="161" name="Straight Connector 7"/>
            <p:cNvCxnSpPr/>
            <p:nvPr/>
          </p:nvCxnSpPr>
          <p:spPr>
            <a:xfrm flipH="1">
              <a:off x="11275920" y="2963160"/>
              <a:ext cx="914400" cy="914760"/>
            </a:xfrm>
            <a:prstGeom prst="straightConnector1">
              <a:avLst/>
            </a:prstGeom>
            <a:ln w="9525" cap="rnd">
              <a:solidFill>
                <a:srgbClr val="FFFFFF"/>
              </a:solidFill>
              <a:round/>
            </a:ln>
          </p:spPr>
        </p:cxnSp>
        <p:cxnSp>
          <p:nvCxnSpPr>
            <p:cNvPr id="162" name="Straight Connector 8"/>
            <p:cNvCxnSpPr/>
            <p:nvPr/>
          </p:nvCxnSpPr>
          <p:spPr>
            <a:xfrm flipH="1">
              <a:off x="9206640" y="3190320"/>
              <a:ext cx="2983680" cy="2983680"/>
            </a:xfrm>
            <a:prstGeom prst="straightConnector1">
              <a:avLst/>
            </a:prstGeom>
            <a:ln w="9525" cap="rnd">
              <a:solidFill>
                <a:srgbClr val="FFFFFF"/>
              </a:solidFill>
              <a:round/>
            </a:ln>
          </p:spPr>
        </p:cxnSp>
        <p:cxnSp>
          <p:nvCxnSpPr>
            <p:cNvPr id="163" name="Straight Connector 9"/>
            <p:cNvCxnSpPr/>
            <p:nvPr/>
          </p:nvCxnSpPr>
          <p:spPr>
            <a:xfrm flipH="1">
              <a:off x="10292040" y="3285000"/>
              <a:ext cx="1898280" cy="1898280"/>
            </a:xfrm>
            <a:prstGeom prst="straightConnector1">
              <a:avLst/>
            </a:prstGeom>
            <a:ln w="9525" cap="rnd">
              <a:solidFill>
                <a:srgbClr val="FFFFFF"/>
              </a:solidFill>
              <a:round/>
            </a:ln>
          </p:spPr>
        </p:cxnSp>
        <p:cxnSp>
          <p:nvCxnSpPr>
            <p:cNvPr id="164" name="Straight Connector 10"/>
            <p:cNvCxnSpPr/>
            <p:nvPr/>
          </p:nvCxnSpPr>
          <p:spPr>
            <a:xfrm flipH="1">
              <a:off x="10442880" y="3130920"/>
              <a:ext cx="1747440" cy="1747440"/>
            </a:xfrm>
            <a:prstGeom prst="straightConnector1">
              <a:avLst/>
            </a:prstGeom>
            <a:ln w="28575" cap="rnd">
              <a:solidFill>
                <a:srgbClr val="FFFFFF"/>
              </a:solidFill>
              <a:round/>
            </a:ln>
          </p:spPr>
        </p:cxnSp>
        <p:cxnSp>
          <p:nvCxnSpPr>
            <p:cNvPr id="165" name="Straight Connector 11"/>
            <p:cNvCxnSpPr/>
            <p:nvPr/>
          </p:nvCxnSpPr>
          <p:spPr>
            <a:xfrm flipH="1">
              <a:off x="10918800" y="3682800"/>
              <a:ext cx="1271520" cy="1271880"/>
            </a:xfrm>
            <a:prstGeom prst="straightConnector1">
              <a:avLst/>
            </a:prstGeom>
            <a:ln w="28575" cap="rnd">
              <a:solidFill>
                <a:srgbClr val="FFFFFF"/>
              </a:solidFill>
              <a:round/>
            </a:ln>
          </p:spPr>
        </p:cxnSp>
      </p:grpSp>
      <p:sp>
        <p:nvSpPr>
          <p:cNvPr id="166" name="PlaceHolder 1"/>
          <p:cNvSpPr>
            <a:spLocks noGrp="1"/>
          </p:cNvSpPr>
          <p:nvPr>
            <p:ph type="ftr" idx="46"/>
          </p:nvPr>
        </p:nvSpPr>
        <p:spPr>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panose="02020603050405020304"/>
              </a:defRPr>
            </a:lvl1pPr>
          </a:lstStyle>
          <a:p>
            <a:pPr indent="0" algn="ctr">
              <a:lnSpc>
                <a:spcPct val="100000"/>
              </a:lnSpc>
              <a:buNone/>
              <a:tabLst>
                <a:tab pos="0" algn="l"/>
              </a:tabLst>
            </a:pPr>
            <a:r>
              <a:rPr lang="ru-RU" sz="1400" b="0" strike="noStrike" spc="-1">
                <a:solidFill>
                  <a:srgbClr val="FFFFFF"/>
                </a:solidFill>
                <a:latin typeface="Times New Roman" panose="02020603050405020304"/>
              </a:rPr>
              <a:t>&lt;нижний колонтитул&gt;</a:t>
            </a:r>
          </a:p>
        </p:txBody>
      </p:sp>
      <p:sp>
        <p:nvSpPr>
          <p:cNvPr id="167" name="PlaceHolder 2"/>
          <p:cNvSpPr>
            <a:spLocks noGrp="1"/>
          </p:cNvSpPr>
          <p:nvPr>
            <p:ph type="sldNum" idx="47"/>
          </p:nvPr>
        </p:nvSpPr>
        <p:spPr>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panose="02020603050405020304"/>
              </a:defRPr>
            </a:lvl1pPr>
          </a:lstStyle>
          <a:p>
            <a:pPr indent="0">
              <a:lnSpc>
                <a:spcPct val="100000"/>
              </a:lnSpc>
              <a:buNone/>
              <a:tabLst>
                <a:tab pos="0" algn="l"/>
              </a:tabLst>
            </a:pPr>
            <a:fld id="{87E13FDB-0327-466F-8C9D-58B3FE37E154}" type="slidenum">
              <a:rPr lang="ru-RU" sz="1400" b="0" strike="noStrike" spc="-1">
                <a:solidFill>
                  <a:srgbClr val="FFFFFF"/>
                </a:solidFill>
                <a:latin typeface="Times New Roman" panose="02020603050405020304"/>
              </a:rPr>
              <a:t>‹#›</a:t>
            </a:fld>
            <a:endParaRPr lang="ru-RU" sz="1400" b="0" strike="noStrike" spc="-1">
              <a:solidFill>
                <a:srgbClr val="FFFFFF"/>
              </a:solidFill>
              <a:latin typeface="Times New Roman" panose="02020603050405020304"/>
            </a:endParaRPr>
          </a:p>
        </p:txBody>
      </p:sp>
      <p:sp>
        <p:nvSpPr>
          <p:cNvPr id="168" name="PlaceHolder 3"/>
          <p:cNvSpPr>
            <a:spLocks noGrp="1"/>
          </p:cNvSpPr>
          <p:nvPr>
            <p:ph type="dt" idx="48"/>
          </p:nvPr>
        </p:nvSpPr>
        <p:spPr>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panose="02020603050405020304"/>
              </a:defRPr>
            </a:lvl1pPr>
          </a:lstStyle>
          <a:p>
            <a:pPr indent="0">
              <a:buNone/>
            </a:pPr>
            <a:r>
              <a:rPr lang="ru-RU" sz="1400" b="0" strike="noStrike" spc="-1">
                <a:solidFill>
                  <a:srgbClr val="FFFFFF"/>
                </a:solidFill>
                <a:latin typeface="Times New Roman" panose="02020603050405020304"/>
              </a:rPr>
              <a:t>&lt;дата/время&gt;</a:t>
            </a:r>
          </a:p>
        </p:txBody>
      </p:sp>
    </p:spTree>
  </p:cSld>
  <p:clrMap bg1="lt1" tx1="dk1" bg2="lt2" tx2="dk2" accent1="accent1" accent2="accent2" accent3="accent3" accent4="accent4" accent5="accent5" accent6="accent6" hlink="hlink" folHlink="folHlink"/>
  <p:sldLayoutIdLst>
    <p:sldLayoutId id="2147483679" r:id="rId1"/>
  </p:sldLayoutIdLst>
  <p:txStyles>
    <p:titleStyle/>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fillToRect l="50000" r="50000" b="100000"/>
          </a:path>
        </a:gradFill>
        <a:effectLst/>
      </p:bgPr>
    </p:bg>
    <p:spTree>
      <p:nvGrpSpPr>
        <p:cNvPr id="1" name=""/>
        <p:cNvGrpSpPr/>
        <p:nvPr/>
      </p:nvGrpSpPr>
      <p:grpSpPr>
        <a:xfrm>
          <a:off x="0" y="0"/>
          <a:ext cx="0" cy="0"/>
          <a:chOff x="0" y="0"/>
          <a:chExt cx="0" cy="0"/>
        </a:xfrm>
      </p:grpSpPr>
      <p:grpSp>
        <p:nvGrpSpPr>
          <p:cNvPr id="169" name="Group 6"/>
          <p:cNvGrpSpPr/>
          <p:nvPr/>
        </p:nvGrpSpPr>
        <p:grpSpPr>
          <a:xfrm>
            <a:off x="9206640" y="2963160"/>
            <a:ext cx="2983320" cy="3210480"/>
            <a:chOff x="9206640" y="2963160"/>
            <a:chExt cx="2983320" cy="3210480"/>
          </a:xfrm>
        </p:grpSpPr>
        <p:cxnSp>
          <p:nvCxnSpPr>
            <p:cNvPr id="170" name="Straight Connector 7"/>
            <p:cNvCxnSpPr/>
            <p:nvPr/>
          </p:nvCxnSpPr>
          <p:spPr>
            <a:xfrm flipH="1">
              <a:off x="11275920" y="2963160"/>
              <a:ext cx="914400" cy="914760"/>
            </a:xfrm>
            <a:prstGeom prst="straightConnector1">
              <a:avLst/>
            </a:prstGeom>
            <a:ln w="9525" cap="rnd">
              <a:solidFill>
                <a:srgbClr val="FFFFFF"/>
              </a:solidFill>
              <a:round/>
            </a:ln>
          </p:spPr>
        </p:cxnSp>
        <p:cxnSp>
          <p:nvCxnSpPr>
            <p:cNvPr id="171" name="Straight Connector 8"/>
            <p:cNvCxnSpPr/>
            <p:nvPr/>
          </p:nvCxnSpPr>
          <p:spPr>
            <a:xfrm flipH="1">
              <a:off x="9206640" y="3190320"/>
              <a:ext cx="2983680" cy="2983680"/>
            </a:xfrm>
            <a:prstGeom prst="straightConnector1">
              <a:avLst/>
            </a:prstGeom>
            <a:ln w="9525" cap="rnd">
              <a:solidFill>
                <a:srgbClr val="FFFFFF"/>
              </a:solidFill>
              <a:round/>
            </a:ln>
          </p:spPr>
        </p:cxnSp>
        <p:cxnSp>
          <p:nvCxnSpPr>
            <p:cNvPr id="172" name="Straight Connector 9"/>
            <p:cNvCxnSpPr/>
            <p:nvPr/>
          </p:nvCxnSpPr>
          <p:spPr>
            <a:xfrm flipH="1">
              <a:off x="10292040" y="3285000"/>
              <a:ext cx="1898280" cy="1898280"/>
            </a:xfrm>
            <a:prstGeom prst="straightConnector1">
              <a:avLst/>
            </a:prstGeom>
            <a:ln w="9525" cap="rnd">
              <a:solidFill>
                <a:srgbClr val="FFFFFF"/>
              </a:solidFill>
              <a:round/>
            </a:ln>
          </p:spPr>
        </p:cxnSp>
        <p:cxnSp>
          <p:nvCxnSpPr>
            <p:cNvPr id="173" name="Straight Connector 10"/>
            <p:cNvCxnSpPr/>
            <p:nvPr/>
          </p:nvCxnSpPr>
          <p:spPr>
            <a:xfrm flipH="1">
              <a:off x="10442880" y="3130920"/>
              <a:ext cx="1747440" cy="1747440"/>
            </a:xfrm>
            <a:prstGeom prst="straightConnector1">
              <a:avLst/>
            </a:prstGeom>
            <a:ln w="28575" cap="rnd">
              <a:solidFill>
                <a:srgbClr val="FFFFFF"/>
              </a:solidFill>
              <a:round/>
            </a:ln>
          </p:spPr>
        </p:cxnSp>
        <p:cxnSp>
          <p:nvCxnSpPr>
            <p:cNvPr id="174" name="Straight Connector 11"/>
            <p:cNvCxnSpPr/>
            <p:nvPr/>
          </p:nvCxnSpPr>
          <p:spPr>
            <a:xfrm flipH="1">
              <a:off x="10918800" y="3682800"/>
              <a:ext cx="1271520" cy="1271880"/>
            </a:xfrm>
            <a:prstGeom prst="straightConnector1">
              <a:avLst/>
            </a:prstGeom>
            <a:ln w="28575" cap="rnd">
              <a:solidFill>
                <a:srgbClr val="FFFFFF"/>
              </a:solidFill>
              <a:round/>
            </a:ln>
          </p:spPr>
        </p:cxnSp>
      </p:grpSp>
      <p:sp>
        <p:nvSpPr>
          <p:cNvPr id="175" name="PlaceHolder 1"/>
          <p:cNvSpPr>
            <a:spLocks noGrp="1"/>
          </p:cNvSpPr>
          <p:nvPr>
            <p:ph type="ftr" idx="49"/>
          </p:nvPr>
        </p:nvSpPr>
        <p:spPr>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panose="02020603050405020304"/>
              </a:defRPr>
            </a:lvl1pPr>
          </a:lstStyle>
          <a:p>
            <a:pPr indent="0" algn="ctr">
              <a:lnSpc>
                <a:spcPct val="100000"/>
              </a:lnSpc>
              <a:buNone/>
              <a:tabLst>
                <a:tab pos="0" algn="l"/>
              </a:tabLst>
            </a:pPr>
            <a:r>
              <a:rPr lang="ru-RU" sz="1400" b="0" strike="noStrike" spc="-1">
                <a:solidFill>
                  <a:srgbClr val="FFFFFF"/>
                </a:solidFill>
                <a:latin typeface="Times New Roman" panose="02020603050405020304"/>
              </a:rPr>
              <a:t>&lt;нижний колонтитул&gt;</a:t>
            </a:r>
          </a:p>
        </p:txBody>
      </p:sp>
      <p:sp>
        <p:nvSpPr>
          <p:cNvPr id="176" name="PlaceHolder 2"/>
          <p:cNvSpPr>
            <a:spLocks noGrp="1"/>
          </p:cNvSpPr>
          <p:nvPr>
            <p:ph type="sldNum" idx="50"/>
          </p:nvPr>
        </p:nvSpPr>
        <p:spPr>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panose="02020603050405020304"/>
              </a:defRPr>
            </a:lvl1pPr>
          </a:lstStyle>
          <a:p>
            <a:pPr indent="0">
              <a:lnSpc>
                <a:spcPct val="100000"/>
              </a:lnSpc>
              <a:buNone/>
              <a:tabLst>
                <a:tab pos="0" algn="l"/>
              </a:tabLst>
            </a:pPr>
            <a:fld id="{50B47B22-C9E8-46CB-979B-FF9E166A0A90}" type="slidenum">
              <a:rPr lang="ru-RU" sz="1400" b="0" strike="noStrike" spc="-1">
                <a:solidFill>
                  <a:srgbClr val="FFFFFF"/>
                </a:solidFill>
                <a:latin typeface="Times New Roman" panose="02020603050405020304"/>
              </a:rPr>
              <a:t>‹#›</a:t>
            </a:fld>
            <a:endParaRPr lang="ru-RU" sz="1400" b="0" strike="noStrike" spc="-1">
              <a:solidFill>
                <a:srgbClr val="FFFFFF"/>
              </a:solidFill>
              <a:latin typeface="Times New Roman" panose="02020603050405020304"/>
            </a:endParaRPr>
          </a:p>
        </p:txBody>
      </p:sp>
      <p:sp>
        <p:nvSpPr>
          <p:cNvPr id="177" name="PlaceHolder 3"/>
          <p:cNvSpPr>
            <a:spLocks noGrp="1"/>
          </p:cNvSpPr>
          <p:nvPr>
            <p:ph type="dt" idx="51"/>
          </p:nvPr>
        </p:nvSpPr>
        <p:spPr>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panose="02020603050405020304"/>
              </a:defRPr>
            </a:lvl1pPr>
          </a:lstStyle>
          <a:p>
            <a:pPr indent="0">
              <a:buNone/>
            </a:pPr>
            <a:r>
              <a:rPr lang="ru-RU" sz="1400" b="0" strike="noStrike" spc="-1">
                <a:solidFill>
                  <a:srgbClr val="FFFFFF"/>
                </a:solidFill>
                <a:latin typeface="Times New Roman" panose="02020603050405020304"/>
              </a:rPr>
              <a:t>&lt;дата/время&gt;</a:t>
            </a:r>
          </a:p>
        </p:txBody>
      </p:sp>
    </p:spTree>
  </p:cSld>
  <p:clrMap bg1="lt1" tx1="dk1" bg2="lt2" tx2="dk2" accent1="accent1" accent2="accent2" accent3="accent3" accent4="accent4" accent5="accent5" accent6="accent6" hlink="hlink" folHlink="folHlink"/>
  <p:sldLayoutIdLst>
    <p:sldLayoutId id="2147483681"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fillToRect l="50000" r="50000" b="100000"/>
          </a:path>
        </a:gradFill>
        <a:effectLst/>
      </p:bgPr>
    </p:bg>
    <p:spTree>
      <p:nvGrpSpPr>
        <p:cNvPr id="1" name=""/>
        <p:cNvGrpSpPr/>
        <p:nvPr/>
      </p:nvGrpSpPr>
      <p:grpSpPr>
        <a:xfrm>
          <a:off x="0" y="0"/>
          <a:ext cx="0" cy="0"/>
          <a:chOff x="0" y="0"/>
          <a:chExt cx="0" cy="0"/>
        </a:xfrm>
      </p:grpSpPr>
      <p:grpSp>
        <p:nvGrpSpPr>
          <p:cNvPr id="18" name="Group 6"/>
          <p:cNvGrpSpPr/>
          <p:nvPr/>
        </p:nvGrpSpPr>
        <p:grpSpPr>
          <a:xfrm>
            <a:off x="9206640" y="2963160"/>
            <a:ext cx="2983320" cy="3210480"/>
            <a:chOff x="9206640" y="2963160"/>
            <a:chExt cx="2983320" cy="3210480"/>
          </a:xfrm>
        </p:grpSpPr>
        <p:cxnSp>
          <p:nvCxnSpPr>
            <p:cNvPr id="19" name="Straight Connector 7"/>
            <p:cNvCxnSpPr/>
            <p:nvPr/>
          </p:nvCxnSpPr>
          <p:spPr>
            <a:xfrm flipH="1">
              <a:off x="11275920" y="2963160"/>
              <a:ext cx="914400" cy="914760"/>
            </a:xfrm>
            <a:prstGeom prst="straightConnector1">
              <a:avLst/>
            </a:prstGeom>
            <a:ln w="9525" cap="rnd">
              <a:solidFill>
                <a:srgbClr val="FFFFFF"/>
              </a:solidFill>
              <a:round/>
            </a:ln>
          </p:spPr>
        </p:cxnSp>
        <p:cxnSp>
          <p:nvCxnSpPr>
            <p:cNvPr id="20" name="Straight Connector 8"/>
            <p:cNvCxnSpPr/>
            <p:nvPr/>
          </p:nvCxnSpPr>
          <p:spPr>
            <a:xfrm flipH="1">
              <a:off x="9206640" y="3190320"/>
              <a:ext cx="2983680" cy="2983680"/>
            </a:xfrm>
            <a:prstGeom prst="straightConnector1">
              <a:avLst/>
            </a:prstGeom>
            <a:ln w="9525" cap="rnd">
              <a:solidFill>
                <a:srgbClr val="FFFFFF"/>
              </a:solidFill>
              <a:round/>
            </a:ln>
          </p:spPr>
        </p:cxnSp>
        <p:cxnSp>
          <p:nvCxnSpPr>
            <p:cNvPr id="21" name="Straight Connector 9"/>
            <p:cNvCxnSpPr/>
            <p:nvPr/>
          </p:nvCxnSpPr>
          <p:spPr>
            <a:xfrm flipH="1">
              <a:off x="10292040" y="3285000"/>
              <a:ext cx="1898280" cy="1898280"/>
            </a:xfrm>
            <a:prstGeom prst="straightConnector1">
              <a:avLst/>
            </a:prstGeom>
            <a:ln w="9525" cap="rnd">
              <a:solidFill>
                <a:srgbClr val="FFFFFF"/>
              </a:solidFill>
              <a:round/>
            </a:ln>
          </p:spPr>
        </p:cxnSp>
        <p:cxnSp>
          <p:nvCxnSpPr>
            <p:cNvPr id="22" name="Straight Connector 10"/>
            <p:cNvCxnSpPr/>
            <p:nvPr/>
          </p:nvCxnSpPr>
          <p:spPr>
            <a:xfrm flipH="1">
              <a:off x="10442880" y="3130920"/>
              <a:ext cx="1747440" cy="1747440"/>
            </a:xfrm>
            <a:prstGeom prst="straightConnector1">
              <a:avLst/>
            </a:prstGeom>
            <a:ln w="28575" cap="rnd">
              <a:solidFill>
                <a:srgbClr val="FFFFFF"/>
              </a:solidFill>
              <a:round/>
            </a:ln>
          </p:spPr>
        </p:cxnSp>
        <p:cxnSp>
          <p:nvCxnSpPr>
            <p:cNvPr id="23" name="Straight Connector 11"/>
            <p:cNvCxnSpPr/>
            <p:nvPr/>
          </p:nvCxnSpPr>
          <p:spPr>
            <a:xfrm flipH="1">
              <a:off x="10918800" y="3682800"/>
              <a:ext cx="1271520" cy="1271880"/>
            </a:xfrm>
            <a:prstGeom prst="straightConnector1">
              <a:avLst/>
            </a:prstGeom>
            <a:ln w="28575" cap="rnd">
              <a:solidFill>
                <a:srgbClr val="FFFFFF"/>
              </a:solidFill>
              <a:round/>
            </a:ln>
          </p:spPr>
        </p:cxnSp>
      </p:grpSp>
      <p:sp>
        <p:nvSpPr>
          <p:cNvPr id="24" name="PlaceHolder 1"/>
          <p:cNvSpPr>
            <a:spLocks noGrp="1"/>
          </p:cNvSpPr>
          <p:nvPr>
            <p:ph type="ftr" idx="4"/>
          </p:nvPr>
        </p:nvSpPr>
        <p:spPr>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panose="02020603050405020304"/>
              </a:defRPr>
            </a:lvl1pPr>
          </a:lstStyle>
          <a:p>
            <a:pPr indent="0" algn="ctr">
              <a:lnSpc>
                <a:spcPct val="100000"/>
              </a:lnSpc>
              <a:buNone/>
              <a:tabLst>
                <a:tab pos="0" algn="l"/>
              </a:tabLst>
            </a:pPr>
            <a:r>
              <a:rPr lang="ru-RU" sz="1400" b="0" strike="noStrike" spc="-1">
                <a:solidFill>
                  <a:srgbClr val="FFFFFF"/>
                </a:solidFill>
                <a:latin typeface="Times New Roman" panose="02020603050405020304"/>
              </a:rPr>
              <a:t>&lt;нижний колонтитул&gt;</a:t>
            </a:r>
          </a:p>
        </p:txBody>
      </p:sp>
      <p:sp>
        <p:nvSpPr>
          <p:cNvPr id="25" name="PlaceHolder 2"/>
          <p:cNvSpPr>
            <a:spLocks noGrp="1"/>
          </p:cNvSpPr>
          <p:nvPr>
            <p:ph type="sldNum" idx="5"/>
          </p:nvPr>
        </p:nvSpPr>
        <p:spPr>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panose="02020603050405020304"/>
              </a:defRPr>
            </a:lvl1pPr>
          </a:lstStyle>
          <a:p>
            <a:pPr indent="0">
              <a:lnSpc>
                <a:spcPct val="100000"/>
              </a:lnSpc>
              <a:buNone/>
              <a:tabLst>
                <a:tab pos="0" algn="l"/>
              </a:tabLst>
            </a:pPr>
            <a:fld id="{19DC8716-AA28-43CB-85DB-22DB4394072C}" type="slidenum">
              <a:rPr lang="ru-RU" sz="1400" b="0" strike="noStrike" spc="-1">
                <a:solidFill>
                  <a:srgbClr val="FFFFFF"/>
                </a:solidFill>
                <a:latin typeface="Times New Roman" panose="02020603050405020304"/>
              </a:rPr>
              <a:t>‹#›</a:t>
            </a:fld>
            <a:endParaRPr lang="ru-RU" sz="1400" b="0" strike="noStrike" spc="-1">
              <a:solidFill>
                <a:srgbClr val="FFFFFF"/>
              </a:solidFill>
              <a:latin typeface="Times New Roman" panose="02020603050405020304"/>
            </a:endParaRPr>
          </a:p>
        </p:txBody>
      </p:sp>
      <p:sp>
        <p:nvSpPr>
          <p:cNvPr id="26" name="PlaceHolder 3"/>
          <p:cNvSpPr>
            <a:spLocks noGrp="1"/>
          </p:cNvSpPr>
          <p:nvPr>
            <p:ph type="dt" idx="6"/>
          </p:nvPr>
        </p:nvSpPr>
        <p:spPr>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panose="02020603050405020304"/>
              </a:defRPr>
            </a:lvl1pPr>
          </a:lstStyle>
          <a:p>
            <a:pPr indent="0">
              <a:buNone/>
            </a:pPr>
            <a:r>
              <a:rPr lang="ru-RU" sz="1400" b="0" strike="noStrike" spc="-1">
                <a:solidFill>
                  <a:srgbClr val="FFFFFF"/>
                </a:solidFill>
                <a:latin typeface="Times New Roman" panose="02020603050405020304"/>
              </a:rPr>
              <a:t>&lt;дата/время&gt;</a:t>
            </a:r>
          </a:p>
        </p:txBody>
      </p:sp>
    </p:spTree>
  </p:cSld>
  <p:clrMap bg1="lt1" tx1="dk1" bg2="lt2" tx2="dk2" accent1="accent1" accent2="accent2" accent3="accent3" accent4="accent4" accent5="accent5" accent6="accent6" hlink="hlink" folHlink="folHlink"/>
  <p:sldLayoutIdLst>
    <p:sldLayoutId id="2147483651" r:id="rId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fillToRect l="50000" r="50000" b="100000"/>
          </a:path>
        </a:gradFill>
        <a:effectLst/>
      </p:bgPr>
    </p:bg>
    <p:spTree>
      <p:nvGrpSpPr>
        <p:cNvPr id="1" name=""/>
        <p:cNvGrpSpPr/>
        <p:nvPr/>
      </p:nvGrpSpPr>
      <p:grpSpPr>
        <a:xfrm>
          <a:off x="0" y="0"/>
          <a:ext cx="0" cy="0"/>
          <a:chOff x="0" y="0"/>
          <a:chExt cx="0" cy="0"/>
        </a:xfrm>
      </p:grpSpPr>
      <p:grpSp>
        <p:nvGrpSpPr>
          <p:cNvPr id="27" name="Group 6"/>
          <p:cNvGrpSpPr/>
          <p:nvPr/>
        </p:nvGrpSpPr>
        <p:grpSpPr>
          <a:xfrm>
            <a:off x="9206640" y="2963160"/>
            <a:ext cx="2983320" cy="3210480"/>
            <a:chOff x="9206640" y="2963160"/>
            <a:chExt cx="2983320" cy="3210480"/>
          </a:xfrm>
        </p:grpSpPr>
        <p:cxnSp>
          <p:nvCxnSpPr>
            <p:cNvPr id="28" name="Straight Connector 7"/>
            <p:cNvCxnSpPr/>
            <p:nvPr/>
          </p:nvCxnSpPr>
          <p:spPr>
            <a:xfrm flipH="1">
              <a:off x="11275920" y="2963160"/>
              <a:ext cx="914400" cy="914760"/>
            </a:xfrm>
            <a:prstGeom prst="straightConnector1">
              <a:avLst/>
            </a:prstGeom>
            <a:ln w="9525" cap="rnd">
              <a:solidFill>
                <a:srgbClr val="FFFFFF"/>
              </a:solidFill>
              <a:round/>
            </a:ln>
          </p:spPr>
        </p:cxnSp>
        <p:cxnSp>
          <p:nvCxnSpPr>
            <p:cNvPr id="29" name="Straight Connector 8"/>
            <p:cNvCxnSpPr/>
            <p:nvPr/>
          </p:nvCxnSpPr>
          <p:spPr>
            <a:xfrm flipH="1">
              <a:off x="9206640" y="3190320"/>
              <a:ext cx="2983680" cy="2983680"/>
            </a:xfrm>
            <a:prstGeom prst="straightConnector1">
              <a:avLst/>
            </a:prstGeom>
            <a:ln w="9525" cap="rnd">
              <a:solidFill>
                <a:srgbClr val="FFFFFF"/>
              </a:solidFill>
              <a:round/>
            </a:ln>
          </p:spPr>
        </p:cxnSp>
        <p:cxnSp>
          <p:nvCxnSpPr>
            <p:cNvPr id="30" name="Straight Connector 9"/>
            <p:cNvCxnSpPr/>
            <p:nvPr/>
          </p:nvCxnSpPr>
          <p:spPr>
            <a:xfrm flipH="1">
              <a:off x="10292040" y="3285000"/>
              <a:ext cx="1898280" cy="1898280"/>
            </a:xfrm>
            <a:prstGeom prst="straightConnector1">
              <a:avLst/>
            </a:prstGeom>
            <a:ln w="9525" cap="rnd">
              <a:solidFill>
                <a:srgbClr val="FFFFFF"/>
              </a:solidFill>
              <a:round/>
            </a:ln>
          </p:spPr>
        </p:cxnSp>
        <p:cxnSp>
          <p:nvCxnSpPr>
            <p:cNvPr id="31" name="Straight Connector 10"/>
            <p:cNvCxnSpPr/>
            <p:nvPr/>
          </p:nvCxnSpPr>
          <p:spPr>
            <a:xfrm flipH="1">
              <a:off x="10442880" y="3130920"/>
              <a:ext cx="1747440" cy="1747440"/>
            </a:xfrm>
            <a:prstGeom prst="straightConnector1">
              <a:avLst/>
            </a:prstGeom>
            <a:ln w="28575" cap="rnd">
              <a:solidFill>
                <a:srgbClr val="FFFFFF"/>
              </a:solidFill>
              <a:round/>
            </a:ln>
          </p:spPr>
        </p:cxnSp>
        <p:cxnSp>
          <p:nvCxnSpPr>
            <p:cNvPr id="32" name="Straight Connector 11"/>
            <p:cNvCxnSpPr/>
            <p:nvPr/>
          </p:nvCxnSpPr>
          <p:spPr>
            <a:xfrm flipH="1">
              <a:off x="10918800" y="3682800"/>
              <a:ext cx="1271520" cy="1271880"/>
            </a:xfrm>
            <a:prstGeom prst="straightConnector1">
              <a:avLst/>
            </a:prstGeom>
            <a:ln w="28575" cap="rnd">
              <a:solidFill>
                <a:srgbClr val="FFFFFF"/>
              </a:solidFill>
              <a:round/>
            </a:ln>
          </p:spPr>
        </p:cxnSp>
      </p:grpSp>
      <p:sp>
        <p:nvSpPr>
          <p:cNvPr id="33" name="PlaceHolder 1"/>
          <p:cNvSpPr>
            <a:spLocks noGrp="1"/>
          </p:cNvSpPr>
          <p:nvPr>
            <p:ph type="ftr" idx="7"/>
          </p:nvPr>
        </p:nvSpPr>
        <p:spPr>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panose="02020603050405020304"/>
              </a:defRPr>
            </a:lvl1pPr>
          </a:lstStyle>
          <a:p>
            <a:pPr indent="0" algn="ctr">
              <a:lnSpc>
                <a:spcPct val="100000"/>
              </a:lnSpc>
              <a:buNone/>
              <a:tabLst>
                <a:tab pos="0" algn="l"/>
              </a:tabLst>
            </a:pPr>
            <a:r>
              <a:rPr lang="ru-RU" sz="1400" b="0" strike="noStrike" spc="-1">
                <a:solidFill>
                  <a:srgbClr val="FFFFFF"/>
                </a:solidFill>
                <a:latin typeface="Times New Roman" panose="02020603050405020304"/>
              </a:rPr>
              <a:t>&lt;нижний колонтитул&gt;</a:t>
            </a:r>
          </a:p>
        </p:txBody>
      </p:sp>
      <p:sp>
        <p:nvSpPr>
          <p:cNvPr id="34" name="PlaceHolder 2"/>
          <p:cNvSpPr>
            <a:spLocks noGrp="1"/>
          </p:cNvSpPr>
          <p:nvPr>
            <p:ph type="sldNum" idx="8"/>
          </p:nvPr>
        </p:nvSpPr>
        <p:spPr>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panose="02020603050405020304"/>
              </a:defRPr>
            </a:lvl1pPr>
          </a:lstStyle>
          <a:p>
            <a:pPr indent="0">
              <a:lnSpc>
                <a:spcPct val="100000"/>
              </a:lnSpc>
              <a:buNone/>
              <a:tabLst>
                <a:tab pos="0" algn="l"/>
              </a:tabLst>
            </a:pPr>
            <a:fld id="{F96FC8AD-9D2E-4B7A-8A7A-61FCC35EB4BB}" type="slidenum">
              <a:rPr lang="ru-RU" sz="1400" b="0" strike="noStrike" spc="-1">
                <a:solidFill>
                  <a:srgbClr val="FFFFFF"/>
                </a:solidFill>
                <a:latin typeface="Times New Roman" panose="02020603050405020304"/>
              </a:rPr>
              <a:t>‹#›</a:t>
            </a:fld>
            <a:endParaRPr lang="ru-RU" sz="1400" b="0" strike="noStrike" spc="-1">
              <a:solidFill>
                <a:srgbClr val="FFFFFF"/>
              </a:solidFill>
              <a:latin typeface="Times New Roman" panose="02020603050405020304"/>
            </a:endParaRPr>
          </a:p>
        </p:txBody>
      </p:sp>
      <p:sp>
        <p:nvSpPr>
          <p:cNvPr id="35" name="PlaceHolder 3"/>
          <p:cNvSpPr>
            <a:spLocks noGrp="1"/>
          </p:cNvSpPr>
          <p:nvPr>
            <p:ph type="dt" idx="9"/>
          </p:nvPr>
        </p:nvSpPr>
        <p:spPr>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panose="02020603050405020304"/>
              </a:defRPr>
            </a:lvl1pPr>
          </a:lstStyle>
          <a:p>
            <a:pPr indent="0">
              <a:buNone/>
            </a:pPr>
            <a:r>
              <a:rPr lang="ru-RU" sz="1400" b="0" strike="noStrike" spc="-1">
                <a:solidFill>
                  <a:srgbClr val="FFFFFF"/>
                </a:solidFill>
                <a:latin typeface="Times New Roman" panose="02020603050405020304"/>
              </a:rPr>
              <a:t>&lt;дата/время&gt;</a:t>
            </a:r>
          </a:p>
        </p:txBody>
      </p:sp>
    </p:spTree>
  </p:cSld>
  <p:clrMap bg1="lt1" tx1="dk1" bg2="lt2" tx2="dk2" accent1="accent1" accent2="accent2" accent3="accent3" accent4="accent4" accent5="accent5" accent6="accent6" hlink="hlink" folHlink="folHlink"/>
  <p:sldLayoutIdLst>
    <p:sldLayoutId id="2147483653" r:id="rId1"/>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fillToRect l="50000" r="50000" b="100000"/>
          </a:path>
        </a:gradFill>
        <a:effectLst/>
      </p:bgPr>
    </p:bg>
    <p:spTree>
      <p:nvGrpSpPr>
        <p:cNvPr id="1" name=""/>
        <p:cNvGrpSpPr/>
        <p:nvPr/>
      </p:nvGrpSpPr>
      <p:grpSpPr>
        <a:xfrm>
          <a:off x="0" y="0"/>
          <a:ext cx="0" cy="0"/>
          <a:chOff x="0" y="0"/>
          <a:chExt cx="0" cy="0"/>
        </a:xfrm>
      </p:grpSpPr>
      <p:grpSp>
        <p:nvGrpSpPr>
          <p:cNvPr id="36" name="Group 6"/>
          <p:cNvGrpSpPr/>
          <p:nvPr/>
        </p:nvGrpSpPr>
        <p:grpSpPr>
          <a:xfrm>
            <a:off x="9206640" y="2963160"/>
            <a:ext cx="2983320" cy="3210480"/>
            <a:chOff x="9206640" y="2963160"/>
            <a:chExt cx="2983320" cy="3210480"/>
          </a:xfrm>
        </p:grpSpPr>
        <p:cxnSp>
          <p:nvCxnSpPr>
            <p:cNvPr id="37" name="Straight Connector 7"/>
            <p:cNvCxnSpPr/>
            <p:nvPr/>
          </p:nvCxnSpPr>
          <p:spPr>
            <a:xfrm flipH="1">
              <a:off x="11275920" y="2963160"/>
              <a:ext cx="914400" cy="914760"/>
            </a:xfrm>
            <a:prstGeom prst="straightConnector1">
              <a:avLst/>
            </a:prstGeom>
            <a:ln w="9525" cap="rnd">
              <a:solidFill>
                <a:srgbClr val="FFFFFF"/>
              </a:solidFill>
              <a:round/>
            </a:ln>
          </p:spPr>
        </p:cxnSp>
        <p:cxnSp>
          <p:nvCxnSpPr>
            <p:cNvPr id="38" name="Straight Connector 8"/>
            <p:cNvCxnSpPr/>
            <p:nvPr/>
          </p:nvCxnSpPr>
          <p:spPr>
            <a:xfrm flipH="1">
              <a:off x="9206640" y="3190320"/>
              <a:ext cx="2983680" cy="2983680"/>
            </a:xfrm>
            <a:prstGeom prst="straightConnector1">
              <a:avLst/>
            </a:prstGeom>
            <a:ln w="9525" cap="rnd">
              <a:solidFill>
                <a:srgbClr val="FFFFFF"/>
              </a:solidFill>
              <a:round/>
            </a:ln>
          </p:spPr>
        </p:cxnSp>
        <p:cxnSp>
          <p:nvCxnSpPr>
            <p:cNvPr id="39" name="Straight Connector 9"/>
            <p:cNvCxnSpPr/>
            <p:nvPr/>
          </p:nvCxnSpPr>
          <p:spPr>
            <a:xfrm flipH="1">
              <a:off x="10292040" y="3285000"/>
              <a:ext cx="1898280" cy="1898280"/>
            </a:xfrm>
            <a:prstGeom prst="straightConnector1">
              <a:avLst/>
            </a:prstGeom>
            <a:ln w="9525" cap="rnd">
              <a:solidFill>
                <a:srgbClr val="FFFFFF"/>
              </a:solidFill>
              <a:round/>
            </a:ln>
          </p:spPr>
        </p:cxnSp>
        <p:cxnSp>
          <p:nvCxnSpPr>
            <p:cNvPr id="40" name="Straight Connector 10"/>
            <p:cNvCxnSpPr/>
            <p:nvPr/>
          </p:nvCxnSpPr>
          <p:spPr>
            <a:xfrm flipH="1">
              <a:off x="10442880" y="3130920"/>
              <a:ext cx="1747440" cy="1747440"/>
            </a:xfrm>
            <a:prstGeom prst="straightConnector1">
              <a:avLst/>
            </a:prstGeom>
            <a:ln w="28575" cap="rnd">
              <a:solidFill>
                <a:srgbClr val="FFFFFF"/>
              </a:solidFill>
              <a:round/>
            </a:ln>
          </p:spPr>
        </p:cxnSp>
        <p:cxnSp>
          <p:nvCxnSpPr>
            <p:cNvPr id="41" name="Straight Connector 11"/>
            <p:cNvCxnSpPr/>
            <p:nvPr/>
          </p:nvCxnSpPr>
          <p:spPr>
            <a:xfrm flipH="1">
              <a:off x="10918800" y="3682800"/>
              <a:ext cx="1271520" cy="1271880"/>
            </a:xfrm>
            <a:prstGeom prst="straightConnector1">
              <a:avLst/>
            </a:prstGeom>
            <a:ln w="28575" cap="rnd">
              <a:solidFill>
                <a:srgbClr val="FFFFFF"/>
              </a:solidFill>
              <a:round/>
            </a:ln>
          </p:spPr>
        </p:cxnSp>
      </p:grpSp>
      <p:sp>
        <p:nvSpPr>
          <p:cNvPr id="42" name="TextBox 13"/>
          <p:cNvSpPr/>
          <p:nvPr/>
        </p:nvSpPr>
        <p:spPr>
          <a:xfrm>
            <a:off x="531720" y="812160"/>
            <a:ext cx="607680" cy="582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8000" b="0" strike="noStrike" spc="-1">
                <a:solidFill>
                  <a:schemeClr val="dk1"/>
                </a:solidFill>
                <a:latin typeface="Century Gothic"/>
              </a:rPr>
              <a:t>“</a:t>
            </a:r>
            <a:endParaRPr lang="ru-RU" sz="8000" b="0" strike="noStrike" spc="-1">
              <a:solidFill>
                <a:srgbClr val="FFFFFF"/>
              </a:solidFill>
              <a:latin typeface="Arial" panose="020B0604020202020204"/>
            </a:endParaRPr>
          </a:p>
        </p:txBody>
      </p:sp>
      <p:sp>
        <p:nvSpPr>
          <p:cNvPr id="43" name="TextBox 14"/>
          <p:cNvSpPr/>
          <p:nvPr/>
        </p:nvSpPr>
        <p:spPr>
          <a:xfrm>
            <a:off x="10285560" y="2768760"/>
            <a:ext cx="607680" cy="582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r" defTabSz="457200">
              <a:lnSpc>
                <a:spcPct val="100000"/>
              </a:lnSpc>
            </a:pPr>
            <a:r>
              <a:rPr lang="en-US" sz="8000" b="0" strike="noStrike" spc="-1">
                <a:solidFill>
                  <a:schemeClr val="dk1"/>
                </a:solidFill>
                <a:latin typeface="Century Gothic"/>
              </a:rPr>
              <a:t>”</a:t>
            </a:r>
            <a:endParaRPr lang="ru-RU" sz="8000" b="0" strike="noStrike" spc="-1">
              <a:solidFill>
                <a:srgbClr val="FFFFFF"/>
              </a:solidFill>
              <a:latin typeface="Arial" panose="020B0604020202020204"/>
            </a:endParaRPr>
          </a:p>
        </p:txBody>
      </p:sp>
      <p:sp>
        <p:nvSpPr>
          <p:cNvPr id="44" name="PlaceHolder 1"/>
          <p:cNvSpPr>
            <a:spLocks noGrp="1"/>
          </p:cNvSpPr>
          <p:nvPr>
            <p:ph type="ftr" idx="10"/>
          </p:nvPr>
        </p:nvSpPr>
        <p:spPr>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panose="02020603050405020304"/>
              </a:defRPr>
            </a:lvl1pPr>
          </a:lstStyle>
          <a:p>
            <a:pPr indent="0" algn="ctr">
              <a:lnSpc>
                <a:spcPct val="100000"/>
              </a:lnSpc>
              <a:buNone/>
              <a:tabLst>
                <a:tab pos="0" algn="l"/>
              </a:tabLst>
            </a:pPr>
            <a:r>
              <a:rPr lang="ru-RU" sz="1400" b="0" strike="noStrike" spc="-1">
                <a:solidFill>
                  <a:srgbClr val="FFFFFF"/>
                </a:solidFill>
                <a:latin typeface="Times New Roman" panose="02020603050405020304"/>
              </a:rPr>
              <a:t>&lt;нижний колонтитул&gt;</a:t>
            </a:r>
          </a:p>
        </p:txBody>
      </p:sp>
      <p:sp>
        <p:nvSpPr>
          <p:cNvPr id="45" name="PlaceHolder 2"/>
          <p:cNvSpPr>
            <a:spLocks noGrp="1"/>
          </p:cNvSpPr>
          <p:nvPr>
            <p:ph type="sldNum" idx="11"/>
          </p:nvPr>
        </p:nvSpPr>
        <p:spPr>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panose="02020603050405020304"/>
              </a:defRPr>
            </a:lvl1pPr>
          </a:lstStyle>
          <a:p>
            <a:pPr indent="0">
              <a:lnSpc>
                <a:spcPct val="100000"/>
              </a:lnSpc>
              <a:buNone/>
              <a:tabLst>
                <a:tab pos="0" algn="l"/>
              </a:tabLst>
            </a:pPr>
            <a:fld id="{4E5DA6C5-194E-481E-9286-AE76C57C6298}" type="slidenum">
              <a:rPr lang="ru-RU" sz="1400" b="0" strike="noStrike" spc="-1">
                <a:solidFill>
                  <a:srgbClr val="FFFFFF"/>
                </a:solidFill>
                <a:latin typeface="Times New Roman" panose="02020603050405020304"/>
              </a:rPr>
              <a:t>‹#›</a:t>
            </a:fld>
            <a:endParaRPr lang="ru-RU" sz="1400" b="0" strike="noStrike" spc="-1">
              <a:solidFill>
                <a:srgbClr val="FFFFFF"/>
              </a:solidFill>
              <a:latin typeface="Times New Roman" panose="02020603050405020304"/>
            </a:endParaRPr>
          </a:p>
        </p:txBody>
      </p:sp>
      <p:sp>
        <p:nvSpPr>
          <p:cNvPr id="46" name="PlaceHolder 3"/>
          <p:cNvSpPr>
            <a:spLocks noGrp="1"/>
          </p:cNvSpPr>
          <p:nvPr>
            <p:ph type="dt" idx="12"/>
          </p:nvPr>
        </p:nvSpPr>
        <p:spPr>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panose="02020603050405020304"/>
              </a:defRPr>
            </a:lvl1pPr>
          </a:lstStyle>
          <a:p>
            <a:pPr indent="0">
              <a:buNone/>
            </a:pPr>
            <a:r>
              <a:rPr lang="ru-RU" sz="1400" b="0" strike="noStrike" spc="-1">
                <a:solidFill>
                  <a:srgbClr val="FFFFFF"/>
                </a:solidFill>
                <a:latin typeface="Times New Roman" panose="02020603050405020304"/>
              </a:rPr>
              <a:t>&lt;дата/время&gt;</a:t>
            </a:r>
          </a:p>
        </p:txBody>
      </p:sp>
    </p:spTree>
  </p:cSld>
  <p:clrMap bg1="lt1" tx1="dk1" bg2="lt2" tx2="dk2" accent1="accent1" accent2="accent2" accent3="accent3" accent4="accent4" accent5="accent5" accent6="accent6" hlink="hlink" folHlink="folHlink"/>
  <p:sldLayoutIdLst>
    <p:sldLayoutId id="2147483655" r:id="rId1"/>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fillToRect l="50000" r="50000" b="100000"/>
          </a:path>
        </a:gradFill>
        <a:effectLst/>
      </p:bgPr>
    </p:bg>
    <p:spTree>
      <p:nvGrpSpPr>
        <p:cNvPr id="1" name=""/>
        <p:cNvGrpSpPr/>
        <p:nvPr/>
      </p:nvGrpSpPr>
      <p:grpSpPr>
        <a:xfrm>
          <a:off x="0" y="0"/>
          <a:ext cx="0" cy="0"/>
          <a:chOff x="0" y="0"/>
          <a:chExt cx="0" cy="0"/>
        </a:xfrm>
      </p:grpSpPr>
      <p:grpSp>
        <p:nvGrpSpPr>
          <p:cNvPr id="47" name="Group 6"/>
          <p:cNvGrpSpPr/>
          <p:nvPr/>
        </p:nvGrpSpPr>
        <p:grpSpPr>
          <a:xfrm>
            <a:off x="9206640" y="2963160"/>
            <a:ext cx="2983320" cy="3210480"/>
            <a:chOff x="9206640" y="2963160"/>
            <a:chExt cx="2983320" cy="3210480"/>
          </a:xfrm>
        </p:grpSpPr>
        <p:cxnSp>
          <p:nvCxnSpPr>
            <p:cNvPr id="48" name="Straight Connector 7"/>
            <p:cNvCxnSpPr/>
            <p:nvPr/>
          </p:nvCxnSpPr>
          <p:spPr>
            <a:xfrm flipH="1">
              <a:off x="11275920" y="2963160"/>
              <a:ext cx="914400" cy="914760"/>
            </a:xfrm>
            <a:prstGeom prst="straightConnector1">
              <a:avLst/>
            </a:prstGeom>
            <a:ln w="9525" cap="rnd">
              <a:solidFill>
                <a:srgbClr val="FFFFFF"/>
              </a:solidFill>
              <a:round/>
            </a:ln>
          </p:spPr>
        </p:cxnSp>
        <p:cxnSp>
          <p:nvCxnSpPr>
            <p:cNvPr id="49" name="Straight Connector 8"/>
            <p:cNvCxnSpPr/>
            <p:nvPr/>
          </p:nvCxnSpPr>
          <p:spPr>
            <a:xfrm flipH="1">
              <a:off x="9206640" y="3190320"/>
              <a:ext cx="2983680" cy="2983680"/>
            </a:xfrm>
            <a:prstGeom prst="straightConnector1">
              <a:avLst/>
            </a:prstGeom>
            <a:ln w="9525" cap="rnd">
              <a:solidFill>
                <a:srgbClr val="FFFFFF"/>
              </a:solidFill>
              <a:round/>
            </a:ln>
          </p:spPr>
        </p:cxnSp>
        <p:cxnSp>
          <p:nvCxnSpPr>
            <p:cNvPr id="50" name="Straight Connector 9"/>
            <p:cNvCxnSpPr/>
            <p:nvPr/>
          </p:nvCxnSpPr>
          <p:spPr>
            <a:xfrm flipH="1">
              <a:off x="10292040" y="3285000"/>
              <a:ext cx="1898280" cy="1898280"/>
            </a:xfrm>
            <a:prstGeom prst="straightConnector1">
              <a:avLst/>
            </a:prstGeom>
            <a:ln w="9525" cap="rnd">
              <a:solidFill>
                <a:srgbClr val="FFFFFF"/>
              </a:solidFill>
              <a:round/>
            </a:ln>
          </p:spPr>
        </p:cxnSp>
        <p:cxnSp>
          <p:nvCxnSpPr>
            <p:cNvPr id="51" name="Straight Connector 10"/>
            <p:cNvCxnSpPr/>
            <p:nvPr/>
          </p:nvCxnSpPr>
          <p:spPr>
            <a:xfrm flipH="1">
              <a:off x="10442880" y="3130920"/>
              <a:ext cx="1747440" cy="1747440"/>
            </a:xfrm>
            <a:prstGeom prst="straightConnector1">
              <a:avLst/>
            </a:prstGeom>
            <a:ln w="28575" cap="rnd">
              <a:solidFill>
                <a:srgbClr val="FFFFFF"/>
              </a:solidFill>
              <a:round/>
            </a:ln>
          </p:spPr>
        </p:cxnSp>
        <p:cxnSp>
          <p:nvCxnSpPr>
            <p:cNvPr id="52" name="Straight Connector 11"/>
            <p:cNvCxnSpPr/>
            <p:nvPr/>
          </p:nvCxnSpPr>
          <p:spPr>
            <a:xfrm flipH="1">
              <a:off x="10918800" y="3682800"/>
              <a:ext cx="1271520" cy="1271880"/>
            </a:xfrm>
            <a:prstGeom prst="straightConnector1">
              <a:avLst/>
            </a:prstGeom>
            <a:ln w="28575" cap="rnd">
              <a:solidFill>
                <a:srgbClr val="FFFFFF"/>
              </a:solidFill>
              <a:round/>
            </a:ln>
          </p:spPr>
        </p:cxnSp>
      </p:grpSp>
      <p:sp>
        <p:nvSpPr>
          <p:cNvPr id="53" name="PlaceHolder 1"/>
          <p:cNvSpPr>
            <a:spLocks noGrp="1"/>
          </p:cNvSpPr>
          <p:nvPr>
            <p:ph type="ftr" idx="13"/>
          </p:nvPr>
        </p:nvSpPr>
        <p:spPr>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panose="02020603050405020304"/>
              </a:defRPr>
            </a:lvl1pPr>
          </a:lstStyle>
          <a:p>
            <a:pPr indent="0" algn="ctr">
              <a:lnSpc>
                <a:spcPct val="100000"/>
              </a:lnSpc>
              <a:buNone/>
              <a:tabLst>
                <a:tab pos="0" algn="l"/>
              </a:tabLst>
            </a:pPr>
            <a:r>
              <a:rPr lang="ru-RU" sz="1400" b="0" strike="noStrike" spc="-1">
                <a:solidFill>
                  <a:srgbClr val="FFFFFF"/>
                </a:solidFill>
                <a:latin typeface="Times New Roman" panose="02020603050405020304"/>
              </a:rPr>
              <a:t>&lt;нижний колонтитул&gt;</a:t>
            </a:r>
          </a:p>
        </p:txBody>
      </p:sp>
      <p:sp>
        <p:nvSpPr>
          <p:cNvPr id="54" name="PlaceHolder 2"/>
          <p:cNvSpPr>
            <a:spLocks noGrp="1"/>
          </p:cNvSpPr>
          <p:nvPr>
            <p:ph type="sldNum" idx="14"/>
          </p:nvPr>
        </p:nvSpPr>
        <p:spPr>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panose="02020603050405020304"/>
              </a:defRPr>
            </a:lvl1pPr>
          </a:lstStyle>
          <a:p>
            <a:pPr indent="0">
              <a:lnSpc>
                <a:spcPct val="100000"/>
              </a:lnSpc>
              <a:buNone/>
              <a:tabLst>
                <a:tab pos="0" algn="l"/>
              </a:tabLst>
            </a:pPr>
            <a:fld id="{AEA703EB-BC4C-4732-8230-2F78D2CDEAFC}" type="slidenum">
              <a:rPr lang="ru-RU" sz="1400" b="0" strike="noStrike" spc="-1">
                <a:solidFill>
                  <a:srgbClr val="FFFFFF"/>
                </a:solidFill>
                <a:latin typeface="Times New Roman" panose="02020603050405020304"/>
              </a:rPr>
              <a:t>‹#›</a:t>
            </a:fld>
            <a:endParaRPr lang="ru-RU" sz="1400" b="0" strike="noStrike" spc="-1">
              <a:solidFill>
                <a:srgbClr val="FFFFFF"/>
              </a:solidFill>
              <a:latin typeface="Times New Roman" panose="02020603050405020304"/>
            </a:endParaRPr>
          </a:p>
        </p:txBody>
      </p:sp>
      <p:sp>
        <p:nvSpPr>
          <p:cNvPr id="55" name="PlaceHolder 3"/>
          <p:cNvSpPr>
            <a:spLocks noGrp="1"/>
          </p:cNvSpPr>
          <p:nvPr>
            <p:ph type="dt" idx="15"/>
          </p:nvPr>
        </p:nvSpPr>
        <p:spPr>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panose="02020603050405020304"/>
              </a:defRPr>
            </a:lvl1pPr>
          </a:lstStyle>
          <a:p>
            <a:pPr indent="0">
              <a:buNone/>
            </a:pPr>
            <a:r>
              <a:rPr lang="ru-RU" sz="1400" b="0" strike="noStrike" spc="-1">
                <a:solidFill>
                  <a:srgbClr val="FFFFFF"/>
                </a:solidFill>
                <a:latin typeface="Times New Roman" panose="02020603050405020304"/>
              </a:rPr>
              <a:t>&lt;дата/время&gt;</a:t>
            </a:r>
          </a:p>
        </p:txBody>
      </p:sp>
    </p:spTree>
  </p:cSld>
  <p:clrMap bg1="lt1" tx1="dk1" bg2="lt2" tx2="dk2" accent1="accent1" accent2="accent2" accent3="accent3" accent4="accent4" accent5="accent5" accent6="accent6" hlink="hlink" folHlink="folHlink"/>
  <p:sldLayoutIdLst>
    <p:sldLayoutId id="2147483657" r:id="rId1"/>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fillToRect l="50000" r="50000" b="100000"/>
          </a:path>
        </a:gradFill>
        <a:effectLst/>
      </p:bgPr>
    </p:bg>
    <p:spTree>
      <p:nvGrpSpPr>
        <p:cNvPr id="1" name=""/>
        <p:cNvGrpSpPr/>
        <p:nvPr/>
      </p:nvGrpSpPr>
      <p:grpSpPr>
        <a:xfrm>
          <a:off x="0" y="0"/>
          <a:ext cx="0" cy="0"/>
          <a:chOff x="0" y="0"/>
          <a:chExt cx="0" cy="0"/>
        </a:xfrm>
      </p:grpSpPr>
      <p:grpSp>
        <p:nvGrpSpPr>
          <p:cNvPr id="56" name="Group 6"/>
          <p:cNvGrpSpPr/>
          <p:nvPr/>
        </p:nvGrpSpPr>
        <p:grpSpPr>
          <a:xfrm>
            <a:off x="9206640" y="2963160"/>
            <a:ext cx="2983320" cy="3210480"/>
            <a:chOff x="9206640" y="2963160"/>
            <a:chExt cx="2983320" cy="3210480"/>
          </a:xfrm>
        </p:grpSpPr>
        <p:cxnSp>
          <p:nvCxnSpPr>
            <p:cNvPr id="57" name="Straight Connector 7"/>
            <p:cNvCxnSpPr/>
            <p:nvPr/>
          </p:nvCxnSpPr>
          <p:spPr>
            <a:xfrm flipH="1">
              <a:off x="11275920" y="2963160"/>
              <a:ext cx="914400" cy="914760"/>
            </a:xfrm>
            <a:prstGeom prst="straightConnector1">
              <a:avLst/>
            </a:prstGeom>
            <a:ln w="9525" cap="rnd">
              <a:solidFill>
                <a:srgbClr val="FFFFFF"/>
              </a:solidFill>
              <a:round/>
            </a:ln>
          </p:spPr>
        </p:cxnSp>
        <p:cxnSp>
          <p:nvCxnSpPr>
            <p:cNvPr id="58" name="Straight Connector 8"/>
            <p:cNvCxnSpPr/>
            <p:nvPr/>
          </p:nvCxnSpPr>
          <p:spPr>
            <a:xfrm flipH="1">
              <a:off x="9206640" y="3190320"/>
              <a:ext cx="2983680" cy="2983680"/>
            </a:xfrm>
            <a:prstGeom prst="straightConnector1">
              <a:avLst/>
            </a:prstGeom>
            <a:ln w="9525" cap="rnd">
              <a:solidFill>
                <a:srgbClr val="FFFFFF"/>
              </a:solidFill>
              <a:round/>
            </a:ln>
          </p:spPr>
        </p:cxnSp>
        <p:cxnSp>
          <p:nvCxnSpPr>
            <p:cNvPr id="59" name="Straight Connector 9"/>
            <p:cNvCxnSpPr/>
            <p:nvPr/>
          </p:nvCxnSpPr>
          <p:spPr>
            <a:xfrm flipH="1">
              <a:off x="10292040" y="3285000"/>
              <a:ext cx="1898280" cy="1898280"/>
            </a:xfrm>
            <a:prstGeom prst="straightConnector1">
              <a:avLst/>
            </a:prstGeom>
            <a:ln w="9525" cap="rnd">
              <a:solidFill>
                <a:srgbClr val="FFFFFF"/>
              </a:solidFill>
              <a:round/>
            </a:ln>
          </p:spPr>
        </p:cxnSp>
        <p:cxnSp>
          <p:nvCxnSpPr>
            <p:cNvPr id="60" name="Straight Connector 10"/>
            <p:cNvCxnSpPr/>
            <p:nvPr/>
          </p:nvCxnSpPr>
          <p:spPr>
            <a:xfrm flipH="1">
              <a:off x="10442880" y="3130920"/>
              <a:ext cx="1747440" cy="1747440"/>
            </a:xfrm>
            <a:prstGeom prst="straightConnector1">
              <a:avLst/>
            </a:prstGeom>
            <a:ln w="28575" cap="rnd">
              <a:solidFill>
                <a:srgbClr val="FFFFFF"/>
              </a:solidFill>
              <a:round/>
            </a:ln>
          </p:spPr>
        </p:cxnSp>
        <p:cxnSp>
          <p:nvCxnSpPr>
            <p:cNvPr id="61" name="Straight Connector 11"/>
            <p:cNvCxnSpPr/>
            <p:nvPr/>
          </p:nvCxnSpPr>
          <p:spPr>
            <a:xfrm flipH="1">
              <a:off x="10918800" y="3682800"/>
              <a:ext cx="1271520" cy="1271880"/>
            </a:xfrm>
            <a:prstGeom prst="straightConnector1">
              <a:avLst/>
            </a:prstGeom>
            <a:ln w="28575" cap="rnd">
              <a:solidFill>
                <a:srgbClr val="FFFFFF"/>
              </a:solidFill>
              <a:round/>
            </a:ln>
          </p:spPr>
        </p:cxnSp>
      </p:grpSp>
      <p:sp>
        <p:nvSpPr>
          <p:cNvPr id="62" name="TextBox 10"/>
          <p:cNvSpPr/>
          <p:nvPr/>
        </p:nvSpPr>
        <p:spPr>
          <a:xfrm>
            <a:off x="531720" y="812160"/>
            <a:ext cx="607680" cy="582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8000" b="0" strike="noStrike" spc="-1">
                <a:solidFill>
                  <a:schemeClr val="dk1"/>
                </a:solidFill>
                <a:latin typeface="Century Gothic"/>
              </a:rPr>
              <a:t>“</a:t>
            </a:r>
            <a:endParaRPr lang="ru-RU" sz="8000" b="0" strike="noStrike" spc="-1">
              <a:solidFill>
                <a:srgbClr val="FFFFFF"/>
              </a:solidFill>
              <a:latin typeface="Arial" panose="020B0604020202020204"/>
            </a:endParaRPr>
          </a:p>
        </p:txBody>
      </p:sp>
      <p:sp>
        <p:nvSpPr>
          <p:cNvPr id="63" name="TextBox 11"/>
          <p:cNvSpPr/>
          <p:nvPr/>
        </p:nvSpPr>
        <p:spPr>
          <a:xfrm>
            <a:off x="10285560" y="2768760"/>
            <a:ext cx="607680" cy="582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r" defTabSz="457200">
              <a:lnSpc>
                <a:spcPct val="100000"/>
              </a:lnSpc>
            </a:pPr>
            <a:r>
              <a:rPr lang="en-US" sz="8000" b="0" strike="noStrike" spc="-1">
                <a:solidFill>
                  <a:schemeClr val="dk1"/>
                </a:solidFill>
                <a:latin typeface="Century Gothic"/>
              </a:rPr>
              <a:t>”</a:t>
            </a:r>
            <a:endParaRPr lang="ru-RU" sz="8000" b="0" strike="noStrike" spc="-1">
              <a:solidFill>
                <a:srgbClr val="FFFFFF"/>
              </a:solidFill>
              <a:latin typeface="Arial" panose="020B0604020202020204"/>
            </a:endParaRPr>
          </a:p>
        </p:txBody>
      </p:sp>
      <p:sp>
        <p:nvSpPr>
          <p:cNvPr id="64" name="PlaceHolder 1"/>
          <p:cNvSpPr>
            <a:spLocks noGrp="1"/>
          </p:cNvSpPr>
          <p:nvPr>
            <p:ph type="ftr" idx="16"/>
          </p:nvPr>
        </p:nvSpPr>
        <p:spPr>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panose="02020603050405020304"/>
              </a:defRPr>
            </a:lvl1pPr>
          </a:lstStyle>
          <a:p>
            <a:pPr indent="0" algn="ctr">
              <a:lnSpc>
                <a:spcPct val="100000"/>
              </a:lnSpc>
              <a:buNone/>
              <a:tabLst>
                <a:tab pos="0" algn="l"/>
              </a:tabLst>
            </a:pPr>
            <a:r>
              <a:rPr lang="ru-RU" sz="1400" b="0" strike="noStrike" spc="-1">
                <a:solidFill>
                  <a:srgbClr val="FFFFFF"/>
                </a:solidFill>
                <a:latin typeface="Times New Roman" panose="02020603050405020304"/>
              </a:rPr>
              <a:t>&lt;нижний колонтитул&gt;</a:t>
            </a:r>
          </a:p>
        </p:txBody>
      </p:sp>
      <p:sp>
        <p:nvSpPr>
          <p:cNvPr id="65" name="PlaceHolder 2"/>
          <p:cNvSpPr>
            <a:spLocks noGrp="1"/>
          </p:cNvSpPr>
          <p:nvPr>
            <p:ph type="sldNum" idx="17"/>
          </p:nvPr>
        </p:nvSpPr>
        <p:spPr>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panose="02020603050405020304"/>
              </a:defRPr>
            </a:lvl1pPr>
          </a:lstStyle>
          <a:p>
            <a:pPr indent="0">
              <a:lnSpc>
                <a:spcPct val="100000"/>
              </a:lnSpc>
              <a:buNone/>
              <a:tabLst>
                <a:tab pos="0" algn="l"/>
              </a:tabLst>
            </a:pPr>
            <a:fld id="{DFC6F81F-0B12-4E39-B6B9-56A01C908406}" type="slidenum">
              <a:rPr lang="ru-RU" sz="1400" b="0" strike="noStrike" spc="-1">
                <a:solidFill>
                  <a:srgbClr val="FFFFFF"/>
                </a:solidFill>
                <a:latin typeface="Times New Roman" panose="02020603050405020304"/>
              </a:rPr>
              <a:t>‹#›</a:t>
            </a:fld>
            <a:endParaRPr lang="ru-RU" sz="1400" b="0" strike="noStrike" spc="-1">
              <a:solidFill>
                <a:srgbClr val="FFFFFF"/>
              </a:solidFill>
              <a:latin typeface="Times New Roman" panose="02020603050405020304"/>
            </a:endParaRPr>
          </a:p>
        </p:txBody>
      </p:sp>
      <p:sp>
        <p:nvSpPr>
          <p:cNvPr id="66" name="PlaceHolder 3"/>
          <p:cNvSpPr>
            <a:spLocks noGrp="1"/>
          </p:cNvSpPr>
          <p:nvPr>
            <p:ph type="dt" idx="18"/>
          </p:nvPr>
        </p:nvSpPr>
        <p:spPr>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panose="02020603050405020304"/>
              </a:defRPr>
            </a:lvl1pPr>
          </a:lstStyle>
          <a:p>
            <a:pPr indent="0">
              <a:buNone/>
            </a:pPr>
            <a:r>
              <a:rPr lang="ru-RU" sz="1400" b="0" strike="noStrike" spc="-1">
                <a:solidFill>
                  <a:srgbClr val="FFFFFF"/>
                </a:solidFill>
                <a:latin typeface="Times New Roman" panose="02020603050405020304"/>
              </a:rPr>
              <a:t>&lt;дата/время&gt;</a:t>
            </a:r>
          </a:p>
        </p:txBody>
      </p:sp>
    </p:spTree>
  </p:cSld>
  <p:clrMap bg1="lt1" tx1="dk1" bg2="lt2" tx2="dk2" accent1="accent1" accent2="accent2" accent3="accent3" accent4="accent4" accent5="accent5" accent6="accent6" hlink="hlink" folHlink="folHlink"/>
  <p:sldLayoutIdLst>
    <p:sldLayoutId id="2147483659" r:id="rId1"/>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fillToRect l="50000" r="50000" b="100000"/>
          </a:path>
        </a:gradFill>
        <a:effectLst/>
      </p:bgPr>
    </p:bg>
    <p:spTree>
      <p:nvGrpSpPr>
        <p:cNvPr id="1" name=""/>
        <p:cNvGrpSpPr/>
        <p:nvPr/>
      </p:nvGrpSpPr>
      <p:grpSpPr>
        <a:xfrm>
          <a:off x="0" y="0"/>
          <a:ext cx="0" cy="0"/>
          <a:chOff x="0" y="0"/>
          <a:chExt cx="0" cy="0"/>
        </a:xfrm>
      </p:grpSpPr>
      <p:grpSp>
        <p:nvGrpSpPr>
          <p:cNvPr id="67" name="Group 6"/>
          <p:cNvGrpSpPr/>
          <p:nvPr/>
        </p:nvGrpSpPr>
        <p:grpSpPr>
          <a:xfrm>
            <a:off x="9206640" y="2963160"/>
            <a:ext cx="2983320" cy="3210480"/>
            <a:chOff x="9206640" y="2963160"/>
            <a:chExt cx="2983320" cy="3210480"/>
          </a:xfrm>
        </p:grpSpPr>
        <p:cxnSp>
          <p:nvCxnSpPr>
            <p:cNvPr id="68" name="Straight Connector 7"/>
            <p:cNvCxnSpPr/>
            <p:nvPr/>
          </p:nvCxnSpPr>
          <p:spPr>
            <a:xfrm flipH="1">
              <a:off x="11275920" y="2963160"/>
              <a:ext cx="914400" cy="914760"/>
            </a:xfrm>
            <a:prstGeom prst="straightConnector1">
              <a:avLst/>
            </a:prstGeom>
            <a:ln w="9525" cap="rnd">
              <a:solidFill>
                <a:srgbClr val="FFFFFF"/>
              </a:solidFill>
              <a:round/>
            </a:ln>
          </p:spPr>
        </p:cxnSp>
        <p:cxnSp>
          <p:nvCxnSpPr>
            <p:cNvPr id="69" name="Straight Connector 8"/>
            <p:cNvCxnSpPr/>
            <p:nvPr/>
          </p:nvCxnSpPr>
          <p:spPr>
            <a:xfrm flipH="1">
              <a:off x="9206640" y="3190320"/>
              <a:ext cx="2983680" cy="2983680"/>
            </a:xfrm>
            <a:prstGeom prst="straightConnector1">
              <a:avLst/>
            </a:prstGeom>
            <a:ln w="9525" cap="rnd">
              <a:solidFill>
                <a:srgbClr val="FFFFFF"/>
              </a:solidFill>
              <a:round/>
            </a:ln>
          </p:spPr>
        </p:cxnSp>
        <p:cxnSp>
          <p:nvCxnSpPr>
            <p:cNvPr id="70" name="Straight Connector 9"/>
            <p:cNvCxnSpPr/>
            <p:nvPr/>
          </p:nvCxnSpPr>
          <p:spPr>
            <a:xfrm flipH="1">
              <a:off x="10292040" y="3285000"/>
              <a:ext cx="1898280" cy="1898280"/>
            </a:xfrm>
            <a:prstGeom prst="straightConnector1">
              <a:avLst/>
            </a:prstGeom>
            <a:ln w="9525" cap="rnd">
              <a:solidFill>
                <a:srgbClr val="FFFFFF"/>
              </a:solidFill>
              <a:round/>
            </a:ln>
          </p:spPr>
        </p:cxnSp>
        <p:cxnSp>
          <p:nvCxnSpPr>
            <p:cNvPr id="71" name="Straight Connector 10"/>
            <p:cNvCxnSpPr/>
            <p:nvPr/>
          </p:nvCxnSpPr>
          <p:spPr>
            <a:xfrm flipH="1">
              <a:off x="10442880" y="3130920"/>
              <a:ext cx="1747440" cy="1747440"/>
            </a:xfrm>
            <a:prstGeom prst="straightConnector1">
              <a:avLst/>
            </a:prstGeom>
            <a:ln w="28575" cap="rnd">
              <a:solidFill>
                <a:srgbClr val="FFFFFF"/>
              </a:solidFill>
              <a:round/>
            </a:ln>
          </p:spPr>
        </p:cxnSp>
        <p:cxnSp>
          <p:nvCxnSpPr>
            <p:cNvPr id="72" name="Straight Connector 11"/>
            <p:cNvCxnSpPr/>
            <p:nvPr/>
          </p:nvCxnSpPr>
          <p:spPr>
            <a:xfrm flipH="1">
              <a:off x="10918800" y="3682800"/>
              <a:ext cx="1271520" cy="1271880"/>
            </a:xfrm>
            <a:prstGeom prst="straightConnector1">
              <a:avLst/>
            </a:prstGeom>
            <a:ln w="28575" cap="rnd">
              <a:solidFill>
                <a:srgbClr val="FFFFFF"/>
              </a:solidFill>
              <a:round/>
            </a:ln>
          </p:spPr>
        </p:cxnSp>
      </p:grpSp>
      <p:sp>
        <p:nvSpPr>
          <p:cNvPr id="73" name="PlaceHolder 1"/>
          <p:cNvSpPr>
            <a:spLocks noGrp="1"/>
          </p:cNvSpPr>
          <p:nvPr>
            <p:ph type="ftr" idx="19"/>
          </p:nvPr>
        </p:nvSpPr>
        <p:spPr>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panose="02020603050405020304"/>
              </a:defRPr>
            </a:lvl1pPr>
          </a:lstStyle>
          <a:p>
            <a:pPr indent="0" algn="ctr">
              <a:lnSpc>
                <a:spcPct val="100000"/>
              </a:lnSpc>
              <a:buNone/>
              <a:tabLst>
                <a:tab pos="0" algn="l"/>
              </a:tabLst>
            </a:pPr>
            <a:r>
              <a:rPr lang="ru-RU" sz="1400" b="0" strike="noStrike" spc="-1">
                <a:solidFill>
                  <a:srgbClr val="FFFFFF"/>
                </a:solidFill>
                <a:latin typeface="Times New Roman" panose="02020603050405020304"/>
              </a:rPr>
              <a:t>&lt;нижний колонтитул&gt;</a:t>
            </a:r>
          </a:p>
        </p:txBody>
      </p:sp>
      <p:sp>
        <p:nvSpPr>
          <p:cNvPr id="74" name="PlaceHolder 2"/>
          <p:cNvSpPr>
            <a:spLocks noGrp="1"/>
          </p:cNvSpPr>
          <p:nvPr>
            <p:ph type="sldNum" idx="20"/>
          </p:nvPr>
        </p:nvSpPr>
        <p:spPr>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panose="02020603050405020304"/>
              </a:defRPr>
            </a:lvl1pPr>
          </a:lstStyle>
          <a:p>
            <a:pPr indent="0">
              <a:lnSpc>
                <a:spcPct val="100000"/>
              </a:lnSpc>
              <a:buNone/>
              <a:tabLst>
                <a:tab pos="0" algn="l"/>
              </a:tabLst>
            </a:pPr>
            <a:fld id="{02BEAE9D-FE2D-4A1F-886B-878B74EB8287}" type="slidenum">
              <a:rPr lang="ru-RU" sz="1400" b="0" strike="noStrike" spc="-1">
                <a:solidFill>
                  <a:srgbClr val="FFFFFF"/>
                </a:solidFill>
                <a:latin typeface="Times New Roman" panose="02020603050405020304"/>
              </a:rPr>
              <a:t>‹#›</a:t>
            </a:fld>
            <a:endParaRPr lang="ru-RU" sz="1400" b="0" strike="noStrike" spc="-1">
              <a:solidFill>
                <a:srgbClr val="FFFFFF"/>
              </a:solidFill>
              <a:latin typeface="Times New Roman" panose="02020603050405020304"/>
            </a:endParaRPr>
          </a:p>
        </p:txBody>
      </p:sp>
      <p:sp>
        <p:nvSpPr>
          <p:cNvPr id="75" name="PlaceHolder 3"/>
          <p:cNvSpPr>
            <a:spLocks noGrp="1"/>
          </p:cNvSpPr>
          <p:nvPr>
            <p:ph type="dt" idx="21"/>
          </p:nvPr>
        </p:nvSpPr>
        <p:spPr>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panose="02020603050405020304"/>
              </a:defRPr>
            </a:lvl1pPr>
          </a:lstStyle>
          <a:p>
            <a:pPr indent="0">
              <a:buNone/>
            </a:pPr>
            <a:r>
              <a:rPr lang="ru-RU" sz="1400" b="0" strike="noStrike" spc="-1">
                <a:solidFill>
                  <a:srgbClr val="FFFFFF"/>
                </a:solidFill>
                <a:latin typeface="Times New Roman" panose="02020603050405020304"/>
              </a:rPr>
              <a:t>&lt;дата/время&gt;</a:t>
            </a:r>
          </a:p>
        </p:txBody>
      </p:sp>
    </p:spTree>
  </p:cSld>
  <p:clrMap bg1="lt1" tx1="dk1" bg2="lt2" tx2="dk2" accent1="accent1" accent2="accent2" accent3="accent3" accent4="accent4" accent5="accent5" accent6="accent6" hlink="hlink" folHlink="folHlink"/>
  <p:sldLayoutIdLst>
    <p:sldLayoutId id="2147483661" r:id="rId1"/>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fillToRect l="50000" r="50000" b="100000"/>
          </a:path>
        </a:gradFill>
        <a:effectLst/>
      </p:bgPr>
    </p:bg>
    <p:spTree>
      <p:nvGrpSpPr>
        <p:cNvPr id="1" name=""/>
        <p:cNvGrpSpPr/>
        <p:nvPr/>
      </p:nvGrpSpPr>
      <p:grpSpPr>
        <a:xfrm>
          <a:off x="0" y="0"/>
          <a:ext cx="0" cy="0"/>
          <a:chOff x="0" y="0"/>
          <a:chExt cx="0" cy="0"/>
        </a:xfrm>
      </p:grpSpPr>
      <p:grpSp>
        <p:nvGrpSpPr>
          <p:cNvPr id="76" name="Group 6"/>
          <p:cNvGrpSpPr/>
          <p:nvPr/>
        </p:nvGrpSpPr>
        <p:grpSpPr>
          <a:xfrm>
            <a:off x="9206640" y="2963160"/>
            <a:ext cx="2983320" cy="3210480"/>
            <a:chOff x="9206640" y="2963160"/>
            <a:chExt cx="2983320" cy="3210480"/>
          </a:xfrm>
        </p:grpSpPr>
        <p:cxnSp>
          <p:nvCxnSpPr>
            <p:cNvPr id="77" name="Straight Connector 7"/>
            <p:cNvCxnSpPr/>
            <p:nvPr/>
          </p:nvCxnSpPr>
          <p:spPr>
            <a:xfrm flipH="1">
              <a:off x="11275920" y="2963160"/>
              <a:ext cx="914400" cy="914760"/>
            </a:xfrm>
            <a:prstGeom prst="straightConnector1">
              <a:avLst/>
            </a:prstGeom>
            <a:ln w="9525" cap="rnd">
              <a:solidFill>
                <a:srgbClr val="FFFFFF"/>
              </a:solidFill>
              <a:round/>
            </a:ln>
          </p:spPr>
        </p:cxnSp>
        <p:cxnSp>
          <p:nvCxnSpPr>
            <p:cNvPr id="78" name="Straight Connector 8"/>
            <p:cNvCxnSpPr/>
            <p:nvPr/>
          </p:nvCxnSpPr>
          <p:spPr>
            <a:xfrm flipH="1">
              <a:off x="9206640" y="3190320"/>
              <a:ext cx="2983680" cy="2983680"/>
            </a:xfrm>
            <a:prstGeom prst="straightConnector1">
              <a:avLst/>
            </a:prstGeom>
            <a:ln w="9525" cap="rnd">
              <a:solidFill>
                <a:srgbClr val="FFFFFF"/>
              </a:solidFill>
              <a:round/>
            </a:ln>
          </p:spPr>
        </p:cxnSp>
        <p:cxnSp>
          <p:nvCxnSpPr>
            <p:cNvPr id="79" name="Straight Connector 9"/>
            <p:cNvCxnSpPr/>
            <p:nvPr/>
          </p:nvCxnSpPr>
          <p:spPr>
            <a:xfrm flipH="1">
              <a:off x="10292040" y="3285000"/>
              <a:ext cx="1898280" cy="1898280"/>
            </a:xfrm>
            <a:prstGeom prst="straightConnector1">
              <a:avLst/>
            </a:prstGeom>
            <a:ln w="9525" cap="rnd">
              <a:solidFill>
                <a:srgbClr val="FFFFFF"/>
              </a:solidFill>
              <a:round/>
            </a:ln>
          </p:spPr>
        </p:cxnSp>
        <p:cxnSp>
          <p:nvCxnSpPr>
            <p:cNvPr id="80" name="Straight Connector 10"/>
            <p:cNvCxnSpPr/>
            <p:nvPr/>
          </p:nvCxnSpPr>
          <p:spPr>
            <a:xfrm flipH="1">
              <a:off x="10442880" y="3130920"/>
              <a:ext cx="1747440" cy="1747440"/>
            </a:xfrm>
            <a:prstGeom prst="straightConnector1">
              <a:avLst/>
            </a:prstGeom>
            <a:ln w="28575" cap="rnd">
              <a:solidFill>
                <a:srgbClr val="FFFFFF"/>
              </a:solidFill>
              <a:round/>
            </a:ln>
          </p:spPr>
        </p:cxnSp>
        <p:cxnSp>
          <p:nvCxnSpPr>
            <p:cNvPr id="81" name="Straight Connector 11"/>
            <p:cNvCxnSpPr/>
            <p:nvPr/>
          </p:nvCxnSpPr>
          <p:spPr>
            <a:xfrm flipH="1">
              <a:off x="10918800" y="3682800"/>
              <a:ext cx="1271520" cy="1271880"/>
            </a:xfrm>
            <a:prstGeom prst="straightConnector1">
              <a:avLst/>
            </a:prstGeom>
            <a:ln w="28575" cap="rnd">
              <a:solidFill>
                <a:srgbClr val="FFFFFF"/>
              </a:solidFill>
              <a:round/>
            </a:ln>
          </p:spPr>
        </p:cxnSp>
      </p:grpSp>
      <p:sp>
        <p:nvSpPr>
          <p:cNvPr id="82" name="PlaceHolder 1"/>
          <p:cNvSpPr>
            <a:spLocks noGrp="1"/>
          </p:cNvSpPr>
          <p:nvPr>
            <p:ph type="ftr" idx="22"/>
          </p:nvPr>
        </p:nvSpPr>
        <p:spPr>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panose="02020603050405020304"/>
              </a:defRPr>
            </a:lvl1pPr>
          </a:lstStyle>
          <a:p>
            <a:pPr indent="0" algn="ctr">
              <a:lnSpc>
                <a:spcPct val="100000"/>
              </a:lnSpc>
              <a:buNone/>
              <a:tabLst>
                <a:tab pos="0" algn="l"/>
              </a:tabLst>
            </a:pPr>
            <a:r>
              <a:rPr lang="ru-RU" sz="1400" b="0" strike="noStrike" spc="-1">
                <a:solidFill>
                  <a:srgbClr val="FFFFFF"/>
                </a:solidFill>
                <a:latin typeface="Times New Roman" panose="02020603050405020304"/>
              </a:rPr>
              <a:t>&lt;нижний колонтитул&gt;</a:t>
            </a:r>
          </a:p>
        </p:txBody>
      </p:sp>
      <p:sp>
        <p:nvSpPr>
          <p:cNvPr id="83" name="PlaceHolder 2"/>
          <p:cNvSpPr>
            <a:spLocks noGrp="1"/>
          </p:cNvSpPr>
          <p:nvPr>
            <p:ph type="sldNum" idx="23"/>
          </p:nvPr>
        </p:nvSpPr>
        <p:spPr>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panose="02020603050405020304"/>
              </a:defRPr>
            </a:lvl1pPr>
          </a:lstStyle>
          <a:p>
            <a:pPr indent="0">
              <a:lnSpc>
                <a:spcPct val="100000"/>
              </a:lnSpc>
              <a:buNone/>
              <a:tabLst>
                <a:tab pos="0" algn="l"/>
              </a:tabLst>
            </a:pPr>
            <a:fld id="{841C9600-3B88-48E5-A65F-4BE11186D2B4}" type="slidenum">
              <a:rPr lang="ru-RU" sz="1400" b="0" strike="noStrike" spc="-1">
                <a:solidFill>
                  <a:srgbClr val="FFFFFF"/>
                </a:solidFill>
                <a:latin typeface="Times New Roman" panose="02020603050405020304"/>
              </a:rPr>
              <a:t>‹#›</a:t>
            </a:fld>
            <a:endParaRPr lang="ru-RU" sz="1400" b="0" strike="noStrike" spc="-1">
              <a:solidFill>
                <a:srgbClr val="FFFFFF"/>
              </a:solidFill>
              <a:latin typeface="Times New Roman" panose="02020603050405020304"/>
            </a:endParaRPr>
          </a:p>
        </p:txBody>
      </p:sp>
      <p:sp>
        <p:nvSpPr>
          <p:cNvPr id="84" name="PlaceHolder 3"/>
          <p:cNvSpPr>
            <a:spLocks noGrp="1"/>
          </p:cNvSpPr>
          <p:nvPr>
            <p:ph type="dt" idx="24"/>
          </p:nvPr>
        </p:nvSpPr>
        <p:spPr>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panose="02020603050405020304"/>
              </a:defRPr>
            </a:lvl1pPr>
          </a:lstStyle>
          <a:p>
            <a:pPr indent="0">
              <a:buNone/>
            </a:pPr>
            <a:r>
              <a:rPr lang="ru-RU" sz="1400" b="0" strike="noStrike" spc="-1">
                <a:solidFill>
                  <a:srgbClr val="FFFFFF"/>
                </a:solidFill>
                <a:latin typeface="Times New Roman" panose="02020603050405020304"/>
              </a:rPr>
              <a:t>&lt;дата/время&gt;</a:t>
            </a:r>
          </a:p>
        </p:txBody>
      </p:sp>
    </p:spTree>
  </p:cSld>
  <p:clrMap bg1="lt1" tx1="dk1" bg2="lt2" tx2="dk2" accent1="accent1" accent2="accent2" accent3="accent3" accent4="accent4" accent5="accent5" accent6="accent6" hlink="hlink" folHlink="folHlink"/>
  <p:sldLayoutIdLst>
    <p:sldLayoutId id="2147483663" r:id="rId1"/>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fillToRect l="50000" r="50000" b="100000"/>
          </a:path>
        </a:gradFill>
        <a:effectLst/>
      </p:bgPr>
    </p:bg>
    <p:spTree>
      <p:nvGrpSpPr>
        <p:cNvPr id="1" name=""/>
        <p:cNvGrpSpPr/>
        <p:nvPr/>
      </p:nvGrpSpPr>
      <p:grpSpPr>
        <a:xfrm>
          <a:off x="0" y="0"/>
          <a:ext cx="0" cy="0"/>
          <a:chOff x="0" y="0"/>
          <a:chExt cx="0" cy="0"/>
        </a:xfrm>
      </p:grpSpPr>
      <p:grpSp>
        <p:nvGrpSpPr>
          <p:cNvPr id="85" name="Group 6"/>
          <p:cNvGrpSpPr/>
          <p:nvPr/>
        </p:nvGrpSpPr>
        <p:grpSpPr>
          <a:xfrm>
            <a:off x="9206640" y="2963160"/>
            <a:ext cx="2983320" cy="3210480"/>
            <a:chOff x="9206640" y="2963160"/>
            <a:chExt cx="2983320" cy="3210480"/>
          </a:xfrm>
        </p:grpSpPr>
        <p:cxnSp>
          <p:nvCxnSpPr>
            <p:cNvPr id="86" name="Straight Connector 7"/>
            <p:cNvCxnSpPr/>
            <p:nvPr/>
          </p:nvCxnSpPr>
          <p:spPr>
            <a:xfrm flipH="1">
              <a:off x="11275920" y="2963160"/>
              <a:ext cx="914400" cy="914760"/>
            </a:xfrm>
            <a:prstGeom prst="straightConnector1">
              <a:avLst/>
            </a:prstGeom>
            <a:ln w="9525" cap="rnd">
              <a:solidFill>
                <a:srgbClr val="FFFFFF"/>
              </a:solidFill>
              <a:round/>
            </a:ln>
          </p:spPr>
        </p:cxnSp>
        <p:cxnSp>
          <p:nvCxnSpPr>
            <p:cNvPr id="87" name="Straight Connector 8"/>
            <p:cNvCxnSpPr/>
            <p:nvPr/>
          </p:nvCxnSpPr>
          <p:spPr>
            <a:xfrm flipH="1">
              <a:off x="9206640" y="3190320"/>
              <a:ext cx="2983680" cy="2983680"/>
            </a:xfrm>
            <a:prstGeom prst="straightConnector1">
              <a:avLst/>
            </a:prstGeom>
            <a:ln w="9525" cap="rnd">
              <a:solidFill>
                <a:srgbClr val="FFFFFF"/>
              </a:solidFill>
              <a:round/>
            </a:ln>
          </p:spPr>
        </p:cxnSp>
        <p:cxnSp>
          <p:nvCxnSpPr>
            <p:cNvPr id="88" name="Straight Connector 9"/>
            <p:cNvCxnSpPr/>
            <p:nvPr/>
          </p:nvCxnSpPr>
          <p:spPr>
            <a:xfrm flipH="1">
              <a:off x="10292040" y="3285000"/>
              <a:ext cx="1898280" cy="1898280"/>
            </a:xfrm>
            <a:prstGeom prst="straightConnector1">
              <a:avLst/>
            </a:prstGeom>
            <a:ln w="9525" cap="rnd">
              <a:solidFill>
                <a:srgbClr val="FFFFFF"/>
              </a:solidFill>
              <a:round/>
            </a:ln>
          </p:spPr>
        </p:cxnSp>
        <p:cxnSp>
          <p:nvCxnSpPr>
            <p:cNvPr id="89" name="Straight Connector 10"/>
            <p:cNvCxnSpPr/>
            <p:nvPr/>
          </p:nvCxnSpPr>
          <p:spPr>
            <a:xfrm flipH="1">
              <a:off x="10442880" y="3130920"/>
              <a:ext cx="1747440" cy="1747440"/>
            </a:xfrm>
            <a:prstGeom prst="straightConnector1">
              <a:avLst/>
            </a:prstGeom>
            <a:ln w="28575" cap="rnd">
              <a:solidFill>
                <a:srgbClr val="FFFFFF"/>
              </a:solidFill>
              <a:round/>
            </a:ln>
          </p:spPr>
        </p:cxnSp>
        <p:cxnSp>
          <p:nvCxnSpPr>
            <p:cNvPr id="90" name="Straight Connector 11"/>
            <p:cNvCxnSpPr/>
            <p:nvPr/>
          </p:nvCxnSpPr>
          <p:spPr>
            <a:xfrm flipH="1">
              <a:off x="10918800" y="3682800"/>
              <a:ext cx="1271520" cy="1271880"/>
            </a:xfrm>
            <a:prstGeom prst="straightConnector1">
              <a:avLst/>
            </a:prstGeom>
            <a:ln w="28575" cap="rnd">
              <a:solidFill>
                <a:srgbClr val="FFFFFF"/>
              </a:solidFill>
              <a:round/>
            </a:ln>
          </p:spPr>
        </p:cxnSp>
      </p:grpSp>
      <p:sp>
        <p:nvSpPr>
          <p:cNvPr id="91" name="PlaceHolder 1"/>
          <p:cNvSpPr>
            <a:spLocks noGrp="1"/>
          </p:cNvSpPr>
          <p:nvPr>
            <p:ph type="ftr" idx="25"/>
          </p:nvPr>
        </p:nvSpPr>
        <p:spPr>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panose="02020603050405020304"/>
              </a:defRPr>
            </a:lvl1pPr>
          </a:lstStyle>
          <a:p>
            <a:pPr indent="0" algn="ctr">
              <a:lnSpc>
                <a:spcPct val="100000"/>
              </a:lnSpc>
              <a:buNone/>
              <a:tabLst>
                <a:tab pos="0" algn="l"/>
              </a:tabLst>
            </a:pPr>
            <a:r>
              <a:rPr lang="ru-RU" sz="1400" b="0" strike="noStrike" spc="-1">
                <a:solidFill>
                  <a:srgbClr val="FFFFFF"/>
                </a:solidFill>
                <a:latin typeface="Times New Roman" panose="02020603050405020304"/>
              </a:rPr>
              <a:t>&lt;нижний колонтитул&gt;</a:t>
            </a:r>
          </a:p>
        </p:txBody>
      </p:sp>
      <p:sp>
        <p:nvSpPr>
          <p:cNvPr id="92" name="PlaceHolder 2"/>
          <p:cNvSpPr>
            <a:spLocks noGrp="1"/>
          </p:cNvSpPr>
          <p:nvPr>
            <p:ph type="sldNum" idx="26"/>
          </p:nvPr>
        </p:nvSpPr>
        <p:spPr>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panose="02020603050405020304"/>
              </a:defRPr>
            </a:lvl1pPr>
          </a:lstStyle>
          <a:p>
            <a:pPr indent="0">
              <a:lnSpc>
                <a:spcPct val="100000"/>
              </a:lnSpc>
              <a:buNone/>
              <a:tabLst>
                <a:tab pos="0" algn="l"/>
              </a:tabLst>
            </a:pPr>
            <a:fld id="{4A734C5D-68AD-4AD0-9B22-2A0EF0C4EAB4}" type="slidenum">
              <a:rPr lang="ru-RU" sz="1400" b="0" strike="noStrike" spc="-1">
                <a:solidFill>
                  <a:srgbClr val="FFFFFF"/>
                </a:solidFill>
                <a:latin typeface="Times New Roman" panose="02020603050405020304"/>
              </a:rPr>
              <a:t>‹#›</a:t>
            </a:fld>
            <a:endParaRPr lang="ru-RU" sz="1400" b="0" strike="noStrike" spc="-1">
              <a:solidFill>
                <a:srgbClr val="FFFFFF"/>
              </a:solidFill>
              <a:latin typeface="Times New Roman" panose="02020603050405020304"/>
            </a:endParaRPr>
          </a:p>
        </p:txBody>
      </p:sp>
      <p:sp>
        <p:nvSpPr>
          <p:cNvPr id="93" name="PlaceHolder 3"/>
          <p:cNvSpPr>
            <a:spLocks noGrp="1"/>
          </p:cNvSpPr>
          <p:nvPr>
            <p:ph type="dt" idx="27"/>
          </p:nvPr>
        </p:nvSpPr>
        <p:spPr>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panose="02020603050405020304"/>
              </a:defRPr>
            </a:lvl1pPr>
          </a:lstStyle>
          <a:p>
            <a:pPr indent="0">
              <a:buNone/>
            </a:pPr>
            <a:r>
              <a:rPr lang="ru-RU" sz="1400" b="0" strike="noStrike" spc="-1">
                <a:solidFill>
                  <a:srgbClr val="FFFFFF"/>
                </a:solidFill>
                <a:latin typeface="Times New Roman" panose="02020603050405020304"/>
              </a:rPr>
              <a:t>&lt;дата/время&gt;</a:t>
            </a:r>
          </a:p>
        </p:txBody>
      </p:sp>
    </p:spTree>
  </p:cSld>
  <p:clrMap bg1="lt1" tx1="dk1" bg2="lt2" tx2="dk2" accent1="accent1" accent2="accent2" accent3="accent3" accent4="accent4" accent5="accent5" accent6="accent6" hlink="hlink" folHlink="folHlink"/>
  <p:sldLayoutIdLst>
    <p:sldLayoutId id="2147483665" r:id="rId1"/>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 Id="rId4" Type="http://schemas.openxmlformats.org/officeDocument/2006/relationships/chart" Target="../charts/char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chart" Target="../charts/chart15.xml"/></Relationships>
</file>

<file path=ppt/slides/_rels/slide3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 Id="rId4" Type="http://schemas.openxmlformats.org/officeDocument/2006/relationships/chart" Target="../charts/chart17.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938880" y="915480"/>
            <a:ext cx="10312560" cy="54835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lnSpcReduction="10000"/>
          </a:bodyPr>
          <a:lstStyle/>
          <a:p>
            <a:pPr algn="ctr" defTabSz="457200">
              <a:lnSpc>
                <a:spcPct val="100000"/>
              </a:lnSpc>
              <a:spcBef>
                <a:spcPts val="600"/>
              </a:spcBef>
              <a:tabLst>
                <a:tab pos="0" algn="l"/>
              </a:tabLst>
            </a:pPr>
            <a:r>
              <a:rPr lang="ru-RU" sz="2400" b="1" strike="noStrike" spc="-1">
                <a:solidFill>
                  <a:srgbClr val="0D0D0D"/>
                </a:solidFill>
                <a:latin typeface="Times New Roman" panose="02020603050405020304"/>
                <a:ea typeface="Times New Roman" panose="02020603050405020304"/>
              </a:rPr>
              <a:t>Слободо-Туринский муниципальный район</a:t>
            </a:r>
            <a:br>
              <a:rPr sz="2400"/>
            </a:br>
            <a:br>
              <a:rPr sz="2400"/>
            </a:br>
            <a:endParaRPr lang="ru-RU" sz="2400" b="0" strike="noStrike" spc="-1">
              <a:solidFill>
                <a:srgbClr val="FFFFFF"/>
              </a:solidFill>
              <a:latin typeface="Arial" panose="020B0604020202020204"/>
            </a:endParaRPr>
          </a:p>
          <a:p>
            <a:pPr algn="ctr" defTabSz="457200">
              <a:lnSpc>
                <a:spcPct val="100000"/>
              </a:lnSpc>
              <a:spcBef>
                <a:spcPts val="600"/>
              </a:spcBef>
              <a:tabLst>
                <a:tab pos="0" algn="l"/>
              </a:tabLst>
            </a:pPr>
            <a:r>
              <a:rPr lang="ru-RU" sz="2400" b="1" strike="noStrike" spc="-1">
                <a:solidFill>
                  <a:srgbClr val="0D0D0D"/>
                </a:solidFill>
                <a:latin typeface="Times New Roman" panose="02020603050405020304"/>
                <a:ea typeface="Times New Roman" panose="02020603050405020304"/>
              </a:rPr>
              <a:t>ПРОЕКТ</a:t>
            </a:r>
            <a:br>
              <a:rPr sz="2400"/>
            </a:br>
            <a:r>
              <a:rPr lang="ru-RU" sz="2400" b="1" strike="noStrike" spc="-1">
                <a:solidFill>
                  <a:srgbClr val="0D0D0D"/>
                </a:solidFill>
                <a:latin typeface="Times New Roman" panose="02020603050405020304"/>
                <a:ea typeface="Times New Roman" panose="02020603050405020304"/>
              </a:rPr>
              <a:t> Бюджета Слободо-Туринского муниципального района на 2025 год</a:t>
            </a:r>
            <a:br>
              <a:rPr sz="2400"/>
            </a:br>
            <a:r>
              <a:rPr lang="ru-RU" sz="2400" b="1" strike="noStrike" spc="-1">
                <a:solidFill>
                  <a:srgbClr val="0D0D0D"/>
                </a:solidFill>
                <a:latin typeface="Times New Roman" panose="02020603050405020304"/>
                <a:ea typeface="Times New Roman" panose="02020603050405020304"/>
              </a:rPr>
              <a:t>и плановый период 20</a:t>
            </a:r>
            <a:r>
              <a:rPr lang="en-US" sz="2400" b="1" strike="noStrike" spc="-1">
                <a:solidFill>
                  <a:srgbClr val="0D0D0D"/>
                </a:solidFill>
                <a:latin typeface="Times New Roman" panose="02020603050405020304"/>
                <a:ea typeface="Times New Roman" panose="02020603050405020304"/>
              </a:rPr>
              <a:t>2</a:t>
            </a:r>
            <a:r>
              <a:rPr lang="ru-RU" sz="2400" b="1" strike="noStrike" spc="-1">
                <a:solidFill>
                  <a:srgbClr val="0D0D0D"/>
                </a:solidFill>
                <a:latin typeface="Times New Roman" panose="02020603050405020304"/>
                <a:ea typeface="Times New Roman" panose="02020603050405020304"/>
              </a:rPr>
              <a:t>6 и 2027 годов</a:t>
            </a:r>
            <a:br>
              <a:rPr sz="2400"/>
            </a:br>
            <a:endParaRPr lang="ru-RU" sz="2400" b="0" strike="noStrike" spc="-1">
              <a:solidFill>
                <a:srgbClr val="FFFFFF"/>
              </a:solidFill>
              <a:latin typeface="Arial" panose="020B0604020202020204"/>
            </a:endParaRPr>
          </a:p>
          <a:p>
            <a:pPr algn="ctr" defTabSz="457200">
              <a:lnSpc>
                <a:spcPct val="100000"/>
              </a:lnSpc>
              <a:spcBef>
                <a:spcPts val="600"/>
              </a:spcBef>
              <a:tabLst>
                <a:tab pos="0" algn="l"/>
              </a:tabLst>
            </a:pPr>
            <a:endParaRPr lang="ru-RU" sz="2400" b="0" strike="noStrike" spc="-1">
              <a:solidFill>
                <a:srgbClr val="FFFFFF"/>
              </a:solidFill>
              <a:latin typeface="Arial" panose="020B0604020202020204"/>
            </a:endParaRPr>
          </a:p>
          <a:p>
            <a:pPr algn="ctr" defTabSz="457200">
              <a:lnSpc>
                <a:spcPct val="100000"/>
              </a:lnSpc>
              <a:spcBef>
                <a:spcPts val="600"/>
              </a:spcBef>
              <a:tabLst>
                <a:tab pos="0" algn="l"/>
              </a:tabLst>
            </a:pPr>
            <a:endParaRPr lang="ru-RU" sz="2400" b="0" strike="noStrike" spc="-1">
              <a:solidFill>
                <a:srgbClr val="FFFFFF"/>
              </a:solidFill>
              <a:latin typeface="Arial" panose="020B0604020202020204"/>
            </a:endParaRPr>
          </a:p>
          <a:p>
            <a:pPr algn="ctr" defTabSz="457200">
              <a:lnSpc>
                <a:spcPct val="100000"/>
              </a:lnSpc>
              <a:spcBef>
                <a:spcPts val="600"/>
              </a:spcBef>
              <a:tabLst>
                <a:tab pos="0" algn="l"/>
              </a:tabLst>
            </a:pPr>
            <a:endParaRPr lang="ru-RU" sz="2400" b="0" strike="noStrike" spc="-1">
              <a:solidFill>
                <a:srgbClr val="FFFFFF"/>
              </a:solidFill>
              <a:latin typeface="Arial" panose="020B0604020202020204"/>
            </a:endParaRPr>
          </a:p>
          <a:p>
            <a:pPr algn="ctr" defTabSz="457200">
              <a:lnSpc>
                <a:spcPct val="100000"/>
              </a:lnSpc>
              <a:spcBef>
                <a:spcPts val="600"/>
              </a:spcBef>
              <a:tabLst>
                <a:tab pos="0" algn="l"/>
              </a:tabLst>
            </a:pPr>
            <a:endParaRPr lang="ru-RU" sz="2400" b="0" strike="noStrike" spc="-1">
              <a:solidFill>
                <a:srgbClr val="FFFFFF"/>
              </a:solidFill>
              <a:latin typeface="Arial" panose="020B0604020202020204"/>
            </a:endParaRPr>
          </a:p>
          <a:p>
            <a:pPr algn="ctr" defTabSz="457200">
              <a:lnSpc>
                <a:spcPct val="100000"/>
              </a:lnSpc>
              <a:spcBef>
                <a:spcPts val="600"/>
              </a:spcBef>
              <a:tabLst>
                <a:tab pos="0" algn="l"/>
              </a:tabLst>
            </a:pPr>
            <a:endParaRPr lang="ru-RU" sz="2400" b="0" strike="noStrike" spc="-1">
              <a:solidFill>
                <a:srgbClr val="FFFFFF"/>
              </a:solidFill>
              <a:latin typeface="Arial" panose="020B0604020202020204"/>
            </a:endParaRPr>
          </a:p>
          <a:p>
            <a:pPr algn="ctr" defTabSz="457200">
              <a:lnSpc>
                <a:spcPct val="100000"/>
              </a:lnSpc>
              <a:spcBef>
                <a:spcPts val="600"/>
              </a:spcBef>
              <a:tabLst>
                <a:tab pos="0" algn="l"/>
              </a:tabLst>
            </a:pPr>
            <a:br>
              <a:rPr sz="1800"/>
            </a:br>
            <a:r>
              <a:rPr lang="ru-RU" sz="1400" b="0" strike="noStrike" spc="-1">
                <a:solidFill>
                  <a:srgbClr val="0D0D0D"/>
                </a:solidFill>
                <a:latin typeface="Times New Roman" panose="02020603050405020304"/>
                <a:ea typeface="Times New Roman" panose="02020603050405020304"/>
              </a:rPr>
              <a:t>2025 год</a:t>
            </a:r>
            <a:endParaRPr lang="ru-RU" sz="1400" b="0" strike="noStrike" spc="-1">
              <a:solidFill>
                <a:srgbClr val="FFFFFF"/>
              </a:solidFill>
              <a:latin typeface="Arial" panose="020B0604020202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a:t>
            </a:r>
            <a:r>
              <a:rPr lang="ru-RU" sz="1800" b="0" strike="noStrike" spc="-1">
                <a:solidFill>
                  <a:schemeClr val="accent5">
                    <a:lumMod val="50000"/>
                  </a:schemeClr>
                </a:solidFill>
                <a:latin typeface="Times New Roman" panose="02020603050405020304"/>
                <a:ea typeface="Times New Roman" panose="02020603050405020304"/>
              </a:rPr>
              <a:t> Вводная часть</a:t>
            </a:r>
            <a:endParaRPr lang="ru-RU" sz="1800" b="0" strike="noStrike" spc="-1">
              <a:solidFill>
                <a:srgbClr val="FFFFFF"/>
              </a:solidFill>
              <a:latin typeface="Arial" panose="020B0604020202020204"/>
            </a:endParaRPr>
          </a:p>
        </p:txBody>
      </p:sp>
      <p:sp>
        <p:nvSpPr>
          <p:cNvPr id="207" name="CustomShape 2"/>
          <p:cNvSpPr/>
          <p:nvPr/>
        </p:nvSpPr>
        <p:spPr>
          <a:xfrm>
            <a:off x="657360" y="474120"/>
            <a:ext cx="10875600" cy="569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60555" lnSpcReduction="20000"/>
          </a:bodyPr>
          <a:lstStyle/>
          <a:p>
            <a:pPr algn="ctr" defTabSz="457200">
              <a:lnSpc>
                <a:spcPct val="100000"/>
              </a:lnSpc>
              <a:spcBef>
                <a:spcPts val="600"/>
              </a:spcBef>
              <a:tabLst>
                <a:tab pos="0" algn="l"/>
              </a:tabLst>
            </a:pPr>
            <a:r>
              <a:rPr lang="ru-RU" sz="3200" b="0" strike="noStrike" spc="-1">
                <a:solidFill>
                  <a:srgbClr val="000000"/>
                </a:solidFill>
                <a:latin typeface="Times New Roman" panose="02020603050405020304"/>
                <a:ea typeface="Times New Roman" panose="02020603050405020304"/>
              </a:rPr>
              <a:t>	</a:t>
            </a:r>
            <a:r>
              <a:rPr lang="ru-RU" sz="4600" b="0" strike="noStrike" spc="-1">
                <a:solidFill>
                  <a:srgbClr val="000000"/>
                </a:solidFill>
                <a:latin typeface="Times New Roman" panose="02020603050405020304"/>
                <a:ea typeface="Times New Roman" panose="02020603050405020304"/>
              </a:rPr>
              <a:t>Основные показатели социально-экономического развития района</a:t>
            </a:r>
            <a:endParaRPr lang="ru-RU" sz="4600" b="0" strike="noStrike" spc="-1">
              <a:solidFill>
                <a:srgbClr val="FFFFFF"/>
              </a:solidFill>
              <a:latin typeface="Arial" panose="020B0604020202020204"/>
            </a:endParaRPr>
          </a:p>
          <a:p>
            <a:pPr algn="ctr" defTabSz="457200">
              <a:lnSpc>
                <a:spcPct val="100000"/>
              </a:lnSpc>
              <a:spcBef>
                <a:spcPts val="600"/>
              </a:spcBef>
              <a:tabLst>
                <a:tab pos="0" algn="l"/>
              </a:tabLst>
            </a:pPr>
            <a:endParaRPr lang="ru-RU" sz="2400" b="0" strike="noStrike" spc="-1">
              <a:solidFill>
                <a:srgbClr val="FFFFFF"/>
              </a:solidFill>
              <a:latin typeface="Arial" panose="020B0604020202020204"/>
            </a:endParaRPr>
          </a:p>
        </p:txBody>
      </p:sp>
      <p:graphicFrame>
        <p:nvGraphicFramePr>
          <p:cNvPr id="208" name="Таблица 16"/>
          <p:cNvGraphicFramePr/>
          <p:nvPr>
            <p:extLst>
              <p:ext uri="{D42A27DB-BD31-4B8C-83A1-F6EECF244321}">
                <p14:modId xmlns:p14="http://schemas.microsoft.com/office/powerpoint/2010/main" val="183190572"/>
              </p:ext>
            </p:extLst>
          </p:nvPr>
        </p:nvGraphicFramePr>
        <p:xfrm>
          <a:off x="652117" y="2132856"/>
          <a:ext cx="10876320" cy="1036320"/>
        </p:xfrm>
        <a:graphic>
          <a:graphicData uri="http://schemas.openxmlformats.org/drawingml/2006/table">
            <a:tbl>
              <a:tblPr/>
              <a:tblGrid>
                <a:gridCol w="5213520">
                  <a:extLst>
                    <a:ext uri="{9D8B030D-6E8A-4147-A177-3AD203B41FA5}">
                      <a16:colId xmlns:a16="http://schemas.microsoft.com/office/drawing/2014/main" val="20000"/>
                    </a:ext>
                  </a:extLst>
                </a:gridCol>
                <a:gridCol w="1247400">
                  <a:extLst>
                    <a:ext uri="{9D8B030D-6E8A-4147-A177-3AD203B41FA5}">
                      <a16:colId xmlns:a16="http://schemas.microsoft.com/office/drawing/2014/main" val="20001"/>
                    </a:ext>
                  </a:extLst>
                </a:gridCol>
                <a:gridCol w="905760">
                  <a:extLst>
                    <a:ext uri="{9D8B030D-6E8A-4147-A177-3AD203B41FA5}">
                      <a16:colId xmlns:a16="http://schemas.microsoft.com/office/drawing/2014/main" val="20002"/>
                    </a:ext>
                  </a:extLst>
                </a:gridCol>
                <a:gridCol w="880200">
                  <a:extLst>
                    <a:ext uri="{9D8B030D-6E8A-4147-A177-3AD203B41FA5}">
                      <a16:colId xmlns:a16="http://schemas.microsoft.com/office/drawing/2014/main" val="20003"/>
                    </a:ext>
                  </a:extLst>
                </a:gridCol>
                <a:gridCol w="880200">
                  <a:extLst>
                    <a:ext uri="{9D8B030D-6E8A-4147-A177-3AD203B41FA5}">
                      <a16:colId xmlns:a16="http://schemas.microsoft.com/office/drawing/2014/main" val="20004"/>
                    </a:ext>
                  </a:extLst>
                </a:gridCol>
                <a:gridCol w="862920">
                  <a:extLst>
                    <a:ext uri="{9D8B030D-6E8A-4147-A177-3AD203B41FA5}">
                      <a16:colId xmlns:a16="http://schemas.microsoft.com/office/drawing/2014/main" val="20005"/>
                    </a:ext>
                  </a:extLst>
                </a:gridCol>
                <a:gridCol w="886320">
                  <a:extLst>
                    <a:ext uri="{9D8B030D-6E8A-4147-A177-3AD203B41FA5}">
                      <a16:colId xmlns:a16="http://schemas.microsoft.com/office/drawing/2014/main" val="20006"/>
                    </a:ext>
                  </a:extLst>
                </a:gridCol>
              </a:tblGrid>
              <a:tr h="370800">
                <a:tc>
                  <a:txBody>
                    <a:bodyPr/>
                    <a:lstStyle/>
                    <a:p>
                      <a:pPr algn="ctr" defTabSz="457200">
                        <a:lnSpc>
                          <a:spcPct val="100000"/>
                        </a:lnSpc>
                      </a:pPr>
                      <a:r>
                        <a:rPr lang="ru-RU" sz="1400" b="1" strike="noStrike" spc="-1" dirty="0">
                          <a:solidFill>
                            <a:schemeClr val="lt1"/>
                          </a:solidFill>
                          <a:latin typeface="Times New Roman" panose="02020603050405020304"/>
                          <a:ea typeface="Times New Roman" panose="02020603050405020304"/>
                        </a:rPr>
                        <a:t>Наименование показателя</a:t>
                      </a:r>
                      <a:endParaRPr lang="ru-RU" sz="1400" b="0" strike="noStrike" spc="-1" dirty="0">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tabLst>
                          <a:tab pos="0" algn="l"/>
                        </a:tabLst>
                      </a:pPr>
                      <a:r>
                        <a:rPr lang="ru-RU" sz="1400" b="1" strike="noStrike" spc="-1">
                          <a:solidFill>
                            <a:srgbClr val="FFFFFF"/>
                          </a:solidFill>
                          <a:latin typeface="Times New Roman" panose="02020603050405020304"/>
                          <a:ea typeface="Times New Roman" panose="02020603050405020304"/>
                        </a:rPr>
                        <a:t>Ед. изм.</a:t>
                      </a:r>
                      <a:endParaRPr lang="ru-RU" sz="1400" b="0" strike="noStrike" spc="-1">
                        <a:solidFill>
                          <a:srgbClr val="FFFFFF"/>
                        </a:solidFill>
                        <a:latin typeface="Arial" panose="020B0604020202020204"/>
                      </a:endParaRPr>
                    </a:p>
                    <a:p>
                      <a:pPr algn="ctr" defTabSz="457200">
                        <a:lnSpc>
                          <a:spcPct val="100000"/>
                        </a:lnSpc>
                        <a:tabLst>
                          <a:tab pos="0" algn="l"/>
                        </a:tabLst>
                      </a:pP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tabLst>
                          <a:tab pos="0" algn="l"/>
                        </a:tabLst>
                      </a:pPr>
                      <a:r>
                        <a:rPr lang="ru-RU" sz="1400" b="1" strike="noStrike" spc="-1">
                          <a:solidFill>
                            <a:srgbClr val="FFFFFF"/>
                          </a:solidFill>
                          <a:latin typeface="Times New Roman" panose="02020603050405020304"/>
                          <a:ea typeface="Times New Roman" panose="02020603050405020304"/>
                        </a:rPr>
                        <a:t>Отчет 2023 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Оценка</a:t>
                      </a:r>
                      <a:endParaRPr lang="ru-RU" sz="1400" b="0" strike="noStrike" spc="-1">
                        <a:solidFill>
                          <a:srgbClr val="FFFFFF"/>
                        </a:solidFill>
                        <a:latin typeface="Arial" panose="020B0604020202020204"/>
                      </a:endParaRPr>
                    </a:p>
                    <a:p>
                      <a:pPr algn="ctr" defTabSz="457200">
                        <a:lnSpc>
                          <a:spcPct val="100000"/>
                        </a:lnSpc>
                      </a:pPr>
                      <a:r>
                        <a:rPr lang="ru-RU" sz="1400" b="1" strike="noStrike" spc="-1">
                          <a:solidFill>
                            <a:srgbClr val="FFFFFF"/>
                          </a:solidFill>
                          <a:latin typeface="Times New Roman" panose="02020603050405020304"/>
                          <a:ea typeface="Times New Roman" panose="02020603050405020304"/>
                        </a:rPr>
                        <a:t>2024 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tabLst>
                          <a:tab pos="0" algn="l"/>
                        </a:tabLst>
                      </a:pPr>
                      <a:r>
                        <a:rPr lang="ru-RU" sz="1400" b="1" strike="noStrike" spc="-1">
                          <a:solidFill>
                            <a:srgbClr val="FFFFFF"/>
                          </a:solidFill>
                          <a:latin typeface="Times New Roman" panose="02020603050405020304"/>
                          <a:ea typeface="Times New Roman" panose="02020603050405020304"/>
                        </a:rPr>
                        <a:t>Прогноз </a:t>
                      </a:r>
                      <a:endParaRPr lang="ru-RU" sz="1400" b="0" strike="noStrike" spc="-1">
                        <a:solidFill>
                          <a:srgbClr val="FFFFFF"/>
                        </a:solidFill>
                        <a:latin typeface="Arial" panose="020B0604020202020204"/>
                      </a:endParaRPr>
                    </a:p>
                    <a:p>
                      <a:pPr algn="ctr" defTabSz="457200">
                        <a:lnSpc>
                          <a:spcPct val="100000"/>
                        </a:lnSpc>
                        <a:tabLst>
                          <a:tab pos="0" algn="l"/>
                        </a:tabLst>
                      </a:pPr>
                      <a:r>
                        <a:rPr lang="ru-RU" sz="1400" b="1" strike="noStrike" spc="-1">
                          <a:solidFill>
                            <a:srgbClr val="FFFFFF"/>
                          </a:solidFill>
                          <a:latin typeface="Times New Roman" panose="02020603050405020304"/>
                          <a:ea typeface="Times New Roman" panose="02020603050405020304"/>
                        </a:rPr>
                        <a:t>2025 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tabLst>
                          <a:tab pos="0" algn="l"/>
                        </a:tabLst>
                      </a:pPr>
                      <a:r>
                        <a:rPr lang="ru-RU" sz="1400" b="1" strike="noStrike" spc="-1">
                          <a:solidFill>
                            <a:srgbClr val="FFFFFF"/>
                          </a:solidFill>
                          <a:latin typeface="Times New Roman" panose="02020603050405020304"/>
                          <a:ea typeface="Times New Roman" panose="02020603050405020304"/>
                        </a:rPr>
                        <a:t>Прогноз </a:t>
                      </a:r>
                      <a:endParaRPr lang="ru-RU" sz="1400" b="0" strike="noStrike" spc="-1">
                        <a:solidFill>
                          <a:srgbClr val="FFFFFF"/>
                        </a:solidFill>
                        <a:latin typeface="Arial" panose="020B0604020202020204"/>
                      </a:endParaRPr>
                    </a:p>
                    <a:p>
                      <a:pPr algn="ctr" defTabSz="457200">
                        <a:lnSpc>
                          <a:spcPct val="100000"/>
                        </a:lnSpc>
                        <a:tabLst>
                          <a:tab pos="0" algn="l"/>
                        </a:tabLst>
                      </a:pPr>
                      <a:r>
                        <a:rPr lang="ru-RU" sz="1400" b="1" strike="noStrike" spc="-1">
                          <a:solidFill>
                            <a:srgbClr val="FFFFFF"/>
                          </a:solidFill>
                          <a:latin typeface="Times New Roman" panose="02020603050405020304"/>
                          <a:ea typeface="Times New Roman" panose="02020603050405020304"/>
                        </a:rPr>
                        <a:t>20</a:t>
                      </a:r>
                      <a:r>
                        <a:rPr lang="en-US" sz="1400" b="1" strike="noStrike" spc="-1">
                          <a:solidFill>
                            <a:srgbClr val="FFFFFF"/>
                          </a:solidFill>
                          <a:latin typeface="Times New Roman" panose="02020603050405020304"/>
                          <a:ea typeface="Times New Roman" panose="02020603050405020304"/>
                        </a:rPr>
                        <a:t>26</a:t>
                      </a:r>
                      <a:r>
                        <a:rPr lang="ru-RU" sz="1400" b="1" strike="noStrike" spc="-1">
                          <a:solidFill>
                            <a:srgbClr val="FFFFFF"/>
                          </a:solidFill>
                          <a:latin typeface="Times New Roman" panose="02020603050405020304"/>
                          <a:ea typeface="Times New Roman" panose="02020603050405020304"/>
                        </a:rPr>
                        <a:t> 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tabLst>
                          <a:tab pos="0" algn="l"/>
                        </a:tabLst>
                      </a:pPr>
                      <a:r>
                        <a:rPr lang="ru-RU" sz="1400" b="1" strike="noStrike" spc="-1">
                          <a:solidFill>
                            <a:srgbClr val="FFFFFF"/>
                          </a:solidFill>
                          <a:latin typeface="Times New Roman" panose="02020603050405020304"/>
                          <a:ea typeface="Times New Roman" panose="02020603050405020304"/>
                        </a:rPr>
                        <a:t>Прогноз 2027 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tabLst>
                          <a:tab pos="0" algn="l"/>
                        </a:tabLst>
                      </a:pPr>
                      <a:r>
                        <a:rPr lang="ru-RU" sz="1400" b="0" strike="noStrike" spc="-1">
                          <a:solidFill>
                            <a:srgbClr val="000000"/>
                          </a:solidFill>
                          <a:latin typeface="Times New Roman" panose="02020603050405020304"/>
                          <a:ea typeface="Times New Roman" panose="02020603050405020304"/>
                        </a:rPr>
                        <a:t>Оборот организаций (по полному кругу)</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457200">
                        <a:lnSpc>
                          <a:spcPct val="100000"/>
                        </a:lnSpc>
                        <a:tabLst>
                          <a:tab pos="0" algn="l"/>
                        </a:tabLst>
                      </a:pPr>
                      <a:r>
                        <a:rPr lang="ru-RU" sz="1400" b="0" strike="noStrike" spc="-1">
                          <a:solidFill>
                            <a:srgbClr val="000000"/>
                          </a:solidFill>
                          <a:latin typeface="Times New Roman" panose="02020603050405020304"/>
                          <a:ea typeface="Times New Roman" panose="02020603050405020304"/>
                        </a:rPr>
                        <a:t>млн. рублей</a:t>
                      </a:r>
                      <a:endParaRPr lang="ru-RU" sz="1400" b="0" strike="noStrike" spc="-1">
                        <a:solidFill>
                          <a:srgbClr val="000000"/>
                        </a:solidFill>
                        <a:latin typeface="Arial" panose="020B0604020202020204"/>
                      </a:endParaRPr>
                    </a:p>
                    <a:p>
                      <a:pPr defTabSz="457200">
                        <a:lnSpc>
                          <a:spcPct val="100000"/>
                        </a:lnSpc>
                        <a:tabLst>
                          <a:tab pos="0" algn="l"/>
                        </a:tabLst>
                      </a:pP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2 </a:t>
                      </a:r>
                      <a:r>
                        <a:rPr lang="ru-RU" sz="1400" b="0" strike="noStrike" spc="-1">
                          <a:solidFill>
                            <a:schemeClr val="dk1"/>
                          </a:solidFill>
                          <a:latin typeface="Times New Roman" panose="02020603050405020304"/>
                          <a:ea typeface="Times New Roman" panose="02020603050405020304"/>
                        </a:rPr>
                        <a:t>130</a:t>
                      </a:r>
                      <a:r>
                        <a:rPr lang="en-US" sz="1400" b="0" strike="noStrike" spc="-1">
                          <a:solidFill>
                            <a:schemeClr val="dk1"/>
                          </a:solidFill>
                          <a:latin typeface="Times New Roman" panose="02020603050405020304"/>
                          <a:ea typeface="Times New Roman" panose="02020603050405020304"/>
                        </a:rPr>
                        <a:t>,</a:t>
                      </a:r>
                      <a:r>
                        <a:rPr lang="ru-RU" sz="1400" b="0" strike="noStrike" spc="-1">
                          <a:solidFill>
                            <a:schemeClr val="dk1"/>
                          </a:solidFill>
                          <a:latin typeface="Times New Roman" panose="02020603050405020304"/>
                          <a:ea typeface="Times New Roman" panose="02020603050405020304"/>
                        </a:rPr>
                        <a:t>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tabLst>
                          <a:tab pos="0" algn="l"/>
                        </a:tabLst>
                      </a:pPr>
                      <a:r>
                        <a:rPr lang="en-US" sz="1400" b="0" strike="noStrike" spc="-1">
                          <a:solidFill>
                            <a:schemeClr val="dk1"/>
                          </a:solidFill>
                          <a:latin typeface="Times New Roman" panose="02020603050405020304"/>
                          <a:ea typeface="Times New Roman" panose="02020603050405020304"/>
                        </a:rPr>
                        <a:t>2 </a:t>
                      </a:r>
                      <a:r>
                        <a:rPr lang="ru-RU" sz="1400" b="0" strike="noStrike" spc="-1">
                          <a:solidFill>
                            <a:schemeClr val="dk1"/>
                          </a:solidFill>
                          <a:latin typeface="Times New Roman" panose="02020603050405020304"/>
                          <a:ea typeface="Times New Roman" panose="02020603050405020304"/>
                        </a:rPr>
                        <a:t>301</a:t>
                      </a:r>
                      <a:r>
                        <a:rPr lang="en-US" sz="1400" b="0" strike="noStrike" spc="-1">
                          <a:solidFill>
                            <a:schemeClr val="dk1"/>
                          </a:solidFill>
                          <a:latin typeface="Times New Roman" panose="02020603050405020304"/>
                          <a:ea typeface="Times New Roman" panose="02020603050405020304"/>
                        </a:rPr>
                        <a:t>,</a:t>
                      </a:r>
                      <a:r>
                        <a:rPr lang="ru-RU" sz="1400" b="0" strike="noStrike" spc="-1">
                          <a:solidFill>
                            <a:schemeClr val="dk1"/>
                          </a:solidFill>
                          <a:latin typeface="Times New Roman" panose="02020603050405020304"/>
                          <a:ea typeface="Times New Roman" panose="02020603050405020304"/>
                        </a:rPr>
                        <a:t>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2 </a:t>
                      </a:r>
                      <a:r>
                        <a:rPr lang="ru-RU" sz="1400" b="0" strike="noStrike" spc="-1">
                          <a:solidFill>
                            <a:schemeClr val="dk1"/>
                          </a:solidFill>
                          <a:latin typeface="Times New Roman" panose="02020603050405020304"/>
                          <a:ea typeface="Times New Roman" panose="02020603050405020304"/>
                        </a:rPr>
                        <a:t>376</a:t>
                      </a:r>
                      <a:r>
                        <a:rPr lang="en-US" sz="1400" b="0" strike="noStrike" spc="-1">
                          <a:solidFill>
                            <a:schemeClr val="dk1"/>
                          </a:solidFill>
                          <a:latin typeface="Times New Roman" panose="02020603050405020304"/>
                          <a:ea typeface="Times New Roman" panose="02020603050405020304"/>
                        </a:rPr>
                        <a:t>,</a:t>
                      </a:r>
                      <a:r>
                        <a:rPr lang="ru-RU" sz="1400" b="0" strike="noStrike" spc="-1">
                          <a:solidFill>
                            <a:schemeClr val="dk1"/>
                          </a:solidFill>
                          <a:latin typeface="Times New Roman" panose="02020603050405020304"/>
                          <a:ea typeface="Times New Roman" panose="02020603050405020304"/>
                        </a:rPr>
                        <a:t>3</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2</a:t>
                      </a:r>
                      <a:r>
                        <a:rPr lang="en-US" sz="1400" b="0" strike="noStrike" spc="-1">
                          <a:solidFill>
                            <a:schemeClr val="dk1"/>
                          </a:solidFill>
                          <a:latin typeface="Times New Roman" panose="02020603050405020304"/>
                          <a:ea typeface="Times New Roman" panose="02020603050405020304"/>
                        </a:rPr>
                        <a:t> 483,</a:t>
                      </a:r>
                      <a:r>
                        <a:rPr lang="ru-RU" sz="1400" b="0" strike="noStrike" spc="-1">
                          <a:solidFill>
                            <a:schemeClr val="dk1"/>
                          </a:solidFill>
                          <a:latin typeface="Times New Roman" panose="02020603050405020304"/>
                          <a:ea typeface="Times New Roman" panose="02020603050405020304"/>
                        </a:rPr>
                        <a:t>3</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dirty="0">
                          <a:solidFill>
                            <a:schemeClr val="dk1"/>
                          </a:solidFill>
                          <a:latin typeface="Times New Roman" panose="02020603050405020304"/>
                          <a:ea typeface="Times New Roman" panose="02020603050405020304"/>
                        </a:rPr>
                        <a:t>2</a:t>
                      </a:r>
                      <a:r>
                        <a:rPr lang="en-US" sz="1400" b="0" strike="noStrike" spc="-1" dirty="0">
                          <a:solidFill>
                            <a:schemeClr val="dk1"/>
                          </a:solidFill>
                          <a:latin typeface="Times New Roman" panose="02020603050405020304"/>
                          <a:ea typeface="Times New Roman" panose="02020603050405020304"/>
                        </a:rPr>
                        <a:t> 60</a:t>
                      </a:r>
                      <a:r>
                        <a:rPr lang="ru-RU" sz="1400" b="0" strike="noStrike" spc="-1" dirty="0">
                          <a:solidFill>
                            <a:schemeClr val="dk1"/>
                          </a:solidFill>
                          <a:latin typeface="Times New Roman" panose="02020603050405020304"/>
                          <a:ea typeface="Times New Roman" panose="02020603050405020304"/>
                        </a:rPr>
                        <a:t>2</a:t>
                      </a:r>
                      <a:r>
                        <a:rPr lang="en-US" sz="1400" b="0" strike="noStrike" spc="-1" dirty="0">
                          <a:solidFill>
                            <a:schemeClr val="dk1"/>
                          </a:solidFill>
                          <a:latin typeface="Times New Roman" panose="02020603050405020304"/>
                          <a:ea typeface="Times New Roman" panose="02020603050405020304"/>
                        </a:rPr>
                        <a:t>,</a:t>
                      </a:r>
                      <a:r>
                        <a:rPr lang="ru-RU" sz="1400" b="0" strike="noStrike" spc="-1" dirty="0">
                          <a:solidFill>
                            <a:schemeClr val="dk1"/>
                          </a:solidFill>
                          <a:latin typeface="Times New Roman" panose="02020603050405020304"/>
                          <a:ea typeface="Times New Roman" panose="02020603050405020304"/>
                        </a:rPr>
                        <a:t>6</a:t>
                      </a:r>
                      <a:endParaRPr lang="ru-RU" sz="1400" b="0" strike="noStrike" spc="-1" dirty="0">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bl>
          </a:graphicData>
        </a:graphic>
      </p:graphicFrame>
      <p:sp>
        <p:nvSpPr>
          <p:cNvPr id="209" name="CustomShape 4"/>
          <p:cNvSpPr/>
          <p:nvPr/>
        </p:nvSpPr>
        <p:spPr>
          <a:xfrm>
            <a:off x="652837" y="1628800"/>
            <a:ext cx="10875600" cy="297000"/>
          </a:xfrm>
          <a:prstGeom prst="rect">
            <a:avLst/>
          </a:prstGeom>
          <a:noFill/>
          <a:ln w="0">
            <a:noFill/>
          </a:ln>
        </p:spPr>
        <p:style>
          <a:lnRef idx="2">
            <a:srgbClr val="FFFFFF"/>
          </a:lnRef>
          <a:fillRef idx="0">
            <a:srgbClr val="FFFFFF"/>
          </a:fillRef>
          <a:effectRef idx="0">
            <a:srgbClr val="FFFFFF"/>
          </a:effectRef>
          <a:fontRef idx="minor"/>
        </p:style>
        <p:txBody>
          <a:bodyPr lIns="90000" tIns="45000" rIns="90000" bIns="45000" anchor="t">
            <a:normAutofit lnSpcReduction="10000"/>
          </a:bodyPr>
          <a:lstStyle/>
          <a:p>
            <a:pPr algn="ctr" defTabSz="457200">
              <a:lnSpc>
                <a:spcPct val="100000"/>
              </a:lnSpc>
              <a:spcBef>
                <a:spcPts val="600"/>
              </a:spcBef>
              <a:tabLst>
                <a:tab pos="0" algn="l"/>
              </a:tabLst>
            </a:pPr>
            <a:r>
              <a:rPr lang="ru-RU" sz="1400" b="0" strike="noStrike" spc="-1" dirty="0">
                <a:solidFill>
                  <a:srgbClr val="000000"/>
                </a:solidFill>
                <a:latin typeface="Times New Roman" panose="02020603050405020304"/>
                <a:ea typeface="Times New Roman" panose="02020603050405020304"/>
              </a:rPr>
              <a:t>Оценка темпов роста оборота предприятий характеризуется следующими показателями</a:t>
            </a:r>
            <a:endParaRPr lang="ru-RU" sz="1400" b="0" strike="noStrike" spc="-1" dirty="0">
              <a:solidFill>
                <a:srgbClr val="FFFFFF"/>
              </a:solidFill>
              <a:latin typeface="Arial" panose="020B0604020202020204"/>
            </a:endParaRPr>
          </a:p>
          <a:p>
            <a:pPr algn="ctr" defTabSz="457200">
              <a:lnSpc>
                <a:spcPct val="100000"/>
              </a:lnSpc>
              <a:spcBef>
                <a:spcPts val="600"/>
              </a:spcBef>
              <a:tabLst>
                <a:tab pos="0" algn="l"/>
              </a:tabLst>
            </a:pPr>
            <a:endParaRPr lang="ru-RU" sz="1100" b="0" strike="noStrike" spc="-1" dirty="0">
              <a:solidFill>
                <a:srgbClr val="FFFFFF"/>
              </a:solidFill>
              <a:latin typeface="Arial" panose="020B0604020202020204"/>
            </a:endParaRPr>
          </a:p>
        </p:txBody>
      </p:sp>
      <p:sp>
        <p:nvSpPr>
          <p:cNvPr id="210" name="CustomShape 5"/>
          <p:cNvSpPr/>
          <p:nvPr/>
        </p:nvSpPr>
        <p:spPr>
          <a:xfrm>
            <a:off x="652837" y="3284984"/>
            <a:ext cx="10875600" cy="2563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87222" lnSpcReduction="10000"/>
          </a:bodyPr>
          <a:lstStyle/>
          <a:p>
            <a:pPr algn="ctr" defTabSz="457200">
              <a:lnSpc>
                <a:spcPct val="100000"/>
              </a:lnSpc>
              <a:spcBef>
                <a:spcPts val="600"/>
              </a:spcBef>
              <a:tabLst>
                <a:tab pos="0" algn="l"/>
              </a:tabLst>
            </a:pPr>
            <a:r>
              <a:rPr lang="ru-RU" sz="1400" b="0" strike="noStrike" spc="-1" dirty="0">
                <a:solidFill>
                  <a:srgbClr val="000000"/>
                </a:solidFill>
                <a:latin typeface="Times New Roman" panose="02020603050405020304"/>
                <a:ea typeface="Times New Roman" panose="02020603050405020304"/>
              </a:rPr>
              <a:t>Оценка инвестиций в основной капитал выглядит следующим образом</a:t>
            </a:r>
            <a:endParaRPr lang="ru-RU" sz="1400" b="0" strike="noStrike" spc="-1" dirty="0">
              <a:solidFill>
                <a:srgbClr val="FFFFFF"/>
              </a:solidFill>
              <a:latin typeface="Arial" panose="020B0604020202020204"/>
            </a:endParaRPr>
          </a:p>
          <a:p>
            <a:pPr algn="ctr" defTabSz="457200">
              <a:lnSpc>
                <a:spcPct val="100000"/>
              </a:lnSpc>
              <a:spcBef>
                <a:spcPts val="600"/>
              </a:spcBef>
              <a:tabLst>
                <a:tab pos="0" algn="l"/>
              </a:tabLst>
            </a:pPr>
            <a:endParaRPr lang="ru-RU" sz="1100" b="0" strike="noStrike" spc="-1" dirty="0">
              <a:solidFill>
                <a:srgbClr val="FFFFFF"/>
              </a:solidFill>
              <a:latin typeface="Arial" panose="020B0604020202020204"/>
            </a:endParaRPr>
          </a:p>
        </p:txBody>
      </p:sp>
      <p:graphicFrame>
        <p:nvGraphicFramePr>
          <p:cNvPr id="211" name="Таблица 16"/>
          <p:cNvGraphicFramePr/>
          <p:nvPr>
            <p:extLst>
              <p:ext uri="{D42A27DB-BD31-4B8C-83A1-F6EECF244321}">
                <p14:modId xmlns:p14="http://schemas.microsoft.com/office/powerpoint/2010/main" val="2041487513"/>
              </p:ext>
            </p:extLst>
          </p:nvPr>
        </p:nvGraphicFramePr>
        <p:xfrm>
          <a:off x="657360" y="3645024"/>
          <a:ext cx="10876320" cy="1036320"/>
        </p:xfrm>
        <a:graphic>
          <a:graphicData uri="http://schemas.openxmlformats.org/drawingml/2006/table">
            <a:tbl>
              <a:tblPr/>
              <a:tblGrid>
                <a:gridCol w="5213520">
                  <a:extLst>
                    <a:ext uri="{9D8B030D-6E8A-4147-A177-3AD203B41FA5}">
                      <a16:colId xmlns:a16="http://schemas.microsoft.com/office/drawing/2014/main" val="20000"/>
                    </a:ext>
                  </a:extLst>
                </a:gridCol>
                <a:gridCol w="1247400">
                  <a:extLst>
                    <a:ext uri="{9D8B030D-6E8A-4147-A177-3AD203B41FA5}">
                      <a16:colId xmlns:a16="http://schemas.microsoft.com/office/drawing/2014/main" val="20001"/>
                    </a:ext>
                  </a:extLst>
                </a:gridCol>
                <a:gridCol w="905760">
                  <a:extLst>
                    <a:ext uri="{9D8B030D-6E8A-4147-A177-3AD203B41FA5}">
                      <a16:colId xmlns:a16="http://schemas.microsoft.com/office/drawing/2014/main" val="20002"/>
                    </a:ext>
                  </a:extLst>
                </a:gridCol>
                <a:gridCol w="880200">
                  <a:extLst>
                    <a:ext uri="{9D8B030D-6E8A-4147-A177-3AD203B41FA5}">
                      <a16:colId xmlns:a16="http://schemas.microsoft.com/office/drawing/2014/main" val="20003"/>
                    </a:ext>
                  </a:extLst>
                </a:gridCol>
                <a:gridCol w="880200">
                  <a:extLst>
                    <a:ext uri="{9D8B030D-6E8A-4147-A177-3AD203B41FA5}">
                      <a16:colId xmlns:a16="http://schemas.microsoft.com/office/drawing/2014/main" val="20004"/>
                    </a:ext>
                  </a:extLst>
                </a:gridCol>
                <a:gridCol w="862920">
                  <a:extLst>
                    <a:ext uri="{9D8B030D-6E8A-4147-A177-3AD203B41FA5}">
                      <a16:colId xmlns:a16="http://schemas.microsoft.com/office/drawing/2014/main" val="20005"/>
                    </a:ext>
                  </a:extLst>
                </a:gridCol>
                <a:gridCol w="886320">
                  <a:extLst>
                    <a:ext uri="{9D8B030D-6E8A-4147-A177-3AD203B41FA5}">
                      <a16:colId xmlns:a16="http://schemas.microsoft.com/office/drawing/2014/main" val="20006"/>
                    </a:ext>
                  </a:extLst>
                </a:gridCol>
              </a:tblGrid>
              <a:tr h="370800">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Наименование показателя</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Ед. изм.</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Отчет 2023 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Оценка</a:t>
                      </a:r>
                      <a:endParaRPr lang="ru-RU" sz="1400" b="0" strike="noStrike" spc="-1">
                        <a:solidFill>
                          <a:srgbClr val="FFFFFF"/>
                        </a:solidFill>
                        <a:latin typeface="Arial" panose="020B0604020202020204"/>
                      </a:endParaRPr>
                    </a:p>
                    <a:p>
                      <a:pPr algn="ctr" defTabSz="457200">
                        <a:lnSpc>
                          <a:spcPct val="100000"/>
                        </a:lnSpc>
                      </a:pPr>
                      <a:r>
                        <a:rPr lang="ru-RU" sz="1400" b="1" strike="noStrike" spc="-1">
                          <a:solidFill>
                            <a:srgbClr val="FFFFFF"/>
                          </a:solidFill>
                          <a:latin typeface="Times New Roman" panose="02020603050405020304"/>
                          <a:ea typeface="Times New Roman" panose="02020603050405020304"/>
                        </a:rPr>
                        <a:t>2024 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tabLst>
                          <a:tab pos="0" algn="l"/>
                        </a:tabLst>
                      </a:pPr>
                      <a:r>
                        <a:rPr lang="ru-RU" sz="1400" b="1" strike="noStrike" spc="-1">
                          <a:solidFill>
                            <a:srgbClr val="FFFFFF"/>
                          </a:solidFill>
                          <a:latin typeface="Times New Roman" panose="02020603050405020304"/>
                          <a:ea typeface="Times New Roman" panose="02020603050405020304"/>
                        </a:rPr>
                        <a:t>Прогноз </a:t>
                      </a:r>
                      <a:endParaRPr lang="ru-RU" sz="1400" b="0" strike="noStrike" spc="-1">
                        <a:solidFill>
                          <a:srgbClr val="FFFFFF"/>
                        </a:solidFill>
                        <a:latin typeface="Arial" panose="020B0604020202020204"/>
                      </a:endParaRPr>
                    </a:p>
                    <a:p>
                      <a:pPr algn="ctr" defTabSz="457200">
                        <a:lnSpc>
                          <a:spcPct val="100000"/>
                        </a:lnSpc>
                        <a:tabLst>
                          <a:tab pos="0" algn="l"/>
                        </a:tabLst>
                      </a:pPr>
                      <a:r>
                        <a:rPr lang="ru-RU" sz="1400" b="1" strike="noStrike" spc="-1">
                          <a:solidFill>
                            <a:srgbClr val="FFFFFF"/>
                          </a:solidFill>
                          <a:latin typeface="Times New Roman" panose="02020603050405020304"/>
                          <a:ea typeface="Times New Roman" panose="02020603050405020304"/>
                        </a:rPr>
                        <a:t>2025 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tabLst>
                          <a:tab pos="0" algn="l"/>
                        </a:tabLst>
                      </a:pPr>
                      <a:r>
                        <a:rPr lang="ru-RU" sz="1400" b="1" strike="noStrike" spc="-1">
                          <a:solidFill>
                            <a:srgbClr val="FFFFFF"/>
                          </a:solidFill>
                          <a:latin typeface="Times New Roman" panose="02020603050405020304"/>
                          <a:ea typeface="Times New Roman" panose="02020603050405020304"/>
                        </a:rPr>
                        <a:t>Прогноз </a:t>
                      </a:r>
                      <a:endParaRPr lang="ru-RU" sz="1400" b="0" strike="noStrike" spc="-1">
                        <a:solidFill>
                          <a:srgbClr val="FFFFFF"/>
                        </a:solidFill>
                        <a:latin typeface="Arial" panose="020B0604020202020204"/>
                      </a:endParaRPr>
                    </a:p>
                    <a:p>
                      <a:pPr algn="ctr" defTabSz="457200">
                        <a:lnSpc>
                          <a:spcPct val="100000"/>
                        </a:lnSpc>
                        <a:tabLst>
                          <a:tab pos="0" algn="l"/>
                        </a:tabLst>
                      </a:pPr>
                      <a:r>
                        <a:rPr lang="ru-RU" sz="1400" b="1" strike="noStrike" spc="-1">
                          <a:solidFill>
                            <a:srgbClr val="FFFFFF"/>
                          </a:solidFill>
                          <a:latin typeface="Times New Roman" panose="02020603050405020304"/>
                          <a:ea typeface="Times New Roman" panose="02020603050405020304"/>
                        </a:rPr>
                        <a:t>2026 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Прогноз 2027 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pPr>
                      <a:r>
                        <a:rPr lang="ru-RU" sz="1400" b="0" strike="noStrike" spc="-1">
                          <a:solidFill>
                            <a:srgbClr val="000000"/>
                          </a:solidFill>
                          <a:latin typeface="Times New Roman" panose="02020603050405020304"/>
                          <a:ea typeface="Times New Roman" panose="02020603050405020304"/>
                        </a:rPr>
                        <a:t>Объем инвестиций в основной капитал за счет всех источников финансирования</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ctr" defTabSz="457200">
                        <a:lnSpc>
                          <a:spcPct val="100000"/>
                        </a:lnSpc>
                      </a:pPr>
                      <a:r>
                        <a:rPr lang="ru-RU" sz="1400" b="0" strike="noStrike" spc="-1">
                          <a:solidFill>
                            <a:srgbClr val="000000"/>
                          </a:solidFill>
                          <a:latin typeface="Times New Roman" panose="02020603050405020304"/>
                          <a:ea typeface="Times New Roman" panose="02020603050405020304"/>
                        </a:rPr>
                        <a:t>млн. рублей</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88,</a:t>
                      </a:r>
                      <a:r>
                        <a:rPr lang="ru-RU" sz="1400" b="0" strike="noStrike" spc="-1">
                          <a:solidFill>
                            <a:srgbClr val="000000"/>
                          </a:solidFill>
                          <a:latin typeface="Times New Roman" panose="02020603050405020304"/>
                          <a:ea typeface="Times New Roman" panose="02020603050405020304"/>
                        </a:rPr>
                        <a:t>08</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90</a:t>
                      </a:r>
                      <a:r>
                        <a:rPr lang="en-US" sz="1400" b="0" strike="noStrike" spc="-1">
                          <a:solidFill>
                            <a:srgbClr val="000000"/>
                          </a:solidFill>
                          <a:latin typeface="Times New Roman" panose="02020603050405020304"/>
                          <a:ea typeface="Times New Roman" panose="02020603050405020304"/>
                        </a:rPr>
                        <a:t>,0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15</a:t>
                      </a:r>
                      <a:r>
                        <a:rPr lang="ru-RU" sz="1400" b="0" strike="noStrike" spc="-1">
                          <a:solidFill>
                            <a:srgbClr val="000000"/>
                          </a:solidFill>
                          <a:latin typeface="Times New Roman" panose="02020603050405020304"/>
                          <a:ea typeface="Times New Roman" panose="02020603050405020304"/>
                        </a:rPr>
                        <a:t>0,0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100</a:t>
                      </a:r>
                      <a:r>
                        <a:rPr lang="en-US" sz="1400" b="0" strike="noStrike" spc="-1">
                          <a:solidFill>
                            <a:srgbClr val="000000"/>
                          </a:solidFill>
                          <a:latin typeface="Times New Roman" panose="02020603050405020304"/>
                          <a:ea typeface="Times New Roman" panose="02020603050405020304"/>
                        </a:rPr>
                        <a:t>,</a:t>
                      </a:r>
                      <a:r>
                        <a:rPr lang="ru-RU" sz="1400" b="0" strike="noStrike" spc="-1">
                          <a:solidFill>
                            <a:srgbClr val="000000"/>
                          </a:solidFill>
                          <a:latin typeface="Times New Roman" panose="02020603050405020304"/>
                          <a:ea typeface="Times New Roman" panose="02020603050405020304"/>
                        </a:rPr>
                        <a:t>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dirty="0">
                          <a:solidFill>
                            <a:srgbClr val="000000"/>
                          </a:solidFill>
                          <a:latin typeface="Times New Roman" panose="02020603050405020304"/>
                          <a:ea typeface="Times New Roman" panose="02020603050405020304"/>
                        </a:rPr>
                        <a:t>100,</a:t>
                      </a:r>
                      <a:r>
                        <a:rPr lang="ru-RU" sz="1400" b="0" strike="noStrike" spc="-1" dirty="0">
                          <a:solidFill>
                            <a:srgbClr val="000000"/>
                          </a:solidFill>
                          <a:latin typeface="Times New Roman" panose="02020603050405020304"/>
                          <a:ea typeface="Times New Roman" panose="02020603050405020304"/>
                        </a:rPr>
                        <a:t>0</a:t>
                      </a:r>
                      <a:endParaRPr lang="ru-RU" sz="1400" b="0" strike="noStrike" spc="-1" dirty="0">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bl>
          </a:graphicData>
        </a:graphic>
      </p:graphicFrame>
      <p:sp>
        <p:nvSpPr>
          <p:cNvPr id="212" name="CustomShape 7"/>
          <p:cNvSpPr/>
          <p:nvPr/>
        </p:nvSpPr>
        <p:spPr>
          <a:xfrm>
            <a:off x="652837" y="4797152"/>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lnSpcReduction="10000"/>
          </a:bodyPr>
          <a:lstStyle/>
          <a:p>
            <a:pPr algn="ctr" defTabSz="457200">
              <a:lnSpc>
                <a:spcPct val="100000"/>
              </a:lnSpc>
              <a:spcBef>
                <a:spcPts val="600"/>
              </a:spcBef>
              <a:tabLst>
                <a:tab pos="0" algn="l"/>
              </a:tabLst>
            </a:pPr>
            <a:r>
              <a:rPr lang="ru-RU" sz="1400" b="0" strike="noStrike" spc="-1" dirty="0">
                <a:solidFill>
                  <a:srgbClr val="000000"/>
                </a:solidFill>
                <a:latin typeface="Times New Roman" panose="02020603050405020304"/>
                <a:ea typeface="Times New Roman" panose="02020603050405020304"/>
              </a:rPr>
              <a:t>Оценка оборота розничной торговли и общественного питания</a:t>
            </a:r>
            <a:endParaRPr lang="ru-RU" sz="1400" b="0" strike="noStrike" spc="-1" dirty="0">
              <a:solidFill>
                <a:srgbClr val="FFFFFF"/>
              </a:solidFill>
              <a:latin typeface="Arial" panose="020B0604020202020204"/>
            </a:endParaRPr>
          </a:p>
          <a:p>
            <a:pPr algn="ctr" defTabSz="457200">
              <a:lnSpc>
                <a:spcPct val="100000"/>
              </a:lnSpc>
              <a:spcBef>
                <a:spcPts val="600"/>
              </a:spcBef>
              <a:tabLst>
                <a:tab pos="0" algn="l"/>
              </a:tabLst>
            </a:pPr>
            <a:endParaRPr lang="ru-RU" sz="1100" b="0" strike="noStrike" spc="-1" dirty="0">
              <a:solidFill>
                <a:srgbClr val="FFFFFF"/>
              </a:solidFill>
              <a:latin typeface="Arial" panose="020B0604020202020204"/>
            </a:endParaRPr>
          </a:p>
        </p:txBody>
      </p:sp>
      <p:graphicFrame>
        <p:nvGraphicFramePr>
          <p:cNvPr id="213" name="Таблица 16"/>
          <p:cNvGraphicFramePr/>
          <p:nvPr>
            <p:extLst>
              <p:ext uri="{D42A27DB-BD31-4B8C-83A1-F6EECF244321}">
                <p14:modId xmlns:p14="http://schemas.microsoft.com/office/powerpoint/2010/main" val="1283294858"/>
              </p:ext>
            </p:extLst>
          </p:nvPr>
        </p:nvGraphicFramePr>
        <p:xfrm>
          <a:off x="639376" y="5157192"/>
          <a:ext cx="10876320" cy="1127760"/>
        </p:xfrm>
        <a:graphic>
          <a:graphicData uri="http://schemas.openxmlformats.org/drawingml/2006/table">
            <a:tbl>
              <a:tblPr/>
              <a:tblGrid>
                <a:gridCol w="5213520">
                  <a:extLst>
                    <a:ext uri="{9D8B030D-6E8A-4147-A177-3AD203B41FA5}">
                      <a16:colId xmlns:a16="http://schemas.microsoft.com/office/drawing/2014/main" val="20000"/>
                    </a:ext>
                  </a:extLst>
                </a:gridCol>
                <a:gridCol w="1247400">
                  <a:extLst>
                    <a:ext uri="{9D8B030D-6E8A-4147-A177-3AD203B41FA5}">
                      <a16:colId xmlns:a16="http://schemas.microsoft.com/office/drawing/2014/main" val="20001"/>
                    </a:ext>
                  </a:extLst>
                </a:gridCol>
                <a:gridCol w="905760">
                  <a:extLst>
                    <a:ext uri="{9D8B030D-6E8A-4147-A177-3AD203B41FA5}">
                      <a16:colId xmlns:a16="http://schemas.microsoft.com/office/drawing/2014/main" val="20002"/>
                    </a:ext>
                  </a:extLst>
                </a:gridCol>
                <a:gridCol w="880200">
                  <a:extLst>
                    <a:ext uri="{9D8B030D-6E8A-4147-A177-3AD203B41FA5}">
                      <a16:colId xmlns:a16="http://schemas.microsoft.com/office/drawing/2014/main" val="20003"/>
                    </a:ext>
                  </a:extLst>
                </a:gridCol>
                <a:gridCol w="880200">
                  <a:extLst>
                    <a:ext uri="{9D8B030D-6E8A-4147-A177-3AD203B41FA5}">
                      <a16:colId xmlns:a16="http://schemas.microsoft.com/office/drawing/2014/main" val="20004"/>
                    </a:ext>
                  </a:extLst>
                </a:gridCol>
                <a:gridCol w="862920">
                  <a:extLst>
                    <a:ext uri="{9D8B030D-6E8A-4147-A177-3AD203B41FA5}">
                      <a16:colId xmlns:a16="http://schemas.microsoft.com/office/drawing/2014/main" val="20005"/>
                    </a:ext>
                  </a:extLst>
                </a:gridCol>
                <a:gridCol w="886320">
                  <a:extLst>
                    <a:ext uri="{9D8B030D-6E8A-4147-A177-3AD203B41FA5}">
                      <a16:colId xmlns:a16="http://schemas.microsoft.com/office/drawing/2014/main" val="20006"/>
                    </a:ext>
                  </a:extLst>
                </a:gridCol>
              </a:tblGrid>
              <a:tr h="370800">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Наименование показателя</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Ед. изм.</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Отчет 2023 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Оценка</a:t>
                      </a:r>
                      <a:endParaRPr lang="ru-RU" sz="1400" b="0" strike="noStrike" spc="-1">
                        <a:solidFill>
                          <a:srgbClr val="FFFFFF"/>
                        </a:solidFill>
                        <a:latin typeface="Arial" panose="020B0604020202020204"/>
                      </a:endParaRPr>
                    </a:p>
                    <a:p>
                      <a:pPr algn="ctr" defTabSz="457200">
                        <a:lnSpc>
                          <a:spcPct val="100000"/>
                        </a:lnSpc>
                      </a:pPr>
                      <a:r>
                        <a:rPr lang="ru-RU" sz="1400" b="1" strike="noStrike" spc="-1">
                          <a:solidFill>
                            <a:srgbClr val="FFFFFF"/>
                          </a:solidFill>
                          <a:latin typeface="Times New Roman" panose="02020603050405020304"/>
                          <a:ea typeface="Times New Roman" panose="02020603050405020304"/>
                        </a:rPr>
                        <a:t>2024 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tabLst>
                          <a:tab pos="0" algn="l"/>
                        </a:tabLst>
                      </a:pPr>
                      <a:r>
                        <a:rPr lang="ru-RU" sz="1400" b="1" strike="noStrike" spc="-1">
                          <a:solidFill>
                            <a:srgbClr val="FFFFFF"/>
                          </a:solidFill>
                          <a:latin typeface="Times New Roman" panose="02020603050405020304"/>
                          <a:ea typeface="Times New Roman" panose="02020603050405020304"/>
                        </a:rPr>
                        <a:t>Прогноз </a:t>
                      </a:r>
                      <a:endParaRPr lang="ru-RU" sz="1400" b="0" strike="noStrike" spc="-1">
                        <a:solidFill>
                          <a:srgbClr val="FFFFFF"/>
                        </a:solidFill>
                        <a:latin typeface="Arial" panose="020B0604020202020204"/>
                      </a:endParaRPr>
                    </a:p>
                    <a:p>
                      <a:pPr algn="ctr" defTabSz="457200">
                        <a:lnSpc>
                          <a:spcPct val="100000"/>
                        </a:lnSpc>
                        <a:tabLst>
                          <a:tab pos="0" algn="l"/>
                        </a:tabLst>
                      </a:pPr>
                      <a:r>
                        <a:rPr lang="ru-RU" sz="1400" b="1" strike="noStrike" spc="-1">
                          <a:solidFill>
                            <a:srgbClr val="FFFFFF"/>
                          </a:solidFill>
                          <a:latin typeface="Times New Roman" panose="02020603050405020304"/>
                          <a:ea typeface="Times New Roman" panose="02020603050405020304"/>
                        </a:rPr>
                        <a:t>2025 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tabLst>
                          <a:tab pos="0" algn="l"/>
                        </a:tabLst>
                      </a:pPr>
                      <a:r>
                        <a:rPr lang="ru-RU" sz="1400" b="1" strike="noStrike" spc="-1">
                          <a:solidFill>
                            <a:srgbClr val="FFFFFF"/>
                          </a:solidFill>
                          <a:latin typeface="Times New Roman" panose="02020603050405020304"/>
                          <a:ea typeface="Times New Roman" panose="02020603050405020304"/>
                        </a:rPr>
                        <a:t>Прогноз </a:t>
                      </a:r>
                      <a:endParaRPr lang="ru-RU" sz="1400" b="0" strike="noStrike" spc="-1">
                        <a:solidFill>
                          <a:srgbClr val="FFFFFF"/>
                        </a:solidFill>
                        <a:latin typeface="Arial" panose="020B0604020202020204"/>
                      </a:endParaRPr>
                    </a:p>
                    <a:p>
                      <a:pPr algn="ctr" defTabSz="457200">
                        <a:lnSpc>
                          <a:spcPct val="100000"/>
                        </a:lnSpc>
                        <a:tabLst>
                          <a:tab pos="0" algn="l"/>
                        </a:tabLst>
                      </a:pPr>
                      <a:r>
                        <a:rPr lang="ru-RU" sz="1400" b="1" strike="noStrike" spc="-1">
                          <a:solidFill>
                            <a:srgbClr val="FFFFFF"/>
                          </a:solidFill>
                          <a:latin typeface="Times New Roman" panose="02020603050405020304"/>
                          <a:ea typeface="Times New Roman" panose="02020603050405020304"/>
                        </a:rPr>
                        <a:t>2026 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Прогноз 2027 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pPr>
                      <a:r>
                        <a:rPr lang="ru-RU" sz="1400" b="0" strike="noStrike" spc="-1">
                          <a:solidFill>
                            <a:srgbClr val="000000"/>
                          </a:solidFill>
                          <a:latin typeface="Times New Roman" panose="02020603050405020304"/>
                          <a:ea typeface="Times New Roman" panose="02020603050405020304"/>
                        </a:rPr>
                        <a:t>Оборот розничной торговли в ценах соответствующего периода</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ctr" defTabSz="457200">
                        <a:lnSpc>
                          <a:spcPct val="100000"/>
                        </a:lnSpc>
                      </a:pPr>
                      <a:r>
                        <a:rPr lang="ru-RU" sz="1400" b="0" strike="noStrike" spc="-1">
                          <a:solidFill>
                            <a:srgbClr val="000000"/>
                          </a:solidFill>
                          <a:latin typeface="Times New Roman" panose="02020603050405020304"/>
                          <a:ea typeface="Times New Roman" panose="02020603050405020304"/>
                        </a:rPr>
                        <a:t>млн. рублей</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1 057</a:t>
                      </a:r>
                      <a:r>
                        <a:rPr lang="en-US" sz="1400" b="0" strike="noStrike" spc="-1">
                          <a:solidFill>
                            <a:srgbClr val="000000"/>
                          </a:solidFill>
                          <a:latin typeface="Times New Roman" panose="02020603050405020304"/>
                          <a:ea typeface="Times New Roman" panose="02020603050405020304"/>
                        </a:rPr>
                        <a:t>,</a:t>
                      </a:r>
                      <a:r>
                        <a:rPr lang="ru-RU" sz="1400" b="0" strike="noStrike" spc="-1">
                          <a:solidFill>
                            <a:srgbClr val="000000"/>
                          </a:solidFill>
                          <a:latin typeface="Times New Roman" panose="02020603050405020304"/>
                          <a:ea typeface="Times New Roman" panose="02020603050405020304"/>
                        </a:rPr>
                        <a:t>1</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1 20</a:t>
                      </a:r>
                      <a:r>
                        <a:rPr lang="ru-RU" sz="1400" b="0" strike="noStrike" spc="-1">
                          <a:solidFill>
                            <a:srgbClr val="000000"/>
                          </a:solidFill>
                          <a:latin typeface="Times New Roman" panose="02020603050405020304"/>
                          <a:ea typeface="Times New Roman" panose="02020603050405020304"/>
                        </a:rPr>
                        <a:t>7</a:t>
                      </a:r>
                      <a:r>
                        <a:rPr lang="en-US" sz="1400" b="0" strike="noStrike" spc="-1">
                          <a:solidFill>
                            <a:srgbClr val="000000"/>
                          </a:solidFill>
                          <a:latin typeface="Times New Roman" panose="02020603050405020304"/>
                          <a:ea typeface="Times New Roman" panose="02020603050405020304"/>
                        </a:rPr>
                        <a:t>,</a:t>
                      </a:r>
                      <a:r>
                        <a:rPr lang="ru-RU" sz="1400" b="0" strike="noStrike" spc="-1">
                          <a:solidFill>
                            <a:srgbClr val="000000"/>
                          </a:solidFill>
                          <a:latin typeface="Times New Roman" panose="02020603050405020304"/>
                          <a:ea typeface="Times New Roman" panose="02020603050405020304"/>
                        </a:rPr>
                        <a:t>2</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 </a:t>
                      </a:r>
                      <a:r>
                        <a:rPr lang="ru-RU" sz="1400" b="0" strike="noStrike" spc="-1">
                          <a:solidFill>
                            <a:srgbClr val="000000"/>
                          </a:solidFill>
                          <a:latin typeface="Times New Roman" panose="02020603050405020304"/>
                          <a:ea typeface="Times New Roman" panose="02020603050405020304"/>
                        </a:rPr>
                        <a:t>292</a:t>
                      </a:r>
                      <a:r>
                        <a:rPr lang="en-US" sz="1400" b="0" strike="noStrike" spc="-1">
                          <a:solidFill>
                            <a:srgbClr val="000000"/>
                          </a:solidFill>
                          <a:latin typeface="Times New Roman" panose="02020603050405020304"/>
                          <a:ea typeface="Times New Roman" panose="02020603050405020304"/>
                        </a:rPr>
                        <a:t>,</a:t>
                      </a:r>
                      <a:r>
                        <a:rPr lang="ru-RU" sz="1400" b="0" strike="noStrike" spc="-1">
                          <a:solidFill>
                            <a:srgbClr val="000000"/>
                          </a:solidFill>
                          <a:latin typeface="Times New Roman" panose="02020603050405020304"/>
                          <a:ea typeface="Times New Roman" panose="02020603050405020304"/>
                        </a:rPr>
                        <a:t>9</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1 3</a:t>
                      </a:r>
                      <a:r>
                        <a:rPr lang="ru-RU" sz="1400" b="0" strike="noStrike" spc="-1">
                          <a:solidFill>
                            <a:srgbClr val="000000"/>
                          </a:solidFill>
                          <a:latin typeface="Times New Roman" panose="02020603050405020304"/>
                          <a:ea typeface="Times New Roman" panose="02020603050405020304"/>
                        </a:rPr>
                        <a:t>79</a:t>
                      </a:r>
                      <a:r>
                        <a:rPr lang="en-US" sz="1400" b="0" strike="noStrike" spc="-1">
                          <a:solidFill>
                            <a:srgbClr val="000000"/>
                          </a:solidFill>
                          <a:latin typeface="Times New Roman" panose="02020603050405020304"/>
                          <a:ea typeface="Times New Roman" panose="02020603050405020304"/>
                        </a:rPr>
                        <a:t>,</a:t>
                      </a:r>
                      <a:r>
                        <a:rPr lang="ru-RU" sz="1400" b="0" strike="noStrike" spc="-1">
                          <a:solidFill>
                            <a:srgbClr val="000000"/>
                          </a:solidFill>
                          <a:latin typeface="Times New Roman" panose="02020603050405020304"/>
                          <a:ea typeface="Times New Roman" panose="02020603050405020304"/>
                        </a:rPr>
                        <a:t>6</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 </a:t>
                      </a:r>
                      <a:r>
                        <a:rPr lang="ru-RU" sz="1400" b="0" strike="noStrike" spc="-1">
                          <a:solidFill>
                            <a:srgbClr val="000000"/>
                          </a:solidFill>
                          <a:latin typeface="Times New Roman" panose="02020603050405020304"/>
                          <a:ea typeface="Times New Roman" panose="02020603050405020304"/>
                        </a:rPr>
                        <a:t>470</a:t>
                      </a:r>
                      <a:r>
                        <a:rPr lang="en-US" sz="1400" b="0" strike="noStrike" spc="-1">
                          <a:solidFill>
                            <a:srgbClr val="000000"/>
                          </a:solidFill>
                          <a:latin typeface="Times New Roman" panose="02020603050405020304"/>
                          <a:ea typeface="Times New Roman" panose="02020603050405020304"/>
                        </a:rPr>
                        <a:t>,</a:t>
                      </a:r>
                      <a:r>
                        <a:rPr lang="ru-RU" sz="1400" b="0" strike="noStrike" spc="-1">
                          <a:solidFill>
                            <a:srgbClr val="000000"/>
                          </a:solidFill>
                          <a:latin typeface="Times New Roman" panose="02020603050405020304"/>
                          <a:ea typeface="Times New Roman" panose="02020603050405020304"/>
                        </a:rPr>
                        <a:t>6</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0">
                <a:tc>
                  <a:txBody>
                    <a:bodyPr/>
                    <a:lstStyle/>
                    <a:p>
                      <a:pPr defTabSz="457200">
                        <a:lnSpc>
                          <a:spcPct val="100000"/>
                        </a:lnSpc>
                      </a:pPr>
                      <a:r>
                        <a:rPr lang="ru-RU" sz="1400" b="0" strike="noStrike" spc="-1">
                          <a:solidFill>
                            <a:srgbClr val="000000"/>
                          </a:solidFill>
                          <a:latin typeface="Times New Roman" panose="02020603050405020304"/>
                          <a:ea typeface="Times New Roman" panose="02020603050405020304"/>
                        </a:rPr>
                        <a:t>Оборот общественного питания</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457200">
                        <a:lnSpc>
                          <a:spcPct val="100000"/>
                        </a:lnSpc>
                      </a:pPr>
                      <a:r>
                        <a:rPr lang="ru-RU" sz="1400" b="0" strike="noStrike" spc="-1">
                          <a:solidFill>
                            <a:srgbClr val="000000"/>
                          </a:solidFill>
                          <a:latin typeface="Times New Roman" panose="02020603050405020304"/>
                          <a:ea typeface="Times New Roman" panose="02020603050405020304"/>
                        </a:rPr>
                        <a:t>млн. рублей</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2</a:t>
                      </a:r>
                      <a:r>
                        <a:rPr lang="ru-RU" sz="1400" b="0" strike="noStrike" spc="-1">
                          <a:solidFill>
                            <a:srgbClr val="000000"/>
                          </a:solidFill>
                          <a:latin typeface="Times New Roman" panose="02020603050405020304"/>
                          <a:ea typeface="Times New Roman" panose="02020603050405020304"/>
                        </a:rPr>
                        <a:t>8</a:t>
                      </a:r>
                      <a:r>
                        <a:rPr lang="en-US" sz="1400" b="0" strike="noStrike" spc="-1">
                          <a:solidFill>
                            <a:srgbClr val="000000"/>
                          </a:solidFill>
                          <a:latin typeface="Times New Roman" panose="02020603050405020304"/>
                          <a:ea typeface="Times New Roman" panose="02020603050405020304"/>
                        </a:rPr>
                        <a:t>,</a:t>
                      </a:r>
                      <a:r>
                        <a:rPr lang="ru-RU" sz="1400" b="0" strike="noStrike" spc="-1">
                          <a:solidFill>
                            <a:srgbClr val="000000"/>
                          </a:solidFill>
                          <a:latin typeface="Times New Roman" panose="02020603050405020304"/>
                          <a:ea typeface="Times New Roman" panose="02020603050405020304"/>
                        </a:rPr>
                        <a:t>3</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32,3</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34</a:t>
                      </a:r>
                      <a:r>
                        <a:rPr lang="ru-RU" sz="1400" b="0" strike="noStrike" spc="-1">
                          <a:solidFill>
                            <a:srgbClr val="000000"/>
                          </a:solidFill>
                          <a:latin typeface="Times New Roman" panose="02020603050405020304"/>
                          <a:ea typeface="Times New Roman" panose="02020603050405020304"/>
                        </a:rPr>
                        <a:t>,5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3</a:t>
                      </a:r>
                      <a:r>
                        <a:rPr lang="ru-RU" sz="1400" b="0" strike="noStrike" spc="-1">
                          <a:solidFill>
                            <a:srgbClr val="000000"/>
                          </a:solidFill>
                          <a:latin typeface="Times New Roman" panose="02020603050405020304"/>
                          <a:ea typeface="Times New Roman" panose="02020603050405020304"/>
                        </a:rPr>
                        <a:t>6</a:t>
                      </a:r>
                      <a:r>
                        <a:rPr lang="en-US" sz="1400" b="0" strike="noStrike" spc="-1">
                          <a:solidFill>
                            <a:srgbClr val="000000"/>
                          </a:solidFill>
                          <a:latin typeface="Times New Roman" panose="02020603050405020304"/>
                          <a:ea typeface="Times New Roman" panose="02020603050405020304"/>
                        </a:rPr>
                        <a:t>,</a:t>
                      </a:r>
                      <a:r>
                        <a:rPr lang="ru-RU" sz="1400" b="0" strike="noStrike" spc="-1">
                          <a:solidFill>
                            <a:srgbClr val="000000"/>
                          </a:solidFill>
                          <a:latin typeface="Times New Roman" panose="02020603050405020304"/>
                          <a:ea typeface="Times New Roman" panose="02020603050405020304"/>
                        </a:rPr>
                        <a:t>9</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dirty="0">
                          <a:solidFill>
                            <a:srgbClr val="000000"/>
                          </a:solidFill>
                          <a:latin typeface="Times New Roman" panose="02020603050405020304"/>
                          <a:ea typeface="Times New Roman" panose="02020603050405020304"/>
                        </a:rPr>
                        <a:t>3</a:t>
                      </a:r>
                      <a:r>
                        <a:rPr lang="ru-RU" sz="1400" b="0" strike="noStrike" spc="-1" dirty="0">
                          <a:solidFill>
                            <a:srgbClr val="000000"/>
                          </a:solidFill>
                          <a:latin typeface="Times New Roman" panose="02020603050405020304"/>
                          <a:ea typeface="Times New Roman" panose="02020603050405020304"/>
                        </a:rPr>
                        <a:t>9</a:t>
                      </a:r>
                      <a:r>
                        <a:rPr lang="en-US" sz="1400" b="0" strike="noStrike" spc="-1" dirty="0">
                          <a:solidFill>
                            <a:srgbClr val="000000"/>
                          </a:solidFill>
                          <a:latin typeface="Times New Roman" panose="02020603050405020304"/>
                          <a:ea typeface="Times New Roman" panose="02020603050405020304"/>
                        </a:rPr>
                        <a:t>,</a:t>
                      </a:r>
                      <a:r>
                        <a:rPr lang="ru-RU" sz="1400" b="0" strike="noStrike" spc="-1" dirty="0">
                          <a:solidFill>
                            <a:srgbClr val="000000"/>
                          </a:solidFill>
                          <a:latin typeface="Times New Roman" panose="02020603050405020304"/>
                          <a:ea typeface="Times New Roman" panose="02020603050405020304"/>
                        </a:rPr>
                        <a:t>3</a:t>
                      </a:r>
                      <a:endParaRPr lang="ru-RU" sz="1400" b="0" strike="noStrike" spc="-1" dirty="0">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a:t>
            </a:r>
            <a:r>
              <a:rPr lang="ru-RU" sz="1800" b="0" strike="noStrike" spc="-1">
                <a:solidFill>
                  <a:schemeClr val="accent5">
                    <a:lumMod val="50000"/>
                  </a:schemeClr>
                </a:solidFill>
                <a:latin typeface="Times New Roman" panose="02020603050405020304"/>
                <a:ea typeface="Times New Roman" panose="02020603050405020304"/>
              </a:rPr>
              <a:t> Вводная часть</a:t>
            </a:r>
            <a:endParaRPr lang="ru-RU" sz="1800" b="0" strike="noStrike" spc="-1">
              <a:solidFill>
                <a:srgbClr val="FFFFFF"/>
              </a:solidFill>
              <a:latin typeface="Arial" panose="020B0604020202020204"/>
            </a:endParaRPr>
          </a:p>
        </p:txBody>
      </p:sp>
      <p:sp>
        <p:nvSpPr>
          <p:cNvPr id="215" name="CustomShape 2"/>
          <p:cNvSpPr/>
          <p:nvPr/>
        </p:nvSpPr>
        <p:spPr>
          <a:xfrm>
            <a:off x="657360" y="4741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457200">
              <a:lnSpc>
                <a:spcPct val="100000"/>
              </a:lnSpc>
              <a:spcBef>
                <a:spcPts val="600"/>
              </a:spcBef>
              <a:tabLst>
                <a:tab pos="0" algn="l"/>
              </a:tabLst>
            </a:pPr>
            <a:r>
              <a:rPr lang="ru-RU" sz="1600" b="0" strike="noStrike" spc="-1">
                <a:solidFill>
                  <a:srgbClr val="000000"/>
                </a:solidFill>
                <a:latin typeface="Times New Roman" panose="02020603050405020304"/>
                <a:ea typeface="Times New Roman" panose="02020603050405020304"/>
              </a:rPr>
              <a:t>Основные показатели социально-экономического развития района</a:t>
            </a:r>
            <a:endParaRPr lang="ru-RU" sz="1600" b="0" strike="noStrike" spc="-1">
              <a:solidFill>
                <a:srgbClr val="FFFFFF"/>
              </a:solidFill>
              <a:latin typeface="Arial" panose="020B0604020202020204"/>
            </a:endParaRPr>
          </a:p>
        </p:txBody>
      </p:sp>
      <p:sp>
        <p:nvSpPr>
          <p:cNvPr id="216" name="CustomShape 4"/>
          <p:cNvSpPr/>
          <p:nvPr/>
        </p:nvSpPr>
        <p:spPr>
          <a:xfrm>
            <a:off x="657360" y="7729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lnSpcReduction="10000"/>
          </a:bodyPr>
          <a:lstStyle/>
          <a:p>
            <a:pPr algn="ctr" defTabSz="457200">
              <a:lnSpc>
                <a:spcPct val="100000"/>
              </a:lnSpc>
              <a:spcBef>
                <a:spcPts val="600"/>
              </a:spcBef>
              <a:tabLst>
                <a:tab pos="0" algn="l"/>
              </a:tabLst>
            </a:pPr>
            <a:r>
              <a:rPr lang="ru-RU" sz="1400" b="0" strike="noStrike" spc="-1">
                <a:solidFill>
                  <a:srgbClr val="000000"/>
                </a:solidFill>
                <a:latin typeface="Times New Roman" panose="02020603050405020304"/>
                <a:ea typeface="Times New Roman" panose="02020603050405020304"/>
              </a:rPr>
              <a:t>Прогноз численности и состава населения</a:t>
            </a:r>
            <a:endParaRPr lang="ru-RU" sz="1400" b="0" strike="noStrike" spc="-1">
              <a:solidFill>
                <a:srgbClr val="FFFFFF"/>
              </a:solidFill>
              <a:latin typeface="Arial" panose="020B0604020202020204"/>
            </a:endParaRPr>
          </a:p>
          <a:p>
            <a:pPr algn="ctr" defTabSz="457200">
              <a:lnSpc>
                <a:spcPct val="100000"/>
              </a:lnSpc>
              <a:spcBef>
                <a:spcPts val="600"/>
              </a:spcBef>
              <a:tabLst>
                <a:tab pos="0" algn="l"/>
              </a:tabLst>
            </a:pPr>
            <a:endParaRPr lang="ru-RU" sz="1400" b="0" strike="noStrike" spc="-1">
              <a:solidFill>
                <a:srgbClr val="FFFFFF"/>
              </a:solidFill>
              <a:latin typeface="Arial" panose="020B0604020202020204"/>
            </a:endParaRPr>
          </a:p>
        </p:txBody>
      </p:sp>
      <p:graphicFrame>
        <p:nvGraphicFramePr>
          <p:cNvPr id="217" name="Таблица 7"/>
          <p:cNvGraphicFramePr/>
          <p:nvPr/>
        </p:nvGraphicFramePr>
        <p:xfrm>
          <a:off x="657360" y="1080360"/>
          <a:ext cx="10876680" cy="5310360"/>
        </p:xfrm>
        <a:graphic>
          <a:graphicData uri="http://schemas.openxmlformats.org/drawingml/2006/table">
            <a:tbl>
              <a:tblPr/>
              <a:tblGrid>
                <a:gridCol w="4658040">
                  <a:extLst>
                    <a:ext uri="{9D8B030D-6E8A-4147-A177-3AD203B41FA5}">
                      <a16:colId xmlns:a16="http://schemas.microsoft.com/office/drawing/2014/main" val="20000"/>
                    </a:ext>
                  </a:extLst>
                </a:gridCol>
                <a:gridCol w="880200">
                  <a:extLst>
                    <a:ext uri="{9D8B030D-6E8A-4147-A177-3AD203B41FA5}">
                      <a16:colId xmlns:a16="http://schemas.microsoft.com/office/drawing/2014/main" val="20001"/>
                    </a:ext>
                  </a:extLst>
                </a:gridCol>
                <a:gridCol w="1033920">
                  <a:extLst>
                    <a:ext uri="{9D8B030D-6E8A-4147-A177-3AD203B41FA5}">
                      <a16:colId xmlns:a16="http://schemas.microsoft.com/office/drawing/2014/main" val="20002"/>
                    </a:ext>
                  </a:extLst>
                </a:gridCol>
                <a:gridCol w="1076760">
                  <a:extLst>
                    <a:ext uri="{9D8B030D-6E8A-4147-A177-3AD203B41FA5}">
                      <a16:colId xmlns:a16="http://schemas.microsoft.com/office/drawing/2014/main" val="20003"/>
                    </a:ext>
                  </a:extLst>
                </a:gridCol>
                <a:gridCol w="1102320">
                  <a:extLst>
                    <a:ext uri="{9D8B030D-6E8A-4147-A177-3AD203B41FA5}">
                      <a16:colId xmlns:a16="http://schemas.microsoft.com/office/drawing/2014/main" val="20004"/>
                    </a:ext>
                  </a:extLst>
                </a:gridCol>
                <a:gridCol w="1085040">
                  <a:extLst>
                    <a:ext uri="{9D8B030D-6E8A-4147-A177-3AD203B41FA5}">
                      <a16:colId xmlns:a16="http://schemas.microsoft.com/office/drawing/2014/main" val="20005"/>
                    </a:ext>
                  </a:extLst>
                </a:gridCol>
                <a:gridCol w="1040400">
                  <a:extLst>
                    <a:ext uri="{9D8B030D-6E8A-4147-A177-3AD203B41FA5}">
                      <a16:colId xmlns:a16="http://schemas.microsoft.com/office/drawing/2014/main" val="20006"/>
                    </a:ext>
                  </a:extLst>
                </a:gridCol>
              </a:tblGrid>
              <a:tr h="590040">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Наименование показателя</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Ед. изм.</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Отчет 2023 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Оценка</a:t>
                      </a:r>
                      <a:endParaRPr lang="ru-RU" sz="1400" b="0" strike="noStrike" spc="-1">
                        <a:solidFill>
                          <a:srgbClr val="FFFFFF"/>
                        </a:solidFill>
                        <a:latin typeface="Arial" panose="020B0604020202020204"/>
                      </a:endParaRPr>
                    </a:p>
                    <a:p>
                      <a:pPr algn="ctr" defTabSz="457200">
                        <a:lnSpc>
                          <a:spcPct val="100000"/>
                        </a:lnSpc>
                      </a:pPr>
                      <a:r>
                        <a:rPr lang="ru-RU" sz="1400" b="1" strike="noStrike" spc="-1">
                          <a:solidFill>
                            <a:srgbClr val="FFFFFF"/>
                          </a:solidFill>
                          <a:latin typeface="Times New Roman" panose="02020603050405020304"/>
                          <a:ea typeface="Times New Roman" panose="02020603050405020304"/>
                        </a:rPr>
                        <a:t>2024г.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tabLst>
                          <a:tab pos="0" algn="l"/>
                        </a:tabLst>
                      </a:pPr>
                      <a:r>
                        <a:rPr lang="ru-RU" sz="1400" b="1" strike="noStrike" spc="-1">
                          <a:solidFill>
                            <a:srgbClr val="FFFFFF"/>
                          </a:solidFill>
                          <a:latin typeface="Times New Roman" panose="02020603050405020304"/>
                          <a:ea typeface="Times New Roman" panose="02020603050405020304"/>
                        </a:rPr>
                        <a:t>Прогноз </a:t>
                      </a:r>
                      <a:endParaRPr lang="ru-RU" sz="1400" b="0" strike="noStrike" spc="-1">
                        <a:solidFill>
                          <a:srgbClr val="FFFFFF"/>
                        </a:solidFill>
                        <a:latin typeface="Arial" panose="020B0604020202020204"/>
                      </a:endParaRPr>
                    </a:p>
                    <a:p>
                      <a:pPr algn="ctr" defTabSz="457200">
                        <a:lnSpc>
                          <a:spcPct val="100000"/>
                        </a:lnSpc>
                        <a:tabLst>
                          <a:tab pos="0" algn="l"/>
                        </a:tabLst>
                      </a:pPr>
                      <a:r>
                        <a:rPr lang="ru-RU" sz="1400" b="1" strike="noStrike" spc="-1">
                          <a:solidFill>
                            <a:srgbClr val="FFFFFF"/>
                          </a:solidFill>
                          <a:latin typeface="Times New Roman" panose="02020603050405020304"/>
                          <a:ea typeface="Times New Roman" panose="02020603050405020304"/>
                        </a:rPr>
                        <a:t>2025г.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tabLst>
                          <a:tab pos="0" algn="l"/>
                        </a:tabLst>
                      </a:pPr>
                      <a:r>
                        <a:rPr lang="ru-RU" sz="1400" b="1" strike="noStrike" spc="-1">
                          <a:solidFill>
                            <a:srgbClr val="FFFFFF"/>
                          </a:solidFill>
                          <a:latin typeface="Times New Roman" panose="02020603050405020304"/>
                          <a:ea typeface="Times New Roman" panose="02020603050405020304"/>
                        </a:rPr>
                        <a:t>Прогноз </a:t>
                      </a:r>
                      <a:endParaRPr lang="ru-RU" sz="1400" b="0" strike="noStrike" spc="-1">
                        <a:solidFill>
                          <a:srgbClr val="FFFFFF"/>
                        </a:solidFill>
                        <a:latin typeface="Arial" panose="020B0604020202020204"/>
                      </a:endParaRPr>
                    </a:p>
                    <a:p>
                      <a:pPr algn="ctr" defTabSz="457200">
                        <a:lnSpc>
                          <a:spcPct val="100000"/>
                        </a:lnSpc>
                        <a:tabLst>
                          <a:tab pos="0" algn="l"/>
                        </a:tabLst>
                      </a:pPr>
                      <a:r>
                        <a:rPr lang="ru-RU" sz="1400" b="1" strike="noStrike" spc="-1">
                          <a:solidFill>
                            <a:srgbClr val="FFFFFF"/>
                          </a:solidFill>
                          <a:latin typeface="Times New Roman" panose="02020603050405020304"/>
                          <a:ea typeface="Times New Roman" panose="02020603050405020304"/>
                        </a:rPr>
                        <a:t>2026 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Прогноз 2027 г.</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590040">
                <a:tc>
                  <a:txBody>
                    <a:bodyPr/>
                    <a:lstStyle/>
                    <a:p>
                      <a:pPr defTabSz="457200">
                        <a:lnSpc>
                          <a:spcPct val="100000"/>
                        </a:lnSpc>
                      </a:pPr>
                      <a:r>
                        <a:rPr lang="ru-RU" sz="1400" b="0" strike="noStrike" spc="-1">
                          <a:solidFill>
                            <a:srgbClr val="000000"/>
                          </a:solidFill>
                          <a:latin typeface="Times New Roman" panose="02020603050405020304"/>
                          <a:ea typeface="Times New Roman" panose="02020603050405020304"/>
                        </a:rPr>
                        <a:t>Численность постоянного населения муниципального образования</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ctr" defTabSz="457200">
                        <a:lnSpc>
                          <a:spcPct val="100000"/>
                        </a:lnSpc>
                      </a:pPr>
                      <a:r>
                        <a:rPr lang="ru-RU" sz="1400" b="0" strike="noStrike" spc="-1">
                          <a:solidFill>
                            <a:srgbClr val="000000"/>
                          </a:solidFill>
                          <a:latin typeface="Times New Roman" panose="02020603050405020304"/>
                          <a:ea typeface="Times New Roman" panose="02020603050405020304"/>
                        </a:rPr>
                        <a:t>чел.</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a:t>
                      </a:r>
                      <a:r>
                        <a:rPr lang="ru-RU" sz="1400" b="0" strike="noStrike" spc="-1">
                          <a:solidFill>
                            <a:srgbClr val="000000"/>
                          </a:solidFill>
                          <a:latin typeface="Times New Roman" panose="02020603050405020304"/>
                          <a:ea typeface="Times New Roman" panose="02020603050405020304"/>
                        </a:rPr>
                        <a:t>1</a:t>
                      </a:r>
                      <a:r>
                        <a:rPr lang="en-US" sz="1400" b="0" strike="noStrike" spc="-1">
                          <a:solidFill>
                            <a:srgbClr val="000000"/>
                          </a:solidFill>
                          <a:latin typeface="Times New Roman" panose="02020603050405020304"/>
                          <a:ea typeface="Times New Roman" panose="02020603050405020304"/>
                        </a:rPr>
                        <a:t> 7</a:t>
                      </a:r>
                      <a:r>
                        <a:rPr lang="ru-RU" sz="1400" b="0" strike="noStrike" spc="-1">
                          <a:solidFill>
                            <a:srgbClr val="000000"/>
                          </a:solidFill>
                          <a:latin typeface="Times New Roman" panose="02020603050405020304"/>
                          <a:ea typeface="Times New Roman" panose="02020603050405020304"/>
                        </a:rPr>
                        <a:t>55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a:t>
                      </a:r>
                      <a:r>
                        <a:rPr lang="ru-RU" sz="1400" b="0" strike="noStrike" spc="-1">
                          <a:solidFill>
                            <a:srgbClr val="000000"/>
                          </a:solidFill>
                          <a:latin typeface="Times New Roman" panose="02020603050405020304"/>
                          <a:ea typeface="Times New Roman" panose="02020603050405020304"/>
                        </a:rPr>
                        <a:t>1</a:t>
                      </a:r>
                      <a:r>
                        <a:rPr lang="en-US" sz="1400" b="0" strike="noStrike" spc="-1">
                          <a:solidFill>
                            <a:srgbClr val="000000"/>
                          </a:solidFill>
                          <a:latin typeface="Times New Roman" panose="02020603050405020304"/>
                          <a:ea typeface="Times New Roman" panose="02020603050405020304"/>
                        </a:rPr>
                        <a:t> </a:t>
                      </a:r>
                      <a:r>
                        <a:rPr lang="ru-RU" sz="1400" b="0" strike="noStrike" spc="-1">
                          <a:solidFill>
                            <a:srgbClr val="000000"/>
                          </a:solidFill>
                          <a:latin typeface="Times New Roman" panose="02020603050405020304"/>
                          <a:ea typeface="Times New Roman" panose="02020603050405020304"/>
                        </a:rPr>
                        <a:t>664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a:t>
                      </a:r>
                      <a:r>
                        <a:rPr lang="ru-RU" sz="1400" b="0" strike="noStrike" spc="-1">
                          <a:solidFill>
                            <a:srgbClr val="000000"/>
                          </a:solidFill>
                          <a:latin typeface="Times New Roman" panose="02020603050405020304"/>
                          <a:ea typeface="Times New Roman" panose="02020603050405020304"/>
                        </a:rPr>
                        <a:t>1</a:t>
                      </a:r>
                      <a:r>
                        <a:rPr lang="en-US" sz="1400" b="0" strike="noStrike" spc="-1">
                          <a:solidFill>
                            <a:srgbClr val="000000"/>
                          </a:solidFill>
                          <a:latin typeface="Times New Roman" panose="02020603050405020304"/>
                          <a:ea typeface="Times New Roman" panose="02020603050405020304"/>
                        </a:rPr>
                        <a:t> </a:t>
                      </a:r>
                      <a:r>
                        <a:rPr lang="ru-RU" sz="1400" b="0" strike="noStrike" spc="-1">
                          <a:solidFill>
                            <a:srgbClr val="000000"/>
                          </a:solidFill>
                          <a:latin typeface="Times New Roman" panose="02020603050405020304"/>
                          <a:ea typeface="Times New Roman" panose="02020603050405020304"/>
                        </a:rPr>
                        <a:t>576</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a:t>
                      </a:r>
                      <a:r>
                        <a:rPr lang="ru-RU" sz="1400" b="0" strike="noStrike" spc="-1">
                          <a:solidFill>
                            <a:srgbClr val="000000"/>
                          </a:solidFill>
                          <a:latin typeface="Times New Roman" panose="02020603050405020304"/>
                          <a:ea typeface="Times New Roman" panose="02020603050405020304"/>
                        </a:rPr>
                        <a:t>1</a:t>
                      </a:r>
                      <a:r>
                        <a:rPr lang="en-US" sz="1400" b="0" strike="noStrike" spc="-1">
                          <a:solidFill>
                            <a:srgbClr val="000000"/>
                          </a:solidFill>
                          <a:latin typeface="Times New Roman" panose="02020603050405020304"/>
                          <a:ea typeface="Times New Roman" panose="02020603050405020304"/>
                        </a:rPr>
                        <a:t> </a:t>
                      </a:r>
                      <a:r>
                        <a:rPr lang="ru-RU" sz="1400" b="0" strike="noStrike" spc="-1">
                          <a:solidFill>
                            <a:srgbClr val="000000"/>
                          </a:solidFill>
                          <a:latin typeface="Times New Roman" panose="02020603050405020304"/>
                          <a:ea typeface="Times New Roman" panose="02020603050405020304"/>
                        </a:rPr>
                        <a:t>484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a:t>
                      </a:r>
                      <a:r>
                        <a:rPr lang="ru-RU" sz="1400" b="0" strike="noStrike" spc="-1">
                          <a:solidFill>
                            <a:srgbClr val="000000"/>
                          </a:solidFill>
                          <a:latin typeface="Times New Roman" panose="02020603050405020304"/>
                          <a:ea typeface="Times New Roman" panose="02020603050405020304"/>
                        </a:rPr>
                        <a:t>1</a:t>
                      </a:r>
                      <a:r>
                        <a:rPr lang="en-US" sz="1400" b="0" strike="noStrike" spc="-1">
                          <a:solidFill>
                            <a:srgbClr val="000000"/>
                          </a:solidFill>
                          <a:latin typeface="Times New Roman" panose="02020603050405020304"/>
                          <a:ea typeface="Times New Roman" panose="02020603050405020304"/>
                        </a:rPr>
                        <a:t> 384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590040">
                <a:tc>
                  <a:txBody>
                    <a:bodyPr/>
                    <a:lstStyle/>
                    <a:p>
                      <a:pPr defTabSz="457200">
                        <a:lnSpc>
                          <a:spcPct val="100000"/>
                        </a:lnSpc>
                      </a:pPr>
                      <a:r>
                        <a:rPr lang="ru-RU" sz="1400" b="0" strike="noStrike" spc="-1">
                          <a:solidFill>
                            <a:srgbClr val="000000"/>
                          </a:solidFill>
                          <a:latin typeface="Times New Roman" panose="02020603050405020304"/>
                          <a:ea typeface="Times New Roman" panose="02020603050405020304"/>
                        </a:rPr>
                        <a:t>Среднегодовая численность населения муниципального образования</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457200">
                        <a:lnSpc>
                          <a:spcPct val="100000"/>
                        </a:lnSpc>
                      </a:pPr>
                      <a:r>
                        <a:rPr lang="ru-RU" sz="1400" b="0" strike="noStrike" spc="-1">
                          <a:solidFill>
                            <a:srgbClr val="000000"/>
                          </a:solidFill>
                          <a:latin typeface="Times New Roman" panose="02020603050405020304"/>
                          <a:ea typeface="Times New Roman" panose="02020603050405020304"/>
                        </a:rPr>
                        <a:t>чел.</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a:t>
                      </a:r>
                      <a:r>
                        <a:rPr lang="ru-RU" sz="1400" b="0" strike="noStrike" spc="-1">
                          <a:solidFill>
                            <a:srgbClr val="000000"/>
                          </a:solidFill>
                          <a:latin typeface="Times New Roman" panose="02020603050405020304"/>
                          <a:ea typeface="Times New Roman" panose="02020603050405020304"/>
                        </a:rPr>
                        <a:t>1</a:t>
                      </a:r>
                      <a:r>
                        <a:rPr lang="en-US" sz="1400" b="0" strike="noStrike" spc="-1">
                          <a:solidFill>
                            <a:srgbClr val="000000"/>
                          </a:solidFill>
                          <a:latin typeface="Times New Roman" panose="02020603050405020304"/>
                          <a:ea typeface="Times New Roman" panose="02020603050405020304"/>
                        </a:rPr>
                        <a:t> </a:t>
                      </a:r>
                      <a:r>
                        <a:rPr lang="ru-RU" sz="1400" b="0" strike="noStrike" spc="-1">
                          <a:solidFill>
                            <a:srgbClr val="000000"/>
                          </a:solidFill>
                          <a:latin typeface="Times New Roman" panose="02020603050405020304"/>
                          <a:ea typeface="Times New Roman" panose="02020603050405020304"/>
                        </a:rPr>
                        <a:t>876</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a:t>
                      </a:r>
                      <a:r>
                        <a:rPr lang="ru-RU" sz="1400" b="0" strike="noStrike" spc="-1">
                          <a:solidFill>
                            <a:srgbClr val="000000"/>
                          </a:solidFill>
                          <a:latin typeface="Times New Roman" panose="02020603050405020304"/>
                          <a:ea typeface="Times New Roman" panose="02020603050405020304"/>
                        </a:rPr>
                        <a:t>1</a:t>
                      </a:r>
                      <a:r>
                        <a:rPr lang="en-US" sz="1400" b="0" strike="noStrike" spc="-1">
                          <a:solidFill>
                            <a:srgbClr val="000000"/>
                          </a:solidFill>
                          <a:latin typeface="Times New Roman" panose="02020603050405020304"/>
                          <a:ea typeface="Times New Roman" panose="02020603050405020304"/>
                        </a:rPr>
                        <a:t> </a:t>
                      </a:r>
                      <a:r>
                        <a:rPr lang="ru-RU" sz="1400" b="0" strike="noStrike" spc="-1">
                          <a:solidFill>
                            <a:srgbClr val="000000"/>
                          </a:solidFill>
                          <a:latin typeface="Times New Roman" panose="02020603050405020304"/>
                          <a:ea typeface="Times New Roman" panose="02020603050405020304"/>
                        </a:rPr>
                        <a:t>709</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a:t>
                      </a:r>
                      <a:r>
                        <a:rPr lang="ru-RU" sz="1400" b="0" strike="noStrike" spc="-1">
                          <a:solidFill>
                            <a:srgbClr val="000000"/>
                          </a:solidFill>
                          <a:latin typeface="Times New Roman" panose="02020603050405020304"/>
                          <a:ea typeface="Times New Roman" panose="02020603050405020304"/>
                        </a:rPr>
                        <a:t>1</a:t>
                      </a:r>
                      <a:r>
                        <a:rPr lang="en-US" sz="1400" b="0" strike="noStrike" spc="-1">
                          <a:solidFill>
                            <a:srgbClr val="000000"/>
                          </a:solidFill>
                          <a:latin typeface="Times New Roman" panose="02020603050405020304"/>
                          <a:ea typeface="Times New Roman" panose="02020603050405020304"/>
                        </a:rPr>
                        <a:t> </a:t>
                      </a:r>
                      <a:r>
                        <a:rPr lang="ru-RU" sz="1400" b="0" strike="noStrike" spc="-1">
                          <a:solidFill>
                            <a:srgbClr val="000000"/>
                          </a:solidFill>
                          <a:latin typeface="Times New Roman" panose="02020603050405020304"/>
                          <a:ea typeface="Times New Roman" panose="02020603050405020304"/>
                        </a:rPr>
                        <a:t>6</a:t>
                      </a:r>
                      <a:r>
                        <a:rPr lang="en-US" sz="1400" b="0" strike="noStrike" spc="-1">
                          <a:solidFill>
                            <a:srgbClr val="000000"/>
                          </a:solidFill>
                          <a:latin typeface="Times New Roman" panose="02020603050405020304"/>
                          <a:ea typeface="Times New Roman" panose="02020603050405020304"/>
                        </a:rPr>
                        <a:t>20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a:t>
                      </a:r>
                      <a:r>
                        <a:rPr lang="ru-RU" sz="1400" b="0" strike="noStrike" spc="-1">
                          <a:solidFill>
                            <a:srgbClr val="000000"/>
                          </a:solidFill>
                          <a:latin typeface="Times New Roman" panose="02020603050405020304"/>
                          <a:ea typeface="Times New Roman" panose="02020603050405020304"/>
                        </a:rPr>
                        <a:t>1</a:t>
                      </a:r>
                      <a:r>
                        <a:rPr lang="en-US" sz="1400" b="0" strike="noStrike" spc="-1">
                          <a:solidFill>
                            <a:srgbClr val="000000"/>
                          </a:solidFill>
                          <a:latin typeface="Times New Roman" panose="02020603050405020304"/>
                          <a:ea typeface="Times New Roman" panose="02020603050405020304"/>
                        </a:rPr>
                        <a:t> </a:t>
                      </a:r>
                      <a:r>
                        <a:rPr lang="ru-RU" sz="1400" b="0" strike="noStrike" spc="-1">
                          <a:solidFill>
                            <a:srgbClr val="000000"/>
                          </a:solidFill>
                          <a:latin typeface="Times New Roman" panose="02020603050405020304"/>
                          <a:ea typeface="Times New Roman" panose="02020603050405020304"/>
                        </a:rPr>
                        <a:t>530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a:t>
                      </a:r>
                      <a:r>
                        <a:rPr lang="ru-RU" sz="1400" b="0" strike="noStrike" spc="-1">
                          <a:solidFill>
                            <a:srgbClr val="000000"/>
                          </a:solidFill>
                          <a:latin typeface="Times New Roman" panose="02020603050405020304"/>
                          <a:ea typeface="Times New Roman" panose="02020603050405020304"/>
                        </a:rPr>
                        <a:t>1</a:t>
                      </a:r>
                      <a:r>
                        <a:rPr lang="en-US" sz="1400" b="0" strike="noStrike" spc="-1">
                          <a:solidFill>
                            <a:srgbClr val="000000"/>
                          </a:solidFill>
                          <a:latin typeface="Times New Roman" panose="02020603050405020304"/>
                          <a:ea typeface="Times New Roman" panose="02020603050405020304"/>
                        </a:rPr>
                        <a:t> </a:t>
                      </a:r>
                      <a:r>
                        <a:rPr lang="ru-RU" sz="1400" b="0" strike="noStrike" spc="-1">
                          <a:solidFill>
                            <a:srgbClr val="000000"/>
                          </a:solidFill>
                          <a:latin typeface="Times New Roman" panose="02020603050405020304"/>
                          <a:ea typeface="Times New Roman" panose="02020603050405020304"/>
                        </a:rPr>
                        <a:t>343</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590040">
                <a:tc>
                  <a:txBody>
                    <a:bodyPr/>
                    <a:lstStyle/>
                    <a:p>
                      <a:pPr defTabSz="457200">
                        <a:lnSpc>
                          <a:spcPct val="100000"/>
                        </a:lnSpc>
                      </a:pPr>
                      <a:r>
                        <a:rPr lang="ru-RU" sz="1400" b="0" strike="noStrike" spc="-1">
                          <a:solidFill>
                            <a:srgbClr val="000000"/>
                          </a:solidFill>
                          <a:latin typeface="Times New Roman" panose="02020603050405020304"/>
                          <a:ea typeface="Times New Roman" panose="02020603050405020304"/>
                        </a:rPr>
                        <a:t>Численность детей в возрасте 3-7 лет</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457200">
                        <a:lnSpc>
                          <a:spcPct val="100000"/>
                        </a:lnSpc>
                      </a:pPr>
                      <a:r>
                        <a:rPr lang="ru-RU" sz="1400" b="0" strike="noStrike" spc="-1">
                          <a:solidFill>
                            <a:srgbClr val="000000"/>
                          </a:solidFill>
                          <a:latin typeface="Times New Roman" panose="02020603050405020304"/>
                          <a:ea typeface="Times New Roman" panose="02020603050405020304"/>
                        </a:rPr>
                        <a:t>чел.</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852</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818</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801</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785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773</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r h="590040">
                <a:tc>
                  <a:txBody>
                    <a:bodyPr/>
                    <a:lstStyle/>
                    <a:p>
                      <a:pPr defTabSz="457200">
                        <a:lnSpc>
                          <a:spcPct val="100000"/>
                        </a:lnSpc>
                      </a:pPr>
                      <a:r>
                        <a:rPr lang="ru-RU" sz="1400" b="0" strike="noStrike" spc="-1">
                          <a:solidFill>
                            <a:srgbClr val="000000"/>
                          </a:solidFill>
                          <a:latin typeface="Times New Roman" panose="02020603050405020304"/>
                          <a:ea typeface="Times New Roman" panose="02020603050405020304"/>
                        </a:rPr>
                        <a:t>Численность детей и подростков в возрасте 8-17 лет</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457200">
                        <a:lnSpc>
                          <a:spcPct val="100000"/>
                        </a:lnSpc>
                      </a:pPr>
                      <a:r>
                        <a:rPr lang="ru-RU" sz="1400" b="0" strike="noStrike" spc="-1">
                          <a:solidFill>
                            <a:srgbClr val="000000"/>
                          </a:solidFill>
                          <a:latin typeface="Times New Roman" panose="02020603050405020304"/>
                          <a:ea typeface="Times New Roman" panose="02020603050405020304"/>
                        </a:rPr>
                        <a:t>чел.</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1 80</a:t>
                      </a:r>
                      <a:r>
                        <a:rPr lang="ru-RU" sz="1400" b="0" strike="noStrike" spc="-1">
                          <a:solidFill>
                            <a:srgbClr val="000000"/>
                          </a:solidFill>
                          <a:latin typeface="Times New Roman" panose="02020603050405020304"/>
                          <a:ea typeface="Times New Roman" panose="02020603050405020304"/>
                        </a:rPr>
                        <a:t>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1 75</a:t>
                      </a:r>
                      <a:r>
                        <a:rPr lang="ru-RU" sz="1400" b="0" strike="noStrike" spc="-1">
                          <a:solidFill>
                            <a:srgbClr val="000000"/>
                          </a:solidFill>
                          <a:latin typeface="Times New Roman" panose="02020603050405020304"/>
                          <a:ea typeface="Times New Roman" panose="02020603050405020304"/>
                        </a:rPr>
                        <a:t>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 </a:t>
                      </a:r>
                      <a:r>
                        <a:rPr lang="ru-RU" sz="1400" b="0" strike="noStrike" spc="-1">
                          <a:solidFill>
                            <a:srgbClr val="000000"/>
                          </a:solidFill>
                          <a:latin typeface="Times New Roman" panose="02020603050405020304"/>
                          <a:ea typeface="Times New Roman" panose="02020603050405020304"/>
                        </a:rPr>
                        <a:t>714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1 69</a:t>
                      </a:r>
                      <a:r>
                        <a:rPr lang="ru-RU" sz="1400" b="0" strike="noStrike" spc="-1">
                          <a:solidFill>
                            <a:srgbClr val="000000"/>
                          </a:solidFill>
                          <a:latin typeface="Times New Roman" panose="02020603050405020304"/>
                          <a:ea typeface="Times New Roman" panose="02020603050405020304"/>
                        </a:rPr>
                        <a:t>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1 67</a:t>
                      </a:r>
                      <a:r>
                        <a:rPr lang="ru-RU" sz="1400" b="0" strike="noStrike" spc="-1">
                          <a:solidFill>
                            <a:srgbClr val="000000"/>
                          </a:solidFill>
                          <a:latin typeface="Times New Roman" panose="02020603050405020304"/>
                          <a:ea typeface="Times New Roman" panose="02020603050405020304"/>
                        </a:rPr>
                        <a:t>3</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4"/>
                  </a:ext>
                </a:extLst>
              </a:tr>
              <a:tr h="590040">
                <a:tc>
                  <a:txBody>
                    <a:bodyPr/>
                    <a:lstStyle/>
                    <a:p>
                      <a:pPr defTabSz="457200">
                        <a:lnSpc>
                          <a:spcPct val="100000"/>
                        </a:lnSpc>
                      </a:pPr>
                      <a:r>
                        <a:rPr lang="ru-RU" sz="1400" b="0" strike="noStrike" spc="-1">
                          <a:solidFill>
                            <a:srgbClr val="000000"/>
                          </a:solidFill>
                          <a:latin typeface="Times New Roman" panose="02020603050405020304"/>
                          <a:ea typeface="Times New Roman" panose="02020603050405020304"/>
                        </a:rPr>
                        <a:t>Численность населения в трудоспособном возрасте</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457200">
                        <a:lnSpc>
                          <a:spcPct val="100000"/>
                        </a:lnSpc>
                      </a:pPr>
                      <a:r>
                        <a:rPr lang="ru-RU" sz="1400" b="0" strike="noStrike" spc="-1">
                          <a:solidFill>
                            <a:srgbClr val="000000"/>
                          </a:solidFill>
                          <a:latin typeface="Times New Roman" panose="02020603050405020304"/>
                          <a:ea typeface="Times New Roman" panose="02020603050405020304"/>
                        </a:rPr>
                        <a:t>чел.</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6 663</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6 48</a:t>
                      </a:r>
                      <a:r>
                        <a:rPr lang="ru-RU" sz="1400" b="0" strike="noStrike" spc="-1">
                          <a:solidFill>
                            <a:srgbClr val="000000"/>
                          </a:solidFill>
                          <a:latin typeface="Times New Roman" panose="02020603050405020304"/>
                          <a:ea typeface="Times New Roman" panose="02020603050405020304"/>
                        </a:rPr>
                        <a:t>2</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6 </a:t>
                      </a:r>
                      <a:r>
                        <a:rPr lang="ru-RU" sz="1400" b="0" strike="noStrike" spc="-1">
                          <a:solidFill>
                            <a:srgbClr val="000000"/>
                          </a:solidFill>
                          <a:latin typeface="Times New Roman" panose="02020603050405020304"/>
                          <a:ea typeface="Times New Roman" panose="02020603050405020304"/>
                        </a:rPr>
                        <a:t>395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6 37</a:t>
                      </a:r>
                      <a:r>
                        <a:rPr lang="ru-RU" sz="1400" b="0" strike="noStrike" spc="-1">
                          <a:solidFill>
                            <a:srgbClr val="000000"/>
                          </a:solidFill>
                          <a:latin typeface="Times New Roman" panose="02020603050405020304"/>
                          <a:ea typeface="Times New Roman" panose="02020603050405020304"/>
                        </a:rPr>
                        <a:t>1</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6 </a:t>
                      </a:r>
                      <a:r>
                        <a:rPr lang="ru-RU" sz="1400" b="0" strike="noStrike" spc="-1">
                          <a:solidFill>
                            <a:schemeClr val="dk1"/>
                          </a:solidFill>
                          <a:latin typeface="Times New Roman" panose="02020603050405020304"/>
                          <a:ea typeface="Times New Roman" panose="02020603050405020304"/>
                        </a:rPr>
                        <a:t>32</a:t>
                      </a:r>
                      <a:r>
                        <a:rPr lang="en-US" sz="1400" b="0" strike="noStrike" spc="-1">
                          <a:solidFill>
                            <a:schemeClr val="dk1"/>
                          </a:solidFill>
                          <a:latin typeface="Times New Roman" panose="02020603050405020304"/>
                          <a:ea typeface="Times New Roman" panose="02020603050405020304"/>
                        </a:rPr>
                        <a:t>9</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5"/>
                  </a:ext>
                </a:extLst>
              </a:tr>
              <a:tr h="590040">
                <a:tc>
                  <a:txBody>
                    <a:bodyPr/>
                    <a:lstStyle/>
                    <a:p>
                      <a:pPr defTabSz="457200">
                        <a:lnSpc>
                          <a:spcPct val="100000"/>
                        </a:lnSpc>
                      </a:pPr>
                      <a:r>
                        <a:rPr lang="ru-RU" sz="1400" b="0" strike="noStrike" spc="-1">
                          <a:solidFill>
                            <a:srgbClr val="000000"/>
                          </a:solidFill>
                          <a:latin typeface="Times New Roman" panose="02020603050405020304"/>
                          <a:ea typeface="Times New Roman" panose="02020603050405020304"/>
                        </a:rPr>
                        <a:t>Численность населения старше трудоспособного возраста</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457200">
                        <a:lnSpc>
                          <a:spcPct val="100000"/>
                        </a:lnSpc>
                      </a:pPr>
                      <a:r>
                        <a:rPr lang="ru-RU" sz="1400" b="0" strike="noStrike" spc="-1">
                          <a:solidFill>
                            <a:srgbClr val="000000"/>
                          </a:solidFill>
                          <a:latin typeface="Times New Roman" panose="02020603050405020304"/>
                          <a:ea typeface="Times New Roman" panose="02020603050405020304"/>
                        </a:rPr>
                        <a:t>чел.</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3 43</a:t>
                      </a:r>
                      <a:r>
                        <a:rPr lang="ru-RU" sz="1400" b="0" strike="noStrike" spc="-1">
                          <a:solidFill>
                            <a:srgbClr val="000000"/>
                          </a:solidFill>
                          <a:latin typeface="Times New Roman" panose="02020603050405020304"/>
                          <a:ea typeface="Times New Roman" panose="02020603050405020304"/>
                        </a:rPr>
                        <a:t>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3 </a:t>
                      </a:r>
                      <a:r>
                        <a:rPr lang="ru-RU" sz="1400" b="0" strike="noStrike" spc="-1">
                          <a:solidFill>
                            <a:srgbClr val="000000"/>
                          </a:solidFill>
                          <a:latin typeface="Times New Roman" panose="02020603050405020304"/>
                          <a:ea typeface="Times New Roman" panose="02020603050405020304"/>
                        </a:rPr>
                        <a:t>400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3 40</a:t>
                      </a:r>
                      <a:r>
                        <a:rPr lang="ru-RU" sz="1400" b="0" strike="noStrike" spc="-1">
                          <a:solidFill>
                            <a:srgbClr val="000000"/>
                          </a:solidFill>
                          <a:latin typeface="Times New Roman" panose="02020603050405020304"/>
                          <a:ea typeface="Times New Roman" panose="02020603050405020304"/>
                        </a:rPr>
                        <a:t>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3 </a:t>
                      </a:r>
                      <a:r>
                        <a:rPr lang="ru-RU" sz="1400" b="0" strike="noStrike" spc="-1">
                          <a:solidFill>
                            <a:srgbClr val="000000"/>
                          </a:solidFill>
                          <a:latin typeface="Times New Roman" panose="02020603050405020304"/>
                          <a:ea typeface="Times New Roman" panose="02020603050405020304"/>
                        </a:rPr>
                        <a:t>376</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3 </a:t>
                      </a:r>
                      <a:r>
                        <a:rPr lang="ru-RU" sz="1400" b="0" strike="noStrike" spc="-1">
                          <a:solidFill>
                            <a:srgbClr val="000000"/>
                          </a:solidFill>
                          <a:latin typeface="Times New Roman" panose="02020603050405020304"/>
                          <a:ea typeface="Times New Roman" panose="02020603050405020304"/>
                        </a:rPr>
                        <a:t>355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6"/>
                  </a:ext>
                </a:extLst>
              </a:tr>
              <a:tr h="590040">
                <a:tc>
                  <a:txBody>
                    <a:bodyPr/>
                    <a:lstStyle/>
                    <a:p>
                      <a:pPr defTabSz="457200">
                        <a:lnSpc>
                          <a:spcPct val="100000"/>
                        </a:lnSpc>
                      </a:pPr>
                      <a:r>
                        <a:rPr lang="ru-RU" sz="1400" b="0" strike="noStrike" spc="-1">
                          <a:solidFill>
                            <a:srgbClr val="000000"/>
                          </a:solidFill>
                          <a:latin typeface="Times New Roman" panose="02020603050405020304"/>
                          <a:ea typeface="Times New Roman" panose="02020603050405020304"/>
                        </a:rPr>
                        <a:t>Число родившихся</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457200">
                        <a:lnSpc>
                          <a:spcPct val="100000"/>
                        </a:lnSpc>
                      </a:pPr>
                      <a:r>
                        <a:rPr lang="ru-RU" sz="1400" b="0" strike="noStrike" spc="-1">
                          <a:solidFill>
                            <a:srgbClr val="000000"/>
                          </a:solidFill>
                          <a:latin typeface="Times New Roman" panose="02020603050405020304"/>
                          <a:ea typeface="Times New Roman" panose="02020603050405020304"/>
                        </a:rPr>
                        <a:t>чел.</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a:t>
                      </a:r>
                      <a:r>
                        <a:rPr lang="ru-RU" sz="1400" b="0" strike="noStrike" spc="-1">
                          <a:solidFill>
                            <a:srgbClr val="000000"/>
                          </a:solidFill>
                          <a:latin typeface="Times New Roman" panose="02020603050405020304"/>
                          <a:ea typeface="Times New Roman" panose="02020603050405020304"/>
                        </a:rPr>
                        <a:t>20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121</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a:t>
                      </a:r>
                      <a:r>
                        <a:rPr lang="ru-RU" sz="1400" b="0" strike="noStrike" spc="-1">
                          <a:solidFill>
                            <a:srgbClr val="000000"/>
                          </a:solidFill>
                          <a:latin typeface="Times New Roman" panose="02020603050405020304"/>
                          <a:ea typeface="Times New Roman" panose="02020603050405020304"/>
                        </a:rPr>
                        <a:t>22</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12</a:t>
                      </a:r>
                      <a:r>
                        <a:rPr lang="ru-RU" sz="1400" b="0" strike="noStrike" spc="-1">
                          <a:solidFill>
                            <a:srgbClr val="000000"/>
                          </a:solidFill>
                          <a:latin typeface="Times New Roman" panose="02020603050405020304"/>
                          <a:ea typeface="Times New Roman" panose="02020603050405020304"/>
                        </a:rPr>
                        <a:t>3</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rgbClr val="000000"/>
                          </a:solidFill>
                          <a:latin typeface="Times New Roman" panose="02020603050405020304"/>
                          <a:ea typeface="Times New Roman" panose="02020603050405020304"/>
                        </a:rPr>
                        <a:t>1</a:t>
                      </a:r>
                      <a:r>
                        <a:rPr lang="ru-RU" sz="1400" b="0" strike="noStrike" spc="-1">
                          <a:solidFill>
                            <a:srgbClr val="000000"/>
                          </a:solidFill>
                          <a:latin typeface="Times New Roman" panose="02020603050405020304"/>
                          <a:ea typeface="Times New Roman" panose="02020603050405020304"/>
                        </a:rPr>
                        <a:t>25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7"/>
                  </a:ext>
                </a:extLst>
              </a:tr>
              <a:tr h="590040">
                <a:tc>
                  <a:txBody>
                    <a:bodyPr/>
                    <a:lstStyle/>
                    <a:p>
                      <a:pPr defTabSz="457200">
                        <a:lnSpc>
                          <a:spcPct val="100000"/>
                        </a:lnSpc>
                      </a:pPr>
                      <a:r>
                        <a:rPr lang="ru-RU" sz="1400" b="0" strike="noStrike" spc="-1">
                          <a:solidFill>
                            <a:srgbClr val="000000"/>
                          </a:solidFill>
                          <a:latin typeface="Times New Roman" panose="02020603050405020304"/>
                          <a:ea typeface="Times New Roman" panose="02020603050405020304"/>
                        </a:rPr>
                        <a:t>Число умерших</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457200">
                        <a:lnSpc>
                          <a:spcPct val="100000"/>
                        </a:lnSpc>
                      </a:pPr>
                      <a:r>
                        <a:rPr lang="ru-RU" sz="1400" b="0" strike="noStrike" spc="-1">
                          <a:solidFill>
                            <a:srgbClr val="000000"/>
                          </a:solidFill>
                          <a:latin typeface="Times New Roman" panose="02020603050405020304"/>
                          <a:ea typeface="Times New Roman" panose="02020603050405020304"/>
                        </a:rPr>
                        <a:t>чел.</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196</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195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193</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191</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190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II.</a:t>
            </a:r>
            <a:r>
              <a:rPr lang="ru-RU" sz="1800" b="0" strike="noStrike" spc="-1">
                <a:solidFill>
                  <a:schemeClr val="accent5">
                    <a:lumMod val="50000"/>
                  </a:schemeClr>
                </a:solidFill>
                <a:latin typeface="Times New Roman" panose="02020603050405020304"/>
                <a:ea typeface="Times New Roman" panose="02020603050405020304"/>
              </a:rPr>
              <a:t> Общие характеристики бюджета</a:t>
            </a:r>
            <a:endParaRPr lang="ru-RU" sz="1800" b="0" strike="noStrike" spc="-1">
              <a:solidFill>
                <a:srgbClr val="FFFFFF"/>
              </a:solidFill>
              <a:latin typeface="Arial" panose="020B0604020202020204"/>
            </a:endParaRPr>
          </a:p>
        </p:txBody>
      </p:sp>
      <p:sp>
        <p:nvSpPr>
          <p:cNvPr id="219" name="CustomShape 2"/>
          <p:cNvSpPr/>
          <p:nvPr/>
        </p:nvSpPr>
        <p:spPr>
          <a:xfrm>
            <a:off x="657360" y="474120"/>
            <a:ext cx="10875600" cy="5616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457200">
              <a:lnSpc>
                <a:spcPct val="100000"/>
              </a:lnSpc>
            </a:pPr>
            <a:r>
              <a:rPr lang="ru-RU" sz="1600" b="0" strike="noStrike" spc="-1">
                <a:solidFill>
                  <a:srgbClr val="572314"/>
                </a:solidFill>
                <a:latin typeface="Times New Roman" panose="02020603050405020304"/>
                <a:ea typeface="Times New Roman" panose="02020603050405020304"/>
              </a:rPr>
              <a:t>Проект бюджета Слободо-Туринского муниципального района на 2025 год формирован с соблюдением программно-целевого принципа</a:t>
            </a:r>
            <a:endParaRPr lang="ru-RU" sz="1600" b="0" strike="noStrike" spc="-1">
              <a:solidFill>
                <a:srgbClr val="FFFFFF"/>
              </a:solidFill>
              <a:latin typeface="Arial" panose="020B0604020202020204"/>
            </a:endParaRPr>
          </a:p>
        </p:txBody>
      </p:sp>
      <p:graphicFrame>
        <p:nvGraphicFramePr>
          <p:cNvPr id="3" name="Diagram3"/>
          <p:cNvGraphicFramePr/>
          <p:nvPr>
            <p:extLst>
              <p:ext uri="{D42A27DB-BD31-4B8C-83A1-F6EECF244321}">
                <p14:modId xmlns:p14="http://schemas.microsoft.com/office/powerpoint/2010/main" val="46528671"/>
              </p:ext>
            </p:extLst>
          </p:nvPr>
        </p:nvGraphicFramePr>
        <p:xfrm>
          <a:off x="551384" y="1556792"/>
          <a:ext cx="10875600" cy="4781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0" name="CustomShape 2"/>
          <p:cNvSpPr/>
          <p:nvPr/>
        </p:nvSpPr>
        <p:spPr>
          <a:xfrm>
            <a:off x="657360" y="1037520"/>
            <a:ext cx="10875600" cy="5616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marL="365760" indent="-281305" algn="ctr" defTabSz="457200">
              <a:lnSpc>
                <a:spcPct val="100000"/>
              </a:lnSpc>
              <a:spcBef>
                <a:spcPts val="600"/>
              </a:spcBef>
              <a:tabLst>
                <a:tab pos="0" algn="l"/>
              </a:tabLst>
            </a:pPr>
            <a:r>
              <a:rPr lang="ru-RU" sz="2000" b="1" strike="noStrike" spc="-1">
                <a:solidFill>
                  <a:srgbClr val="000000"/>
                </a:solidFill>
                <a:latin typeface="Times New Roman" panose="02020603050405020304"/>
                <a:ea typeface="Times New Roman" panose="02020603050405020304"/>
              </a:rPr>
              <a:t>Составление проекта бюджета основывалось на</a:t>
            </a:r>
            <a:endParaRPr lang="ru-RU" sz="2000" b="0" strike="noStrike" spc="-1">
              <a:solidFill>
                <a:srgbClr val="FFFFFF"/>
              </a:solidFill>
              <a:latin typeface="Arial" panose="020B06040202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 name="Таблица 6"/>
          <p:cNvGraphicFramePr/>
          <p:nvPr/>
        </p:nvGraphicFramePr>
        <p:xfrm>
          <a:off x="657360" y="2054160"/>
          <a:ext cx="10875960" cy="3010080"/>
        </p:xfrm>
        <a:graphic>
          <a:graphicData uri="http://schemas.openxmlformats.org/drawingml/2006/table">
            <a:tbl>
              <a:tblPr/>
              <a:tblGrid>
                <a:gridCol w="661320">
                  <a:extLst>
                    <a:ext uri="{9D8B030D-6E8A-4147-A177-3AD203B41FA5}">
                      <a16:colId xmlns:a16="http://schemas.microsoft.com/office/drawing/2014/main" val="20000"/>
                    </a:ext>
                  </a:extLst>
                </a:gridCol>
                <a:gridCol w="2854080">
                  <a:extLst>
                    <a:ext uri="{9D8B030D-6E8A-4147-A177-3AD203B41FA5}">
                      <a16:colId xmlns:a16="http://schemas.microsoft.com/office/drawing/2014/main" val="20001"/>
                    </a:ext>
                  </a:extLst>
                </a:gridCol>
                <a:gridCol w="1596600">
                  <a:extLst>
                    <a:ext uri="{9D8B030D-6E8A-4147-A177-3AD203B41FA5}">
                      <a16:colId xmlns:a16="http://schemas.microsoft.com/office/drawing/2014/main" val="20002"/>
                    </a:ext>
                  </a:extLst>
                </a:gridCol>
                <a:gridCol w="1514880">
                  <a:extLst>
                    <a:ext uri="{9D8B030D-6E8A-4147-A177-3AD203B41FA5}">
                      <a16:colId xmlns:a16="http://schemas.microsoft.com/office/drawing/2014/main" val="20003"/>
                    </a:ext>
                  </a:extLst>
                </a:gridCol>
                <a:gridCol w="1415160">
                  <a:extLst>
                    <a:ext uri="{9D8B030D-6E8A-4147-A177-3AD203B41FA5}">
                      <a16:colId xmlns:a16="http://schemas.microsoft.com/office/drawing/2014/main" val="20004"/>
                    </a:ext>
                  </a:extLst>
                </a:gridCol>
                <a:gridCol w="1419480">
                  <a:extLst>
                    <a:ext uri="{9D8B030D-6E8A-4147-A177-3AD203B41FA5}">
                      <a16:colId xmlns:a16="http://schemas.microsoft.com/office/drawing/2014/main" val="20005"/>
                    </a:ext>
                  </a:extLst>
                </a:gridCol>
                <a:gridCol w="1414440">
                  <a:extLst>
                    <a:ext uri="{9D8B030D-6E8A-4147-A177-3AD203B41FA5}">
                      <a16:colId xmlns:a16="http://schemas.microsoft.com/office/drawing/2014/main" val="20006"/>
                    </a:ext>
                  </a:extLst>
                </a:gridCol>
              </a:tblGrid>
              <a:tr h="665280">
                <a:tc>
                  <a:txBody>
                    <a:bodyPr/>
                    <a:lstStyle/>
                    <a:p>
                      <a:pPr algn="ctr" defTabSz="457200">
                        <a:lnSpc>
                          <a:spcPct val="100000"/>
                        </a:lnSpc>
                      </a:pPr>
                      <a:r>
                        <a:rPr lang="ru-RU" sz="2000" b="1" strike="noStrike" spc="-1">
                          <a:solidFill>
                            <a:srgbClr val="FFFFFF"/>
                          </a:solidFill>
                          <a:latin typeface="Times New Roman" panose="02020603050405020304"/>
                          <a:ea typeface="Times New Roman" panose="02020603050405020304"/>
                        </a:rPr>
                        <a:t>№ п/п</a:t>
                      </a:r>
                      <a:endParaRPr lang="ru-RU" sz="20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2000" b="1" strike="noStrike" spc="-1">
                          <a:solidFill>
                            <a:srgbClr val="FFFFFF"/>
                          </a:solidFill>
                          <a:latin typeface="Times New Roman" panose="02020603050405020304"/>
                          <a:ea typeface="Times New Roman" panose="02020603050405020304"/>
                        </a:rPr>
                        <a:t>Показатель</a:t>
                      </a:r>
                      <a:endParaRPr lang="ru-RU" sz="20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2000" b="1" strike="noStrike" spc="-1">
                          <a:solidFill>
                            <a:srgbClr val="FFFFFF"/>
                          </a:solidFill>
                          <a:latin typeface="Times New Roman" panose="02020603050405020304"/>
                          <a:ea typeface="Times New Roman" panose="02020603050405020304"/>
                        </a:rPr>
                        <a:t>2023 год</a:t>
                      </a:r>
                      <a:endParaRPr lang="ru-RU" sz="20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2000" b="1" strike="noStrike" spc="-1">
                          <a:solidFill>
                            <a:srgbClr val="FFFFFF"/>
                          </a:solidFill>
                          <a:latin typeface="Times New Roman" panose="02020603050405020304"/>
                          <a:ea typeface="Times New Roman" panose="02020603050405020304"/>
                        </a:rPr>
                        <a:t>2024 год</a:t>
                      </a:r>
                      <a:endParaRPr lang="ru-RU" sz="20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2000" b="1" strike="noStrike" spc="-1">
                          <a:solidFill>
                            <a:srgbClr val="FFFFFF"/>
                          </a:solidFill>
                          <a:latin typeface="Times New Roman" panose="02020603050405020304"/>
                          <a:ea typeface="Times New Roman" panose="02020603050405020304"/>
                        </a:rPr>
                        <a:t>2025 год</a:t>
                      </a:r>
                      <a:endParaRPr lang="ru-RU" sz="20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en-US" sz="2000" b="1" strike="noStrike" spc="-1">
                          <a:solidFill>
                            <a:srgbClr val="FFFFFF"/>
                          </a:solidFill>
                          <a:latin typeface="Times New Roman" panose="02020603050405020304"/>
                          <a:ea typeface="Times New Roman" panose="02020603050405020304"/>
                        </a:rPr>
                        <a:t>20</a:t>
                      </a:r>
                      <a:r>
                        <a:rPr lang="ru-RU" sz="2000" b="1" strike="noStrike" spc="-1">
                          <a:solidFill>
                            <a:srgbClr val="FFFFFF"/>
                          </a:solidFill>
                          <a:latin typeface="Times New Roman" panose="02020603050405020304"/>
                          <a:ea typeface="Times New Roman" panose="02020603050405020304"/>
                        </a:rPr>
                        <a:t>26</a:t>
                      </a:r>
                      <a:r>
                        <a:rPr lang="en-US" sz="2000" b="1" strike="noStrike" spc="-1">
                          <a:solidFill>
                            <a:srgbClr val="FFFFFF"/>
                          </a:solidFill>
                          <a:latin typeface="Times New Roman" panose="02020603050405020304"/>
                          <a:ea typeface="Times New Roman" panose="02020603050405020304"/>
                        </a:rPr>
                        <a:t> </a:t>
                      </a:r>
                      <a:r>
                        <a:rPr lang="ru-RU" sz="2000" b="1" strike="noStrike" spc="-1">
                          <a:solidFill>
                            <a:srgbClr val="FFFFFF"/>
                          </a:solidFill>
                          <a:latin typeface="Times New Roman" panose="02020603050405020304"/>
                          <a:ea typeface="Times New Roman" panose="02020603050405020304"/>
                        </a:rPr>
                        <a:t>год</a:t>
                      </a:r>
                      <a:endParaRPr lang="ru-RU" sz="20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2000" b="1" strike="noStrike" spc="-1">
                          <a:solidFill>
                            <a:srgbClr val="FFFFFF"/>
                          </a:solidFill>
                          <a:latin typeface="Times New Roman" panose="02020603050405020304"/>
                          <a:ea typeface="Times New Roman" panose="02020603050405020304"/>
                        </a:rPr>
                        <a:t>2027 год</a:t>
                      </a:r>
                      <a:endParaRPr lang="ru-RU" sz="20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679680">
                <a:tc>
                  <a:txBody>
                    <a:bodyPr/>
                    <a:lstStyle/>
                    <a:p>
                      <a:pPr defTabSz="457200">
                        <a:lnSpc>
                          <a:spcPct val="100000"/>
                        </a:lnSpc>
                      </a:pPr>
                      <a:r>
                        <a:rPr lang="ru-RU" sz="2000" b="0" strike="noStrike" spc="-1">
                          <a:solidFill>
                            <a:srgbClr val="000000"/>
                          </a:solidFill>
                          <a:latin typeface="Times New Roman" panose="02020603050405020304"/>
                          <a:ea typeface="Times New Roman" panose="02020603050405020304"/>
                        </a:rPr>
                        <a:t>1.</a:t>
                      </a:r>
                      <a:endParaRPr lang="ru-RU" sz="20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457200">
                        <a:lnSpc>
                          <a:spcPct val="100000"/>
                        </a:lnSpc>
                      </a:pPr>
                      <a:r>
                        <a:rPr lang="ru-RU" sz="2000" b="0" strike="noStrike" spc="-1">
                          <a:solidFill>
                            <a:schemeClr val="dk1"/>
                          </a:solidFill>
                          <a:latin typeface="Times New Roman" panose="02020603050405020304"/>
                          <a:ea typeface="Times New Roman" panose="02020603050405020304"/>
                        </a:rPr>
                        <a:t>ДОХОДЫ</a:t>
                      </a:r>
                      <a:endParaRPr lang="ru-RU" sz="20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ctr" defTabSz="457200">
                        <a:lnSpc>
                          <a:spcPct val="100000"/>
                        </a:lnSpc>
                      </a:pPr>
                      <a:r>
                        <a:rPr lang="en-US" sz="2000" b="0" strike="noStrike" spc="-1">
                          <a:solidFill>
                            <a:schemeClr val="dk1"/>
                          </a:solidFill>
                          <a:latin typeface="Times New Roman" panose="02020603050405020304"/>
                          <a:ea typeface="Times New Roman" panose="02020603050405020304"/>
                        </a:rPr>
                        <a:t>1 103 710,2</a:t>
                      </a:r>
                      <a:endParaRPr lang="ru-RU" sz="20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ctr" defTabSz="457200">
                        <a:lnSpc>
                          <a:spcPct val="100000"/>
                        </a:lnSpc>
                      </a:pPr>
                      <a:r>
                        <a:rPr lang="ru-RU" sz="2000" b="0" strike="noStrike" spc="-1">
                          <a:solidFill>
                            <a:schemeClr val="dk1"/>
                          </a:solidFill>
                          <a:latin typeface="Times New Roman" panose="02020603050405020304"/>
                          <a:ea typeface="Times New Roman" panose="02020603050405020304"/>
                        </a:rPr>
                        <a:t>1</a:t>
                      </a:r>
                      <a:r>
                        <a:rPr lang="en-US" sz="2000" b="0" strike="noStrike" spc="-1">
                          <a:solidFill>
                            <a:schemeClr val="dk1"/>
                          </a:solidFill>
                          <a:latin typeface="Times New Roman" panose="02020603050405020304"/>
                          <a:ea typeface="Times New Roman" panose="02020603050405020304"/>
                        </a:rPr>
                        <a:t> </a:t>
                      </a:r>
                      <a:r>
                        <a:rPr lang="ru-RU" sz="2000" b="0" strike="noStrike" spc="-1">
                          <a:solidFill>
                            <a:schemeClr val="dk1"/>
                          </a:solidFill>
                          <a:latin typeface="Times New Roman" panose="02020603050405020304"/>
                          <a:ea typeface="Times New Roman" panose="02020603050405020304"/>
                        </a:rPr>
                        <a:t>404</a:t>
                      </a:r>
                      <a:r>
                        <a:rPr lang="en-US" sz="2000" b="0" strike="noStrike" spc="-1">
                          <a:solidFill>
                            <a:schemeClr val="dk1"/>
                          </a:solidFill>
                          <a:latin typeface="Times New Roman" panose="02020603050405020304"/>
                          <a:ea typeface="Times New Roman" panose="02020603050405020304"/>
                        </a:rPr>
                        <a:t> </a:t>
                      </a:r>
                      <a:r>
                        <a:rPr lang="ru-RU" sz="2000" b="0" strike="noStrike" spc="-1">
                          <a:solidFill>
                            <a:schemeClr val="dk1"/>
                          </a:solidFill>
                          <a:latin typeface="Times New Roman" panose="02020603050405020304"/>
                          <a:ea typeface="Times New Roman" panose="02020603050405020304"/>
                        </a:rPr>
                        <a:t>116,7</a:t>
                      </a:r>
                      <a:endParaRPr lang="ru-RU" sz="20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nSpc>
                          <a:spcPct val="100000"/>
                        </a:lnSpc>
                      </a:pPr>
                      <a:r>
                        <a:rPr lang="ru-RU" sz="1800" b="0" strike="noStrike" spc="-1">
                          <a:solidFill>
                            <a:srgbClr val="000000"/>
                          </a:solidFill>
                          <a:latin typeface="Arial" panose="020B0604020202020204"/>
                        </a:rPr>
                        <a:t>1 685 311,6</a:t>
                      </a: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ctr" defTabSz="457200">
                        <a:lnSpc>
                          <a:spcPct val="100000"/>
                        </a:lnSpc>
                      </a:pPr>
                      <a:r>
                        <a:rPr lang="ru-RU" sz="2000" b="0" strike="noStrike" spc="-1">
                          <a:solidFill>
                            <a:schemeClr val="dk1"/>
                          </a:solidFill>
                          <a:latin typeface="Times New Roman" panose="02020603050405020304"/>
                          <a:ea typeface="Times New Roman" panose="02020603050405020304"/>
                        </a:rPr>
                        <a:t>1</a:t>
                      </a:r>
                      <a:r>
                        <a:rPr lang="en-US" sz="2000" b="0" strike="noStrike" spc="-1">
                          <a:solidFill>
                            <a:schemeClr val="dk1"/>
                          </a:solidFill>
                          <a:latin typeface="Times New Roman" panose="02020603050405020304"/>
                          <a:ea typeface="Times New Roman" panose="02020603050405020304"/>
                        </a:rPr>
                        <a:t> </a:t>
                      </a:r>
                      <a:r>
                        <a:rPr lang="ru-RU" sz="2000" b="0" strike="noStrike" spc="-1">
                          <a:solidFill>
                            <a:schemeClr val="dk1"/>
                          </a:solidFill>
                          <a:latin typeface="Times New Roman" panose="02020603050405020304"/>
                          <a:ea typeface="Times New Roman" panose="02020603050405020304"/>
                        </a:rPr>
                        <a:t>567 541,8</a:t>
                      </a:r>
                      <a:endParaRPr lang="ru-RU" sz="20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457200">
                        <a:lnSpc>
                          <a:spcPct val="100000"/>
                        </a:lnSpc>
                      </a:pPr>
                      <a:r>
                        <a:rPr lang="ru-RU" sz="2000" b="0" strike="noStrike" spc="-1">
                          <a:solidFill>
                            <a:schemeClr val="dk1"/>
                          </a:solidFill>
                          <a:latin typeface="Times New Roman" panose="02020603050405020304"/>
                          <a:ea typeface="Times New Roman" panose="02020603050405020304"/>
                        </a:rPr>
                        <a:t>1</a:t>
                      </a:r>
                      <a:r>
                        <a:rPr lang="en-US" sz="2000" b="0" strike="noStrike" spc="-1">
                          <a:solidFill>
                            <a:schemeClr val="dk1"/>
                          </a:solidFill>
                          <a:latin typeface="Times New Roman" panose="02020603050405020304"/>
                          <a:ea typeface="Times New Roman" panose="02020603050405020304"/>
                        </a:rPr>
                        <a:t> </a:t>
                      </a:r>
                      <a:r>
                        <a:rPr lang="ru-RU" sz="2000" b="0" strike="noStrike" spc="-1">
                          <a:solidFill>
                            <a:schemeClr val="dk1"/>
                          </a:solidFill>
                          <a:latin typeface="Times New Roman" panose="02020603050405020304"/>
                          <a:ea typeface="Times New Roman" panose="02020603050405020304"/>
                        </a:rPr>
                        <a:t>618</a:t>
                      </a:r>
                      <a:r>
                        <a:rPr lang="en-US" sz="2000" b="0" strike="noStrike" spc="-1">
                          <a:solidFill>
                            <a:schemeClr val="dk1"/>
                          </a:solidFill>
                          <a:latin typeface="Times New Roman" panose="02020603050405020304"/>
                          <a:ea typeface="Times New Roman" panose="02020603050405020304"/>
                        </a:rPr>
                        <a:t> </a:t>
                      </a:r>
                      <a:r>
                        <a:rPr lang="ru-RU" sz="2000" b="0" strike="noStrike" spc="-1">
                          <a:solidFill>
                            <a:schemeClr val="dk1"/>
                          </a:solidFill>
                          <a:latin typeface="Times New Roman" panose="02020603050405020304"/>
                          <a:ea typeface="Times New Roman" panose="02020603050405020304"/>
                        </a:rPr>
                        <a:t>741,8</a:t>
                      </a:r>
                      <a:endParaRPr lang="ru-RU" sz="20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679680">
                <a:tc>
                  <a:txBody>
                    <a:bodyPr/>
                    <a:lstStyle/>
                    <a:p>
                      <a:pPr defTabSz="457200">
                        <a:lnSpc>
                          <a:spcPct val="100000"/>
                        </a:lnSpc>
                      </a:pPr>
                      <a:r>
                        <a:rPr lang="ru-RU" sz="2000" b="0" strike="noStrike" spc="-1">
                          <a:solidFill>
                            <a:srgbClr val="000000"/>
                          </a:solidFill>
                          <a:latin typeface="Times New Roman" panose="02020603050405020304"/>
                          <a:ea typeface="Times New Roman" panose="02020603050405020304"/>
                        </a:rPr>
                        <a:t>2.</a:t>
                      </a:r>
                      <a:endParaRPr lang="ru-RU" sz="20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457200">
                        <a:lnSpc>
                          <a:spcPct val="100000"/>
                        </a:lnSpc>
                      </a:pPr>
                      <a:r>
                        <a:rPr lang="ru-RU" sz="2000" b="1" strike="noStrike" spc="-1">
                          <a:solidFill>
                            <a:srgbClr val="000000"/>
                          </a:solidFill>
                          <a:latin typeface="Times New Roman" panose="02020603050405020304"/>
                          <a:ea typeface="Times New Roman" panose="02020603050405020304"/>
                        </a:rPr>
                        <a:t>РАСХОДЫ</a:t>
                      </a:r>
                      <a:endParaRPr lang="ru-RU" sz="20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457200">
                        <a:lnSpc>
                          <a:spcPct val="100000"/>
                        </a:lnSpc>
                      </a:pPr>
                      <a:r>
                        <a:rPr lang="ru-RU" sz="2000" b="0" strike="noStrike" spc="-1">
                          <a:solidFill>
                            <a:schemeClr val="dk1"/>
                          </a:solidFill>
                          <a:latin typeface="Times New Roman" panose="02020603050405020304"/>
                          <a:ea typeface="Times New Roman" panose="02020603050405020304"/>
                        </a:rPr>
                        <a:t>1 104 710,2</a:t>
                      </a:r>
                      <a:endParaRPr lang="ru-RU" sz="20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457200">
                        <a:lnSpc>
                          <a:spcPct val="100000"/>
                        </a:lnSpc>
                      </a:pPr>
                      <a:r>
                        <a:rPr lang="ru-RU" sz="2000" b="0" strike="noStrike" spc="-1">
                          <a:solidFill>
                            <a:srgbClr val="000000"/>
                          </a:solidFill>
                          <a:latin typeface="Times New Roman" panose="02020603050405020304"/>
                          <a:ea typeface="Times New Roman" panose="02020603050405020304"/>
                        </a:rPr>
                        <a:t>1</a:t>
                      </a:r>
                      <a:r>
                        <a:rPr lang="en-US" sz="2000" b="0" strike="noStrike" spc="-1">
                          <a:solidFill>
                            <a:srgbClr val="000000"/>
                          </a:solidFill>
                          <a:latin typeface="Times New Roman" panose="02020603050405020304"/>
                          <a:ea typeface="Times New Roman" panose="02020603050405020304"/>
                        </a:rPr>
                        <a:t> </a:t>
                      </a:r>
                      <a:r>
                        <a:rPr lang="ru-RU" sz="2000" b="0" strike="noStrike" spc="-1">
                          <a:solidFill>
                            <a:srgbClr val="000000"/>
                          </a:solidFill>
                          <a:latin typeface="Times New Roman" panose="02020603050405020304"/>
                          <a:ea typeface="Times New Roman" panose="02020603050405020304"/>
                        </a:rPr>
                        <a:t>404</a:t>
                      </a:r>
                      <a:r>
                        <a:rPr lang="en-US" sz="2000" b="0" strike="noStrike" spc="-1">
                          <a:solidFill>
                            <a:srgbClr val="000000"/>
                          </a:solidFill>
                          <a:latin typeface="Times New Roman" panose="02020603050405020304"/>
                          <a:ea typeface="Times New Roman" panose="02020603050405020304"/>
                        </a:rPr>
                        <a:t> </a:t>
                      </a:r>
                      <a:r>
                        <a:rPr lang="ru-RU" sz="2000" b="0" strike="noStrike" spc="-1">
                          <a:solidFill>
                            <a:srgbClr val="000000"/>
                          </a:solidFill>
                          <a:latin typeface="Times New Roman" panose="02020603050405020304"/>
                          <a:ea typeface="Times New Roman" panose="02020603050405020304"/>
                        </a:rPr>
                        <a:t>116,7</a:t>
                      </a:r>
                      <a:endParaRPr lang="ru-RU" sz="20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nSpc>
                          <a:spcPct val="100000"/>
                        </a:lnSpc>
                      </a:pPr>
                      <a:r>
                        <a:rPr lang="ru-RU" sz="1800" b="0" strike="noStrike" spc="-1">
                          <a:solidFill>
                            <a:srgbClr val="000000"/>
                          </a:solidFill>
                          <a:latin typeface="Arial" panose="020B0604020202020204"/>
                        </a:rPr>
                        <a:t>1 685 311,6</a:t>
                      </a: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457200">
                        <a:lnSpc>
                          <a:spcPct val="100000"/>
                        </a:lnSpc>
                      </a:pPr>
                      <a:r>
                        <a:rPr lang="ru-RU" sz="2000" b="0" strike="noStrike" spc="-1">
                          <a:solidFill>
                            <a:schemeClr val="dk1"/>
                          </a:solidFill>
                          <a:latin typeface="Times New Roman" panose="02020603050405020304"/>
                          <a:ea typeface="Times New Roman" panose="02020603050405020304"/>
                        </a:rPr>
                        <a:t>1</a:t>
                      </a:r>
                      <a:r>
                        <a:rPr lang="en-US" sz="2000" b="0" strike="noStrike" spc="-1">
                          <a:solidFill>
                            <a:schemeClr val="dk1"/>
                          </a:solidFill>
                          <a:latin typeface="Times New Roman" panose="02020603050405020304"/>
                          <a:ea typeface="Times New Roman" panose="02020603050405020304"/>
                        </a:rPr>
                        <a:t> </a:t>
                      </a:r>
                      <a:r>
                        <a:rPr lang="ru-RU" sz="2000" b="0" strike="noStrike" spc="-1">
                          <a:solidFill>
                            <a:schemeClr val="dk1"/>
                          </a:solidFill>
                          <a:latin typeface="Times New Roman" panose="02020603050405020304"/>
                          <a:ea typeface="Times New Roman" panose="02020603050405020304"/>
                        </a:rPr>
                        <a:t>567 541,8</a:t>
                      </a:r>
                      <a:endParaRPr lang="ru-RU" sz="20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457200">
                        <a:lnSpc>
                          <a:spcPct val="100000"/>
                        </a:lnSpc>
                      </a:pPr>
                      <a:r>
                        <a:rPr lang="ru-RU" sz="2000" b="0" strike="noStrike" spc="-1">
                          <a:solidFill>
                            <a:schemeClr val="dk1"/>
                          </a:solidFill>
                          <a:latin typeface="Times New Roman" panose="02020603050405020304"/>
                          <a:ea typeface="Times New Roman" panose="02020603050405020304"/>
                        </a:rPr>
                        <a:t>1</a:t>
                      </a:r>
                      <a:r>
                        <a:rPr lang="en-US" sz="2000" b="0" strike="noStrike" spc="-1">
                          <a:solidFill>
                            <a:schemeClr val="dk1"/>
                          </a:solidFill>
                          <a:latin typeface="Times New Roman" panose="02020603050405020304"/>
                          <a:ea typeface="Times New Roman" panose="02020603050405020304"/>
                        </a:rPr>
                        <a:t> </a:t>
                      </a:r>
                      <a:r>
                        <a:rPr lang="ru-RU" sz="2000" b="0" strike="noStrike" spc="-1">
                          <a:solidFill>
                            <a:schemeClr val="dk1"/>
                          </a:solidFill>
                          <a:latin typeface="Times New Roman" panose="02020603050405020304"/>
                          <a:ea typeface="Times New Roman" panose="02020603050405020304"/>
                        </a:rPr>
                        <a:t>618</a:t>
                      </a:r>
                      <a:r>
                        <a:rPr lang="en-US" sz="2000" b="0" strike="noStrike" spc="-1">
                          <a:solidFill>
                            <a:schemeClr val="dk1"/>
                          </a:solidFill>
                          <a:latin typeface="Times New Roman" panose="02020603050405020304"/>
                          <a:ea typeface="Times New Roman" panose="02020603050405020304"/>
                        </a:rPr>
                        <a:t> </a:t>
                      </a:r>
                      <a:r>
                        <a:rPr lang="ru-RU" sz="2000" b="0" strike="noStrike" spc="-1">
                          <a:solidFill>
                            <a:schemeClr val="dk1"/>
                          </a:solidFill>
                          <a:latin typeface="Times New Roman" panose="02020603050405020304"/>
                          <a:ea typeface="Times New Roman" panose="02020603050405020304"/>
                        </a:rPr>
                        <a:t>741,8</a:t>
                      </a:r>
                      <a:endParaRPr lang="ru-RU" sz="20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949680">
                <a:tc>
                  <a:txBody>
                    <a:bodyPr/>
                    <a:lstStyle/>
                    <a:p>
                      <a:pPr defTabSz="457200">
                        <a:lnSpc>
                          <a:spcPct val="100000"/>
                        </a:lnSpc>
                      </a:pPr>
                      <a:r>
                        <a:rPr lang="ru-RU" sz="2000" b="0" strike="noStrike" spc="-1">
                          <a:solidFill>
                            <a:srgbClr val="000000"/>
                          </a:solidFill>
                          <a:latin typeface="Times New Roman" panose="02020603050405020304"/>
                          <a:ea typeface="Times New Roman" panose="02020603050405020304"/>
                        </a:rPr>
                        <a:t>3.</a:t>
                      </a:r>
                      <a:endParaRPr lang="ru-RU" sz="20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457200">
                        <a:lnSpc>
                          <a:spcPct val="100000"/>
                        </a:lnSpc>
                      </a:pPr>
                      <a:r>
                        <a:rPr lang="ru-RU" sz="2000" b="1" strike="noStrike" spc="-1">
                          <a:solidFill>
                            <a:srgbClr val="000000"/>
                          </a:solidFill>
                          <a:latin typeface="Times New Roman" panose="02020603050405020304"/>
                          <a:ea typeface="Times New Roman" panose="02020603050405020304"/>
                        </a:rPr>
                        <a:t>ДЕФИЦИТ (ПРОФИЦИТ)</a:t>
                      </a:r>
                      <a:endParaRPr lang="ru-RU" sz="20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342900">
                        <a:lnSpc>
                          <a:spcPct val="100000"/>
                        </a:lnSpc>
                        <a:tabLst>
                          <a:tab pos="0" algn="l"/>
                        </a:tabLst>
                      </a:pPr>
                      <a:r>
                        <a:rPr lang="ru-RU" sz="2000" b="0" strike="noStrike" spc="-1">
                          <a:solidFill>
                            <a:srgbClr val="000000"/>
                          </a:solidFill>
                          <a:latin typeface="Times New Roman" panose="02020603050405020304"/>
                          <a:ea typeface="Times New Roman" panose="02020603050405020304"/>
                        </a:rPr>
                        <a:t>1 000</a:t>
                      </a:r>
                      <a:endParaRPr lang="ru-RU" sz="20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457200">
                        <a:lnSpc>
                          <a:spcPct val="100000"/>
                        </a:lnSpc>
                      </a:pPr>
                      <a:r>
                        <a:rPr lang="ru-RU" sz="2000" b="0" strike="noStrike" spc="-1">
                          <a:solidFill>
                            <a:srgbClr val="000000"/>
                          </a:solidFill>
                          <a:latin typeface="Times New Roman" panose="02020603050405020304"/>
                          <a:ea typeface="Times New Roman" panose="02020603050405020304"/>
                        </a:rPr>
                        <a:t>0</a:t>
                      </a:r>
                      <a:endParaRPr lang="ru-RU" sz="20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r>
                        <a:rPr lang="ru-RU" sz="1800" b="0" strike="noStrike" spc="-1">
                          <a:solidFill>
                            <a:srgbClr val="000000"/>
                          </a:solidFill>
                          <a:latin typeface="Arial" panose="020B0604020202020204"/>
                        </a:rPr>
                        <a:t>0</a:t>
                      </a: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999999"/>
                    </a:solidFill>
                  </a:tcPr>
                </a:tc>
                <a:tc>
                  <a:txBody>
                    <a:bodyPr/>
                    <a:lstStyle/>
                    <a:p>
                      <a:pPr algn="ctr" defTabSz="457200">
                        <a:lnSpc>
                          <a:spcPct val="100000"/>
                        </a:lnSpc>
                      </a:pPr>
                      <a:r>
                        <a:rPr lang="ru-RU" sz="2000" b="0" strike="noStrike" spc="-1">
                          <a:solidFill>
                            <a:srgbClr val="000000"/>
                          </a:solidFill>
                          <a:latin typeface="Times New Roman" panose="02020603050405020304"/>
                          <a:ea typeface="Times New Roman" panose="02020603050405020304"/>
                        </a:rPr>
                        <a:t>0</a:t>
                      </a:r>
                      <a:endParaRPr lang="ru-RU" sz="20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999999"/>
                    </a:solidFill>
                  </a:tcPr>
                </a:tc>
                <a:tc>
                  <a:txBody>
                    <a:bodyPr/>
                    <a:lstStyle/>
                    <a:p>
                      <a:pPr algn="ctr" defTabSz="457200">
                        <a:lnSpc>
                          <a:spcPct val="100000"/>
                        </a:lnSpc>
                      </a:pPr>
                      <a:r>
                        <a:rPr lang="ru-RU" sz="2000" b="0" strike="noStrike" spc="-1">
                          <a:solidFill>
                            <a:schemeClr val="dk1"/>
                          </a:solidFill>
                          <a:latin typeface="Times New Roman" panose="02020603050405020304"/>
                          <a:ea typeface="Times New Roman" panose="02020603050405020304"/>
                        </a:rPr>
                        <a:t>0</a:t>
                      </a:r>
                      <a:endParaRPr lang="ru-RU" sz="20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999999"/>
                    </a:solidFill>
                  </a:tcPr>
                </a:tc>
                <a:extLst>
                  <a:ext uri="{0D108BD9-81ED-4DB2-BD59-A6C34878D82A}">
                    <a16:rowId xmlns:a16="http://schemas.microsoft.com/office/drawing/2014/main" val="10003"/>
                  </a:ext>
                </a:extLst>
              </a:tr>
            </a:tbl>
          </a:graphicData>
        </a:graphic>
      </p:graphicFrame>
      <p:sp>
        <p:nvSpPr>
          <p:cNvPr id="222"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II.</a:t>
            </a:r>
            <a:r>
              <a:rPr lang="ru-RU" sz="1800" b="0" strike="noStrike" spc="-1">
                <a:solidFill>
                  <a:schemeClr val="accent5">
                    <a:lumMod val="50000"/>
                  </a:schemeClr>
                </a:solidFill>
                <a:latin typeface="Times New Roman" panose="02020603050405020304"/>
                <a:ea typeface="Times New Roman" panose="02020603050405020304"/>
              </a:rPr>
              <a:t> Общие характеристики бюджета</a:t>
            </a:r>
            <a:endParaRPr lang="ru-RU" sz="1800" b="0" strike="noStrike" spc="-1">
              <a:solidFill>
                <a:srgbClr val="FFFFFF"/>
              </a:solidFill>
              <a:latin typeface="Arial" panose="020B0604020202020204"/>
            </a:endParaRPr>
          </a:p>
        </p:txBody>
      </p:sp>
      <p:sp>
        <p:nvSpPr>
          <p:cNvPr id="223" name="CustomShape 2"/>
          <p:cNvSpPr/>
          <p:nvPr/>
        </p:nvSpPr>
        <p:spPr>
          <a:xfrm>
            <a:off x="657360" y="474120"/>
            <a:ext cx="10875600" cy="15782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marL="365760" indent="-281305" algn="ctr" defTabSz="457200">
              <a:lnSpc>
                <a:spcPct val="100000"/>
              </a:lnSpc>
              <a:spcBef>
                <a:spcPts val="600"/>
              </a:spcBef>
              <a:tabLst>
                <a:tab pos="0" algn="l"/>
              </a:tabLst>
            </a:pPr>
            <a:r>
              <a:rPr lang="ru-RU" sz="2400" b="0" strike="noStrike" spc="-1">
                <a:solidFill>
                  <a:schemeClr val="accent4">
                    <a:lumMod val="50000"/>
                  </a:schemeClr>
                </a:solidFill>
                <a:latin typeface="Times New Roman" panose="02020603050405020304"/>
                <a:ea typeface="Times New Roman" panose="02020603050405020304"/>
              </a:rPr>
              <a:t>ОСНОВНЫЕ ХАРАКТЕРИСТИКИ БЮДЖЕТА СЛОБОДО-ТУРИНСКОГО МУНИЦИПАЛЬНОГО РАЙОНА НА 2025 ГОД И ПЛАНОВЫЙ ПЕРИОД 2026 И 2027 ГОДОВ</a:t>
            </a:r>
            <a:endParaRPr lang="ru-RU" sz="2400" b="0" strike="noStrike" spc="-1">
              <a:solidFill>
                <a:srgbClr val="FFFFFF"/>
              </a:solidFill>
              <a:latin typeface="Arial" panose="020B0604020202020204"/>
            </a:endParaRPr>
          </a:p>
          <a:p>
            <a:pPr marL="365760" indent="-281305" algn="ctr" defTabSz="457200">
              <a:lnSpc>
                <a:spcPct val="100000"/>
              </a:lnSpc>
              <a:spcBef>
                <a:spcPts val="600"/>
              </a:spcBef>
              <a:tabLst>
                <a:tab pos="0" algn="l"/>
              </a:tabLst>
            </a:pPr>
            <a:r>
              <a:rPr lang="en-US" sz="1600" b="0" strike="noStrike" spc="-1">
                <a:solidFill>
                  <a:schemeClr val="accent4">
                    <a:lumMod val="50000"/>
                  </a:schemeClr>
                </a:solidFill>
                <a:latin typeface="Times New Roman" panose="02020603050405020304"/>
                <a:ea typeface="Times New Roman" panose="02020603050405020304"/>
              </a:rPr>
              <a:t>																			</a:t>
            </a:r>
            <a:r>
              <a:rPr lang="ru-RU" sz="1600" b="0" strike="noStrike" spc="-1">
                <a:solidFill>
                  <a:schemeClr val="accent4">
                    <a:lumMod val="50000"/>
                  </a:schemeClr>
                </a:solidFill>
                <a:latin typeface="Times New Roman" panose="02020603050405020304"/>
                <a:ea typeface="Times New Roman" panose="02020603050405020304"/>
              </a:rPr>
              <a:t>тыс. рублей</a:t>
            </a:r>
            <a:endParaRPr lang="ru-RU" sz="1600" b="0" strike="noStrike" spc="-1">
              <a:solidFill>
                <a:srgbClr val="FFFFFF"/>
              </a:solidFill>
              <a:latin typeface="Arial" panose="020B0604020202020204"/>
            </a:endParaRPr>
          </a:p>
        </p:txBody>
      </p:sp>
      <p:sp>
        <p:nvSpPr>
          <p:cNvPr id="224" name="CustomShape 2"/>
          <p:cNvSpPr/>
          <p:nvPr/>
        </p:nvSpPr>
        <p:spPr>
          <a:xfrm>
            <a:off x="657360" y="5125680"/>
            <a:ext cx="10875600" cy="8956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marL="365760" indent="-281305" defTabSz="457200">
              <a:lnSpc>
                <a:spcPct val="100000"/>
              </a:lnSpc>
              <a:spcBef>
                <a:spcPts val="600"/>
              </a:spcBef>
              <a:tabLst>
                <a:tab pos="0" algn="l"/>
              </a:tabLst>
            </a:pPr>
            <a:r>
              <a:rPr lang="ru-RU" sz="2800" b="0" strike="noStrike" spc="-1">
                <a:solidFill>
                  <a:srgbClr val="000000"/>
                </a:solidFill>
                <a:latin typeface="Times New Roman" panose="02020603050405020304"/>
                <a:ea typeface="Times New Roman" panose="02020603050405020304"/>
              </a:rPr>
              <a:t>			Источником покрытия дефицита бюджета являются остатки средств бюджета района предыдущего периода.</a:t>
            </a:r>
            <a:endParaRPr lang="ru-RU" sz="2800" b="0" strike="noStrike" spc="-1">
              <a:solidFill>
                <a:srgbClr val="FFFFFF"/>
              </a:solidFill>
              <a:latin typeface="Arial" panose="020B0604020202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II.</a:t>
            </a:r>
            <a:r>
              <a:rPr lang="ru-RU" sz="1800" b="0" strike="noStrike" spc="-1">
                <a:solidFill>
                  <a:schemeClr val="accent5">
                    <a:lumMod val="50000"/>
                  </a:schemeClr>
                </a:solidFill>
                <a:latin typeface="Times New Roman" panose="02020603050405020304"/>
                <a:ea typeface="Times New Roman" panose="02020603050405020304"/>
              </a:rPr>
              <a:t> Общие характеристики бюджета</a:t>
            </a:r>
            <a:endParaRPr lang="ru-RU" sz="1800" b="0" strike="noStrike" spc="-1">
              <a:solidFill>
                <a:srgbClr val="FFFFFF"/>
              </a:solidFill>
              <a:latin typeface="Arial" panose="020B0604020202020204"/>
            </a:endParaRPr>
          </a:p>
        </p:txBody>
      </p:sp>
      <p:sp>
        <p:nvSpPr>
          <p:cNvPr id="226" name="CustomShape 2"/>
          <p:cNvSpPr/>
          <p:nvPr/>
        </p:nvSpPr>
        <p:spPr>
          <a:xfrm>
            <a:off x="657360" y="474120"/>
            <a:ext cx="10875600" cy="62067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96666" lnSpcReduction="10000"/>
          </a:bodyPr>
          <a:lstStyle/>
          <a:p>
            <a:pPr marL="365760" indent="-281305" algn="ctr" defTabSz="457200">
              <a:lnSpc>
                <a:spcPct val="100000"/>
              </a:lnSpc>
              <a:spcBef>
                <a:spcPts val="600"/>
              </a:spcBef>
              <a:tabLst>
                <a:tab pos="0" algn="l"/>
              </a:tabLst>
            </a:pPr>
            <a:r>
              <a:rPr lang="ru-RU" sz="2800" b="0" strike="noStrike" spc="-1">
                <a:solidFill>
                  <a:srgbClr val="000000"/>
                </a:solidFill>
                <a:latin typeface="Times New Roman" panose="02020603050405020304"/>
                <a:ea typeface="Times New Roman" panose="02020603050405020304"/>
              </a:rPr>
              <a:t>Бюджетная политика в области расходов на 2025 год и плановый период 2026 и 2027 годов</a:t>
            </a:r>
            <a:endParaRPr lang="ru-RU" sz="2800" b="0" strike="noStrike" spc="-1">
              <a:solidFill>
                <a:srgbClr val="FFFFFF"/>
              </a:solidFill>
              <a:latin typeface="Arial" panose="020B0604020202020204"/>
            </a:endParaRPr>
          </a:p>
          <a:p>
            <a:pPr marL="365760" indent="-281305" algn="just" defTabSz="457200">
              <a:lnSpc>
                <a:spcPct val="100000"/>
              </a:lnSpc>
              <a:spcBef>
                <a:spcPts val="600"/>
              </a:spcBef>
              <a:tabLst>
                <a:tab pos="0" algn="l"/>
              </a:tabLst>
            </a:pPr>
            <a:r>
              <a:rPr lang="ru-RU" sz="1600" b="0" strike="noStrike" spc="-1">
                <a:solidFill>
                  <a:srgbClr val="000000"/>
                </a:solidFill>
                <a:latin typeface="Times New Roman" panose="02020603050405020304"/>
                <a:ea typeface="Times New Roman" panose="02020603050405020304"/>
              </a:rPr>
              <a:t>	Главная задача – формирование такого объема расходов, который бы соответствовал реальному прогнозу налоговых доходов и объему поступлений от других уровней бюджетов.</a:t>
            </a:r>
            <a:endParaRPr lang="ru-RU" sz="1600" b="0" strike="noStrike" spc="-1">
              <a:solidFill>
                <a:srgbClr val="FFFFFF"/>
              </a:solidFill>
              <a:latin typeface="Arial" panose="020B0604020202020204"/>
            </a:endParaRPr>
          </a:p>
          <a:p>
            <a:pPr marL="365760" indent="-281305" algn="ctr" defTabSz="457200">
              <a:lnSpc>
                <a:spcPct val="100000"/>
              </a:lnSpc>
              <a:spcBef>
                <a:spcPts val="600"/>
              </a:spcBef>
              <a:tabLst>
                <a:tab pos="0" algn="l"/>
              </a:tabLst>
            </a:pPr>
            <a:r>
              <a:rPr lang="ru-RU" sz="2100" b="1" strike="noStrike" spc="-1">
                <a:solidFill>
                  <a:srgbClr val="000000"/>
                </a:solidFill>
                <a:latin typeface="Times New Roman" panose="02020603050405020304"/>
                <a:ea typeface="Times New Roman" panose="02020603050405020304"/>
              </a:rPr>
              <a:t>Основные направления работы:</a:t>
            </a:r>
            <a:endParaRPr lang="ru-RU" sz="21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a:solidFill>
                  <a:srgbClr val="000000"/>
                </a:solidFill>
                <a:latin typeface="Times New Roman" panose="02020603050405020304"/>
                <a:ea typeface="Times New Roman" panose="02020603050405020304"/>
              </a:rPr>
              <a:t>Создание условий для оказания качественных муниципальных услуг;</a:t>
            </a:r>
            <a:endParaRPr lang="ru-RU" sz="15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a:solidFill>
                  <a:srgbClr val="000000"/>
                </a:solidFill>
                <a:latin typeface="Times New Roman" panose="02020603050405020304"/>
                <a:ea typeface="Times New Roman" panose="02020603050405020304"/>
              </a:rPr>
              <a:t>Обеспечение прозрачности и открытости бюджетного процесса;</a:t>
            </a:r>
            <a:endParaRPr lang="ru-RU" sz="15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a:solidFill>
                  <a:srgbClr val="000000"/>
                </a:solidFill>
                <a:latin typeface="Times New Roman" panose="02020603050405020304"/>
                <a:ea typeface="Times New Roman" panose="02020603050405020304"/>
              </a:rPr>
              <a:t>Не допускать образования кредиторской задолженности по принятым обязательствам, не принимать бюджетные обязательства при отсутствии доведенных лимитов бюджетных обязательств и объемов финансирования;</a:t>
            </a:r>
            <a:endParaRPr lang="ru-RU" sz="15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a:solidFill>
                  <a:srgbClr val="000000"/>
                </a:solidFill>
                <a:latin typeface="Times New Roman" panose="02020603050405020304"/>
                <a:ea typeface="Times New Roman" panose="02020603050405020304"/>
              </a:rPr>
              <a:t>Не допускать образования задолженности по заработной плате и социальным выплатам;</a:t>
            </a:r>
            <a:endParaRPr lang="ru-RU" sz="15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a:solidFill>
                  <a:srgbClr val="000000"/>
                </a:solidFill>
                <a:latin typeface="Times New Roman" panose="02020603050405020304"/>
                <a:ea typeface="Times New Roman" panose="02020603050405020304"/>
              </a:rPr>
              <a:t>Принятие решений о сокращении расходов, носящих необязательный характер;</a:t>
            </a:r>
            <a:endParaRPr lang="ru-RU" sz="15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a:solidFill>
                  <a:srgbClr val="000000"/>
                </a:solidFill>
                <a:latin typeface="Times New Roman" panose="02020603050405020304"/>
                <a:ea typeface="Times New Roman" panose="02020603050405020304"/>
              </a:rPr>
              <a:t>Обеспечение максимально эффективного и прозрачного использования бюджетных средств для достижения конечных, измеримых, общественно значимых результатов;</a:t>
            </a:r>
            <a:endParaRPr lang="ru-RU" sz="15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a:solidFill>
                  <a:srgbClr val="000000"/>
                </a:solidFill>
                <a:latin typeface="Times New Roman" panose="02020603050405020304"/>
                <a:ea typeface="Times New Roman" panose="02020603050405020304"/>
              </a:rPr>
              <a:t>Принятие новых расходных обязательств в зависимости от оценки финансовых возможностей бюджета района и оценки ожидаемой эффективности;</a:t>
            </a:r>
            <a:endParaRPr lang="ru-RU" sz="15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a:solidFill>
                  <a:srgbClr val="000000"/>
                </a:solidFill>
                <a:latin typeface="Times New Roman" panose="02020603050405020304"/>
                <a:ea typeface="Times New Roman" panose="02020603050405020304"/>
              </a:rPr>
              <a:t>Ведение реестра расходных обязательств с целью учета действующих расходных обязательств и оценки объема средств районного бюджета, необходимых для их использования на трехлетнюю перспективу;</a:t>
            </a:r>
            <a:endParaRPr lang="ru-RU" sz="15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a:solidFill>
                  <a:srgbClr val="000000"/>
                </a:solidFill>
                <a:latin typeface="Times New Roman" panose="02020603050405020304"/>
                <a:ea typeface="Times New Roman" panose="02020603050405020304"/>
              </a:rPr>
              <a:t>Установление взаимосвязи между затраченными бюджетными ресурсами и полученными результатами, оценка экономической и социальной эффективности тех или иных видов деятельности финансируемых из районного бюджета;</a:t>
            </a:r>
            <a:endParaRPr lang="ru-RU" sz="15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a:solidFill>
                  <a:srgbClr val="000000"/>
                </a:solidFill>
                <a:latin typeface="Times New Roman" panose="02020603050405020304"/>
                <a:ea typeface="Times New Roman" panose="02020603050405020304"/>
              </a:rPr>
              <a:t>Обеспечение жесткого контроля со стороны главных распорядителей бюджетных средств за обязательствами, принимаемыми подведомственными бюджетными учреждениями. Расходные обязательства должны основываться на принципах эффективности и экономии.</a:t>
            </a:r>
            <a:endParaRPr lang="ru-RU" sz="1500" b="0" strike="noStrike" spc="-1">
              <a:solidFill>
                <a:srgbClr val="FFFFFF"/>
              </a:solidFill>
              <a:latin typeface="Arial" panose="020B06040202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III. </a:t>
            </a:r>
            <a:r>
              <a:rPr lang="ru-RU" sz="1800" b="0" strike="noStrike" spc="-1">
                <a:solidFill>
                  <a:schemeClr val="accent5">
                    <a:lumMod val="50000"/>
                  </a:schemeClr>
                </a:solidFill>
                <a:latin typeface="Times New Roman" panose="02020603050405020304"/>
                <a:ea typeface="Times New Roman" panose="02020603050405020304"/>
              </a:rPr>
              <a:t>Доходы бюджета</a:t>
            </a:r>
            <a:endParaRPr lang="ru-RU" sz="1800" b="0" strike="noStrike" spc="-1">
              <a:solidFill>
                <a:srgbClr val="FFFFFF"/>
              </a:solidFill>
              <a:latin typeface="Arial" panose="020B0604020202020204"/>
            </a:endParaRPr>
          </a:p>
        </p:txBody>
      </p:sp>
      <p:sp>
        <p:nvSpPr>
          <p:cNvPr id="228" name="TextBox 5"/>
          <p:cNvSpPr/>
          <p:nvPr/>
        </p:nvSpPr>
        <p:spPr>
          <a:xfrm>
            <a:off x="657360" y="72468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365760" indent="-281305" algn="ctr" defTabSz="457200">
              <a:lnSpc>
                <a:spcPct val="100000"/>
              </a:lnSpc>
              <a:spcBef>
                <a:spcPts val="600"/>
              </a:spcBef>
              <a:tabLst>
                <a:tab pos="0" algn="l"/>
              </a:tabLst>
            </a:pPr>
            <a:r>
              <a:rPr lang="ru-RU" sz="2400" b="1" strike="noStrike" spc="-1">
                <a:solidFill>
                  <a:schemeClr val="accent4">
                    <a:lumMod val="50000"/>
                  </a:schemeClr>
                </a:solidFill>
                <a:latin typeface="Times New Roman" panose="02020603050405020304"/>
                <a:ea typeface="Times New Roman" panose="02020603050405020304"/>
              </a:rPr>
              <a:t>Доходы бюджета Слободо-Туринского муниципального района</a:t>
            </a:r>
            <a:endParaRPr lang="ru-RU" sz="2400" b="0" strike="noStrike" spc="-1">
              <a:solidFill>
                <a:srgbClr val="FFFFFF"/>
              </a:solidFill>
              <a:latin typeface="Arial" panose="020B0604020202020204"/>
            </a:endParaRPr>
          </a:p>
        </p:txBody>
      </p:sp>
      <p:graphicFrame>
        <p:nvGraphicFramePr>
          <p:cNvPr id="4" name="Diagram4"/>
          <p:cNvGraphicFramePr/>
          <p:nvPr>
            <p:extLst>
              <p:ext uri="{D42A27DB-BD31-4B8C-83A1-F6EECF244321}">
                <p14:modId xmlns:p14="http://schemas.microsoft.com/office/powerpoint/2010/main" val="1745932279"/>
              </p:ext>
            </p:extLst>
          </p:nvPr>
        </p:nvGraphicFramePr>
        <p:xfrm>
          <a:off x="623392" y="1268760"/>
          <a:ext cx="10875600" cy="4945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Объект 9"/>
          <p:cNvPicPr/>
          <p:nvPr/>
        </p:nvPicPr>
        <p:blipFill>
          <a:blip r:embed="rId2"/>
          <a:stretch>
            <a:fillRect/>
          </a:stretch>
        </p:blipFill>
        <p:spPr>
          <a:xfrm>
            <a:off x="7176120" y="1337040"/>
            <a:ext cx="2802600" cy="492120"/>
          </a:xfrm>
          <a:prstGeom prst="rect">
            <a:avLst/>
          </a:prstGeom>
          <a:ln w="0">
            <a:noFill/>
          </a:ln>
        </p:spPr>
      </p:pic>
      <p:sp>
        <p:nvSpPr>
          <p:cNvPr id="230"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III. </a:t>
            </a:r>
            <a:r>
              <a:rPr lang="ru-RU" sz="1800" b="0" strike="noStrike" spc="-1">
                <a:solidFill>
                  <a:schemeClr val="accent5">
                    <a:lumMod val="50000"/>
                  </a:schemeClr>
                </a:solidFill>
                <a:latin typeface="Times New Roman" panose="02020603050405020304"/>
                <a:ea typeface="Times New Roman" panose="02020603050405020304"/>
              </a:rPr>
              <a:t>Доходы бюджета</a:t>
            </a:r>
            <a:endParaRPr lang="ru-RU" sz="1800" b="0" strike="noStrike" spc="-1">
              <a:solidFill>
                <a:srgbClr val="FFFFFF"/>
              </a:solidFill>
              <a:latin typeface="Arial" panose="020B0604020202020204"/>
            </a:endParaRPr>
          </a:p>
        </p:txBody>
      </p:sp>
      <p:sp>
        <p:nvSpPr>
          <p:cNvPr id="231" name="TextBox 5"/>
          <p:cNvSpPr/>
          <p:nvPr/>
        </p:nvSpPr>
        <p:spPr>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365760" indent="-281305" algn="ctr" defTabSz="457200">
              <a:lnSpc>
                <a:spcPct val="100000"/>
              </a:lnSpc>
              <a:spcBef>
                <a:spcPts val="600"/>
              </a:spcBef>
              <a:tabLst>
                <a:tab pos="0" algn="l"/>
              </a:tabLst>
            </a:pPr>
            <a:r>
              <a:rPr lang="ru-RU" sz="2400" b="1" strike="noStrike" spc="-1">
                <a:solidFill>
                  <a:srgbClr val="000000"/>
                </a:solidFill>
                <a:latin typeface="Times New Roman" panose="02020603050405020304"/>
                <a:ea typeface="Times New Roman" panose="02020603050405020304"/>
              </a:rPr>
              <a:t>Основные налоговые доходы местного бюджета на 2025-2027 годы</a:t>
            </a:r>
            <a:endParaRPr lang="ru-RU" sz="2400" b="0" strike="noStrike" spc="-1">
              <a:solidFill>
                <a:srgbClr val="FFFFFF"/>
              </a:solidFill>
              <a:latin typeface="Arial" panose="020B0604020202020204"/>
            </a:endParaRPr>
          </a:p>
        </p:txBody>
      </p:sp>
      <p:sp>
        <p:nvSpPr>
          <p:cNvPr id="232" name="Стрелка: вниз 6"/>
          <p:cNvSpPr/>
          <p:nvPr/>
        </p:nvSpPr>
        <p:spPr>
          <a:xfrm>
            <a:off x="2351584" y="1337040"/>
            <a:ext cx="2548080" cy="459720"/>
          </a:xfrm>
          <a:prstGeom prst="downArrow">
            <a:avLst>
              <a:gd name="adj1" fmla="val 50000"/>
              <a:gd name="adj2" fmla="val 50000"/>
            </a:avLst>
          </a:prstGeom>
          <a:solidFill>
            <a:srgbClr val="CD811F"/>
          </a:solidFill>
          <a:ln cap="rnd">
            <a:solidFill>
              <a:srgbClr val="FFFFFF"/>
            </a:solidFill>
            <a:round/>
          </a:ln>
        </p:spPr>
        <p:style>
          <a:lnRef idx="3">
            <a:schemeClr val="lt1"/>
          </a:lnRef>
          <a:fillRef idx="1">
            <a:schemeClr val="accent6"/>
          </a:fillRef>
          <a:effectRef idx="1">
            <a:schemeClr val="accent6"/>
          </a:effectRef>
          <a:fontRef idx="minor"/>
        </p:style>
        <p:txBody>
          <a:bodyPr lIns="90000" tIns="45000" rIns="90000" bIns="45000" anchor="ctr">
            <a:noAutofit/>
          </a:bodyPr>
          <a:lstStyle/>
          <a:p>
            <a:pPr algn="ctr" defTabSz="457200">
              <a:lnSpc>
                <a:spcPct val="100000"/>
              </a:lnSpc>
            </a:pPr>
            <a:endParaRPr lang="ru-RU" sz="1800" b="0" strike="noStrike" spc="-1">
              <a:solidFill>
                <a:schemeClr val="lt1"/>
              </a:solidFill>
              <a:latin typeface="Century Gothic"/>
            </a:endParaRPr>
          </a:p>
        </p:txBody>
      </p:sp>
      <p:sp>
        <p:nvSpPr>
          <p:cNvPr id="233" name="TextBox 13"/>
          <p:cNvSpPr/>
          <p:nvPr/>
        </p:nvSpPr>
        <p:spPr>
          <a:xfrm>
            <a:off x="1296360" y="2060848"/>
            <a:ext cx="4798800" cy="3968864"/>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457200">
              <a:lnSpc>
                <a:spcPct val="100000"/>
              </a:lnSpc>
            </a:pPr>
            <a:r>
              <a:rPr lang="ru-RU" sz="1400" b="1" strike="noStrike" spc="-1" dirty="0">
                <a:solidFill>
                  <a:srgbClr val="000000"/>
                </a:solidFill>
                <a:latin typeface="Times New Roman" panose="02020603050405020304"/>
                <a:ea typeface="Times New Roman" panose="02020603050405020304"/>
              </a:rPr>
              <a:t>Налоговая ставка по налогу на доходы физических лиц </a:t>
            </a:r>
            <a:r>
              <a:rPr lang="ru-RU" sz="1400" b="0" strike="noStrike" spc="-1" dirty="0">
                <a:solidFill>
                  <a:srgbClr val="000000"/>
                </a:solidFill>
                <a:latin typeface="Times New Roman" panose="02020603050405020304"/>
                <a:ea typeface="Times New Roman" panose="02020603050405020304"/>
              </a:rPr>
              <a:t>установлена 13% при доходах до 2,4 млн. руб. включительно, 15 %  при доходе свыше 2,4 млн. руб. до 5 млн. руб. включительно, 18% при доходе свыше 5 млн. руб. до 20 млн. руб. включительно, 20% при доходе свыше 20 млн. руб. до 50 млн. руб. и 22% при доходах свыше 50 млн. руб.</a:t>
            </a:r>
            <a:endParaRPr lang="ru-RU" sz="1400" b="0" strike="noStrike" spc="-1" dirty="0">
              <a:solidFill>
                <a:srgbClr val="FFFFFF"/>
              </a:solidFill>
              <a:latin typeface="Arial" panose="020B0604020202020204"/>
            </a:endParaRPr>
          </a:p>
          <a:p>
            <a:pPr algn="ctr" defTabSz="457200">
              <a:lnSpc>
                <a:spcPct val="100000"/>
              </a:lnSpc>
            </a:pPr>
            <a:endParaRPr lang="ru-RU" sz="1400" b="0" strike="noStrike" spc="-1" dirty="0">
              <a:solidFill>
                <a:srgbClr val="FFFFFF"/>
              </a:solidFill>
              <a:latin typeface="Arial" panose="020B0604020202020204"/>
            </a:endParaRPr>
          </a:p>
          <a:p>
            <a:pPr algn="ctr" defTabSz="457200">
              <a:lnSpc>
                <a:spcPct val="100000"/>
              </a:lnSpc>
            </a:pPr>
            <a:r>
              <a:rPr lang="ru-RU" sz="1400" b="0" strike="noStrike" spc="-1" dirty="0">
                <a:solidFill>
                  <a:srgbClr val="000000"/>
                </a:solidFill>
                <a:latin typeface="Times New Roman" panose="02020603050405020304"/>
                <a:ea typeface="Times New Roman" panose="02020603050405020304"/>
              </a:rPr>
              <a:t>35% - в отношении стоимости выигрышей и призов,  суммы экономии на процентах при получении кредитных средств, платы за использование денежных средств членов кредитного потреб. кооператива</a:t>
            </a:r>
            <a:endParaRPr lang="ru-RU" sz="1400" b="0" strike="noStrike" spc="-1" dirty="0">
              <a:solidFill>
                <a:srgbClr val="FFFFFF"/>
              </a:solidFill>
              <a:latin typeface="Arial" panose="020B0604020202020204"/>
            </a:endParaRPr>
          </a:p>
          <a:p>
            <a:pPr algn="ctr" defTabSz="457200">
              <a:lnSpc>
                <a:spcPct val="100000"/>
              </a:lnSpc>
            </a:pPr>
            <a:endParaRPr lang="ru-RU" sz="1400" b="0" strike="noStrike" spc="-1" dirty="0">
              <a:solidFill>
                <a:srgbClr val="FFFFFF"/>
              </a:solidFill>
              <a:latin typeface="Arial" panose="020B0604020202020204"/>
            </a:endParaRPr>
          </a:p>
          <a:p>
            <a:pPr algn="ctr" defTabSz="457200">
              <a:lnSpc>
                <a:spcPct val="100000"/>
              </a:lnSpc>
            </a:pPr>
            <a:r>
              <a:rPr lang="ru-RU" sz="1400" b="0" strike="noStrike" spc="-1" dirty="0">
                <a:solidFill>
                  <a:srgbClr val="000000"/>
                </a:solidFill>
                <a:latin typeface="Times New Roman" panose="02020603050405020304"/>
                <a:ea typeface="Times New Roman" panose="02020603050405020304"/>
              </a:rPr>
              <a:t>Зачисляется в размере 97% в бюджет МР (согласно Бюджетного кодекса-13%;</a:t>
            </a:r>
            <a:endParaRPr lang="ru-RU" sz="1400" b="0" strike="noStrike" spc="-1" dirty="0">
              <a:solidFill>
                <a:srgbClr val="FFFFFF"/>
              </a:solidFill>
              <a:latin typeface="Arial" panose="020B0604020202020204"/>
            </a:endParaRPr>
          </a:p>
          <a:p>
            <a:pPr algn="ctr" defTabSz="457200">
              <a:lnSpc>
                <a:spcPct val="100000"/>
              </a:lnSpc>
            </a:pPr>
            <a:r>
              <a:rPr lang="ru-RU" sz="1400" b="0" strike="noStrike" spc="-1" dirty="0">
                <a:solidFill>
                  <a:srgbClr val="000000"/>
                </a:solidFill>
                <a:latin typeface="Times New Roman" panose="02020603050405020304"/>
                <a:ea typeface="Times New Roman" panose="02020603050405020304"/>
              </a:rPr>
              <a:t>Единый норматив, установленный Областным законом СО -1%;</a:t>
            </a:r>
            <a:endParaRPr lang="ru-RU" sz="1400" b="0" strike="noStrike" spc="-1" dirty="0">
              <a:solidFill>
                <a:srgbClr val="FFFFFF"/>
              </a:solidFill>
              <a:latin typeface="Arial" panose="020B0604020202020204"/>
            </a:endParaRPr>
          </a:p>
          <a:p>
            <a:pPr algn="ctr" defTabSz="457200">
              <a:lnSpc>
                <a:spcPct val="100000"/>
              </a:lnSpc>
            </a:pPr>
            <a:r>
              <a:rPr lang="ru-RU" sz="1400" b="0" strike="noStrike" spc="-1" dirty="0">
                <a:solidFill>
                  <a:srgbClr val="000000"/>
                </a:solidFill>
                <a:latin typeface="Times New Roman" panose="02020603050405020304"/>
                <a:ea typeface="Times New Roman" panose="02020603050405020304"/>
              </a:rPr>
              <a:t>дополнительный норматив в 2025-2027 гг. -83%)</a:t>
            </a:r>
            <a:endParaRPr lang="ru-RU" sz="1400" b="0" strike="noStrike" spc="-1" dirty="0">
              <a:solidFill>
                <a:srgbClr val="FFFFFF"/>
              </a:solidFill>
              <a:latin typeface="Arial" panose="020B0604020202020204"/>
            </a:endParaRPr>
          </a:p>
        </p:txBody>
      </p:sp>
      <p:sp>
        <p:nvSpPr>
          <p:cNvPr id="234" name="TextBox 15"/>
          <p:cNvSpPr/>
          <p:nvPr/>
        </p:nvSpPr>
        <p:spPr>
          <a:xfrm>
            <a:off x="6266160" y="2136240"/>
            <a:ext cx="4798800" cy="2526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457200">
              <a:lnSpc>
                <a:spcPct val="100000"/>
              </a:lnSpc>
            </a:pPr>
            <a:r>
              <a:rPr lang="ru-RU" sz="1600" b="1" strike="noStrike" spc="-1" dirty="0">
                <a:solidFill>
                  <a:srgbClr val="000000"/>
                </a:solidFill>
                <a:latin typeface="Times New Roman" panose="02020603050405020304"/>
                <a:ea typeface="Times New Roman" panose="02020603050405020304"/>
              </a:rPr>
              <a:t>Упрощенная система налогообложения-</a:t>
            </a:r>
            <a:endParaRPr lang="ru-RU" sz="1600" b="0" strike="noStrike" spc="-1" dirty="0">
              <a:solidFill>
                <a:srgbClr val="FFFFFF"/>
              </a:solidFill>
              <a:latin typeface="Arial" panose="020B0604020202020204"/>
            </a:endParaRPr>
          </a:p>
          <a:p>
            <a:pPr algn="ctr" defTabSz="457200">
              <a:lnSpc>
                <a:spcPct val="100000"/>
              </a:lnSpc>
            </a:pPr>
            <a:r>
              <a:rPr lang="ru-RU" sz="1600" b="0" strike="noStrike" spc="-1" dirty="0">
                <a:solidFill>
                  <a:srgbClr val="000000"/>
                </a:solidFill>
                <a:latin typeface="Times New Roman" panose="02020603050405020304"/>
                <a:ea typeface="Times New Roman" panose="02020603050405020304"/>
              </a:rPr>
              <a:t>ставка 6% - объект налогообложения  «доходы» (законами субъектов Российской Федерации могут быть установлены налоговые ставки в пределах от 1%-6%),</a:t>
            </a:r>
            <a:endParaRPr lang="ru-RU" sz="1600" b="0" strike="noStrike" spc="-1" dirty="0">
              <a:solidFill>
                <a:srgbClr val="FFFFFF"/>
              </a:solidFill>
              <a:latin typeface="Arial" panose="020B0604020202020204"/>
            </a:endParaRPr>
          </a:p>
          <a:p>
            <a:pPr algn="ctr" defTabSz="457200">
              <a:lnSpc>
                <a:spcPct val="100000"/>
              </a:lnSpc>
            </a:pPr>
            <a:r>
              <a:rPr lang="ru-RU" sz="1600" b="0" strike="noStrike" spc="-1" dirty="0">
                <a:solidFill>
                  <a:srgbClr val="000000"/>
                </a:solidFill>
                <a:latin typeface="Times New Roman" panose="02020603050405020304"/>
                <a:ea typeface="Times New Roman" panose="02020603050405020304"/>
              </a:rPr>
              <a:t>ставка 15% - объект налогообложения </a:t>
            </a:r>
            <a:endParaRPr lang="ru-RU" sz="1600" b="0" strike="noStrike" spc="-1" dirty="0">
              <a:solidFill>
                <a:srgbClr val="FFFFFF"/>
              </a:solidFill>
              <a:latin typeface="Arial" panose="020B0604020202020204"/>
            </a:endParaRPr>
          </a:p>
          <a:p>
            <a:pPr algn="ctr" defTabSz="457200">
              <a:lnSpc>
                <a:spcPct val="100000"/>
              </a:lnSpc>
            </a:pPr>
            <a:r>
              <a:rPr lang="ru-RU" sz="1600" b="0" strike="noStrike" spc="-1" dirty="0">
                <a:solidFill>
                  <a:srgbClr val="000000"/>
                </a:solidFill>
                <a:latin typeface="Times New Roman" panose="02020603050405020304"/>
                <a:ea typeface="Times New Roman" panose="02020603050405020304"/>
              </a:rPr>
              <a:t>«доходы-расходы» (законами субъектов Российской Федерации могут быть установлены налоговые ставки в пределах от 5%-15%). </a:t>
            </a:r>
            <a:endParaRPr lang="ru-RU" sz="1600" b="0" strike="noStrike" spc="-1" dirty="0">
              <a:solidFill>
                <a:srgbClr val="FFFFFF"/>
              </a:solidFill>
              <a:latin typeface="Arial" panose="020B0604020202020204"/>
            </a:endParaRPr>
          </a:p>
          <a:p>
            <a:pPr algn="ctr" defTabSz="457200">
              <a:lnSpc>
                <a:spcPct val="100000"/>
              </a:lnSpc>
            </a:pPr>
            <a:r>
              <a:rPr lang="ru-RU" sz="1600" b="0" strike="noStrike" spc="-1" dirty="0">
                <a:solidFill>
                  <a:srgbClr val="000000"/>
                </a:solidFill>
                <a:latin typeface="Times New Roman" panose="02020603050405020304"/>
                <a:ea typeface="Times New Roman" panose="02020603050405020304"/>
              </a:rPr>
              <a:t>В районный бюджет зачисляется 69,5%.</a:t>
            </a:r>
            <a:endParaRPr lang="ru-RU" sz="1600" b="0" strike="noStrike" spc="-1" dirty="0">
              <a:solidFill>
                <a:srgbClr val="FFFFFF"/>
              </a:solidFill>
              <a:latin typeface="Arial"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III. </a:t>
            </a:r>
            <a:r>
              <a:rPr lang="ru-RU" sz="1800" b="0" strike="noStrike" spc="-1">
                <a:solidFill>
                  <a:schemeClr val="accent5">
                    <a:lumMod val="50000"/>
                  </a:schemeClr>
                </a:solidFill>
                <a:latin typeface="Times New Roman" panose="02020603050405020304"/>
                <a:ea typeface="Times New Roman" panose="02020603050405020304"/>
              </a:rPr>
              <a:t>Доходы бюджета</a:t>
            </a:r>
            <a:endParaRPr lang="ru-RU" sz="1800" b="0" strike="noStrike" spc="-1">
              <a:solidFill>
                <a:srgbClr val="FFFFFF"/>
              </a:solidFill>
              <a:latin typeface="Arial" panose="020B0604020202020204"/>
            </a:endParaRPr>
          </a:p>
        </p:txBody>
      </p:sp>
      <p:sp>
        <p:nvSpPr>
          <p:cNvPr id="236" name="TextBox 4"/>
          <p:cNvSpPr/>
          <p:nvPr/>
        </p:nvSpPr>
        <p:spPr>
          <a:xfrm>
            <a:off x="657360" y="675360"/>
            <a:ext cx="10875600" cy="82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365760" indent="-281305" algn="ctr" defTabSz="457200">
              <a:lnSpc>
                <a:spcPct val="100000"/>
              </a:lnSpc>
              <a:spcBef>
                <a:spcPts val="600"/>
              </a:spcBef>
              <a:tabLst>
                <a:tab pos="0" algn="l"/>
              </a:tabLst>
            </a:pPr>
            <a:r>
              <a:rPr lang="ru-RU" sz="2400" b="1" strike="noStrike" spc="-1">
                <a:solidFill>
                  <a:srgbClr val="000000"/>
                </a:solidFill>
                <a:latin typeface="Times New Roman" panose="02020603050405020304"/>
                <a:ea typeface="Times New Roman" panose="02020603050405020304"/>
              </a:rPr>
              <a:t>Основные доходные источники бюджета Слободо-Туринского муниципального района на 2025-2027 годы</a:t>
            </a:r>
            <a:endParaRPr lang="ru-RU" sz="2400" b="0" strike="noStrike" spc="-1">
              <a:solidFill>
                <a:srgbClr val="FFFFFF"/>
              </a:solidFill>
              <a:latin typeface="Arial" panose="020B0604020202020204"/>
            </a:endParaRPr>
          </a:p>
        </p:txBody>
      </p:sp>
      <p:graphicFrame>
        <p:nvGraphicFramePr>
          <p:cNvPr id="237" name="Table 3"/>
          <p:cNvGraphicFramePr/>
          <p:nvPr>
            <p:extLst>
              <p:ext uri="{D42A27DB-BD31-4B8C-83A1-F6EECF244321}">
                <p14:modId xmlns:p14="http://schemas.microsoft.com/office/powerpoint/2010/main" val="808454854"/>
              </p:ext>
            </p:extLst>
          </p:nvPr>
        </p:nvGraphicFramePr>
        <p:xfrm>
          <a:off x="657360" y="1508400"/>
          <a:ext cx="10874160" cy="4672800"/>
        </p:xfrm>
        <a:graphic>
          <a:graphicData uri="http://schemas.openxmlformats.org/drawingml/2006/table">
            <a:tbl>
              <a:tblPr/>
              <a:tblGrid>
                <a:gridCol w="410760">
                  <a:extLst>
                    <a:ext uri="{9D8B030D-6E8A-4147-A177-3AD203B41FA5}">
                      <a16:colId xmlns:a16="http://schemas.microsoft.com/office/drawing/2014/main" val="20000"/>
                    </a:ext>
                  </a:extLst>
                </a:gridCol>
                <a:gridCol w="1401120">
                  <a:extLst>
                    <a:ext uri="{9D8B030D-6E8A-4147-A177-3AD203B41FA5}">
                      <a16:colId xmlns:a16="http://schemas.microsoft.com/office/drawing/2014/main" val="20001"/>
                    </a:ext>
                  </a:extLst>
                </a:gridCol>
                <a:gridCol w="906120">
                  <a:extLst>
                    <a:ext uri="{9D8B030D-6E8A-4147-A177-3AD203B41FA5}">
                      <a16:colId xmlns:a16="http://schemas.microsoft.com/office/drawing/2014/main" val="20002"/>
                    </a:ext>
                  </a:extLst>
                </a:gridCol>
                <a:gridCol w="906120">
                  <a:extLst>
                    <a:ext uri="{9D8B030D-6E8A-4147-A177-3AD203B41FA5}">
                      <a16:colId xmlns:a16="http://schemas.microsoft.com/office/drawing/2014/main" val="20003"/>
                    </a:ext>
                  </a:extLst>
                </a:gridCol>
                <a:gridCol w="906120">
                  <a:extLst>
                    <a:ext uri="{9D8B030D-6E8A-4147-A177-3AD203B41FA5}">
                      <a16:colId xmlns:a16="http://schemas.microsoft.com/office/drawing/2014/main" val="20004"/>
                    </a:ext>
                  </a:extLst>
                </a:gridCol>
                <a:gridCol w="905400">
                  <a:extLst>
                    <a:ext uri="{9D8B030D-6E8A-4147-A177-3AD203B41FA5}">
                      <a16:colId xmlns:a16="http://schemas.microsoft.com/office/drawing/2014/main" val="20005"/>
                    </a:ext>
                  </a:extLst>
                </a:gridCol>
                <a:gridCol w="906840">
                  <a:extLst>
                    <a:ext uri="{9D8B030D-6E8A-4147-A177-3AD203B41FA5}">
                      <a16:colId xmlns:a16="http://schemas.microsoft.com/office/drawing/2014/main" val="20006"/>
                    </a:ext>
                  </a:extLst>
                </a:gridCol>
                <a:gridCol w="906120">
                  <a:extLst>
                    <a:ext uri="{9D8B030D-6E8A-4147-A177-3AD203B41FA5}">
                      <a16:colId xmlns:a16="http://schemas.microsoft.com/office/drawing/2014/main" val="20007"/>
                    </a:ext>
                  </a:extLst>
                </a:gridCol>
                <a:gridCol w="906120">
                  <a:extLst>
                    <a:ext uri="{9D8B030D-6E8A-4147-A177-3AD203B41FA5}">
                      <a16:colId xmlns:a16="http://schemas.microsoft.com/office/drawing/2014/main" val="20008"/>
                    </a:ext>
                  </a:extLst>
                </a:gridCol>
                <a:gridCol w="906120">
                  <a:extLst>
                    <a:ext uri="{9D8B030D-6E8A-4147-A177-3AD203B41FA5}">
                      <a16:colId xmlns:a16="http://schemas.microsoft.com/office/drawing/2014/main" val="20009"/>
                    </a:ext>
                  </a:extLst>
                </a:gridCol>
                <a:gridCol w="906120">
                  <a:extLst>
                    <a:ext uri="{9D8B030D-6E8A-4147-A177-3AD203B41FA5}">
                      <a16:colId xmlns:a16="http://schemas.microsoft.com/office/drawing/2014/main" val="20010"/>
                    </a:ext>
                  </a:extLst>
                </a:gridCol>
                <a:gridCol w="907200">
                  <a:extLst>
                    <a:ext uri="{9D8B030D-6E8A-4147-A177-3AD203B41FA5}">
                      <a16:colId xmlns:a16="http://schemas.microsoft.com/office/drawing/2014/main" val="20011"/>
                    </a:ext>
                  </a:extLst>
                </a:gridCol>
              </a:tblGrid>
              <a:tr h="368280">
                <a:tc rowSpan="2">
                  <a:txBody>
                    <a:bodyPr/>
                    <a:lstStyle/>
                    <a:p>
                      <a:pPr marL="101600" defTabSz="457200">
                        <a:lnSpc>
                          <a:spcPts val="850"/>
                        </a:lnSpc>
                      </a:pPr>
                      <a:r>
                        <a:rPr lang="ru-RU" sz="1400" b="0" strike="noStrike" spc="-1" dirty="0">
                          <a:solidFill>
                            <a:schemeClr val="tx1"/>
                          </a:solidFill>
                          <a:latin typeface="Times New Roman" panose="02020603050405020304"/>
                          <a:ea typeface="Times New Roman" panose="02020603050405020304"/>
                        </a:rPr>
                        <a:t>№ п/п</a:t>
                      </a:r>
                      <a:endParaRPr lang="ru-RU" sz="1400" b="0" strike="noStrike" spc="-1" dirty="0">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lumMod val="20000"/>
                        <a:lumOff val="80000"/>
                      </a:schemeClr>
                    </a:solidFill>
                  </a:tcPr>
                </a:tc>
                <a:tc rowSpan="2">
                  <a:txBody>
                    <a:bodyPr/>
                    <a:lstStyle/>
                    <a:p>
                      <a:pPr algn="ctr" defTabSz="457200">
                        <a:lnSpc>
                          <a:spcPts val="850"/>
                        </a:lnSpc>
                      </a:pPr>
                      <a:r>
                        <a:rPr lang="ru-RU" sz="1400" b="0" strike="noStrike" spc="-1">
                          <a:solidFill>
                            <a:schemeClr val="tx1"/>
                          </a:solidFill>
                          <a:latin typeface="Times New Roman" panose="02020603050405020304"/>
                          <a:ea typeface="Times New Roman" panose="02020603050405020304"/>
                        </a:rPr>
                        <a:t>Наименование</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lumMod val="20000"/>
                        <a:lumOff val="80000"/>
                      </a:schemeClr>
                    </a:solidFill>
                  </a:tcPr>
                </a:tc>
                <a:tc rowSpan="2">
                  <a:txBody>
                    <a:bodyPr/>
                    <a:lstStyle/>
                    <a:p>
                      <a:pPr algn="ctr" defTabSz="457200">
                        <a:lnSpc>
                          <a:spcPts val="1130"/>
                        </a:lnSpc>
                      </a:pPr>
                      <a:r>
                        <a:rPr lang="ru-RU" sz="1400" b="0" strike="noStrike" spc="-1">
                          <a:solidFill>
                            <a:schemeClr val="tx1"/>
                          </a:solidFill>
                          <a:latin typeface="Times New Roman" panose="02020603050405020304"/>
                          <a:ea typeface="Times New Roman" panose="02020603050405020304"/>
                        </a:rPr>
                        <a:t>2024 год (первоначальное Решение Думы), сумма, тыс. руб.</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lumMod val="20000"/>
                        <a:lumOff val="80000"/>
                      </a:schemeClr>
                    </a:solidFill>
                  </a:tcPr>
                </a:tc>
                <a:tc rowSpan="2">
                  <a:txBody>
                    <a:bodyPr/>
                    <a:lstStyle/>
                    <a:p>
                      <a:pPr algn="ctr" defTabSz="457200">
                        <a:lnSpc>
                          <a:spcPts val="1130"/>
                        </a:lnSpc>
                      </a:pPr>
                      <a:r>
                        <a:rPr lang="ru-RU" sz="1400" b="0" strike="noStrike" spc="-1">
                          <a:solidFill>
                            <a:schemeClr val="tx1"/>
                          </a:solidFill>
                          <a:latin typeface="Times New Roman" panose="02020603050405020304"/>
                          <a:ea typeface="Times New Roman" panose="02020603050405020304"/>
                        </a:rPr>
                        <a:t>2025 год (первоначальное Решение Думы), сумма, тыс. руб.</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lumMod val="20000"/>
                        <a:lumOff val="80000"/>
                      </a:schemeClr>
                    </a:solidFill>
                  </a:tcPr>
                </a:tc>
                <a:tc rowSpan="2">
                  <a:txBody>
                    <a:bodyPr/>
                    <a:lstStyle/>
                    <a:p>
                      <a:pPr algn="ctr" defTabSz="457200">
                        <a:lnSpc>
                          <a:spcPts val="1130"/>
                        </a:lnSpc>
                      </a:pPr>
                      <a:r>
                        <a:rPr lang="ru-RU" sz="1400" b="0" strike="noStrike" spc="-1">
                          <a:solidFill>
                            <a:schemeClr val="tx1"/>
                          </a:solidFill>
                          <a:latin typeface="Times New Roman" panose="02020603050405020304"/>
                          <a:ea typeface="Times New Roman" panose="02020603050405020304"/>
                        </a:rPr>
                        <a:t>Структура бюджета, %</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lumMod val="20000"/>
                        <a:lumOff val="80000"/>
                      </a:schemeClr>
                    </a:solidFill>
                  </a:tcPr>
                </a:tc>
                <a:tc rowSpan="2">
                  <a:txBody>
                    <a:bodyPr/>
                    <a:lstStyle/>
                    <a:p>
                      <a:pPr algn="ctr" defTabSz="457200">
                        <a:lnSpc>
                          <a:spcPts val="1130"/>
                        </a:lnSpc>
                      </a:pPr>
                      <a:r>
                        <a:rPr lang="ru-RU" sz="1400" b="0" strike="noStrike" spc="-1">
                          <a:solidFill>
                            <a:schemeClr val="tx1"/>
                          </a:solidFill>
                          <a:latin typeface="Times New Roman" panose="02020603050405020304"/>
                          <a:ea typeface="Times New Roman" panose="02020603050405020304"/>
                        </a:rPr>
                        <a:t>Рост +; Сниже­ние - 2025 года к 2024 году</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lumMod val="20000"/>
                        <a:lumOff val="80000"/>
                      </a:schemeClr>
                    </a:solidFill>
                  </a:tcPr>
                </a:tc>
                <a:tc gridSpan="6">
                  <a:txBody>
                    <a:bodyPr/>
                    <a:lstStyle/>
                    <a:p>
                      <a:pPr algn="ctr" defTabSz="457200">
                        <a:lnSpc>
                          <a:spcPts val="850"/>
                        </a:lnSpc>
                      </a:pPr>
                      <a:r>
                        <a:rPr lang="ru-RU" sz="1400" b="0" strike="noStrike" spc="-1">
                          <a:solidFill>
                            <a:srgbClr val="000000"/>
                          </a:solidFill>
                          <a:latin typeface="Times New Roman" panose="02020603050405020304"/>
                          <a:ea typeface="Times New Roman" panose="02020603050405020304"/>
                        </a:rPr>
                        <a:t>Плановый период</a:t>
                      </a:r>
                      <a:endParaRPr lang="ru-RU" sz="1400" b="0" strike="noStrike" spc="-1">
                        <a:solidFill>
                          <a:srgbClr val="000000"/>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lumMod val="20000"/>
                        <a:lumOff val="80000"/>
                      </a:schemeClr>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1473840">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457200">
                        <a:lnSpc>
                          <a:spcPts val="1130"/>
                        </a:lnSpc>
                        <a:tabLst>
                          <a:tab pos="0" algn="l"/>
                        </a:tabLst>
                      </a:pPr>
                      <a:r>
                        <a:rPr lang="ru-RU" sz="1400" b="0" strike="noStrike" spc="-1">
                          <a:solidFill>
                            <a:schemeClr val="tx1"/>
                          </a:solidFill>
                          <a:latin typeface="Times New Roman" panose="02020603050405020304"/>
                          <a:ea typeface="Times New Roman" panose="02020603050405020304"/>
                        </a:rPr>
                        <a:t>2026 год (первоначальное Решение Думы), сумма, тыс. руб.</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ctr" defTabSz="457200">
                        <a:lnSpc>
                          <a:spcPts val="1115"/>
                        </a:lnSpc>
                      </a:pPr>
                      <a:r>
                        <a:rPr lang="ru-RU" sz="1400" b="0" strike="noStrike" spc="-1">
                          <a:solidFill>
                            <a:schemeClr val="tx1"/>
                          </a:solidFill>
                          <a:latin typeface="Times New Roman" panose="02020603050405020304"/>
                          <a:ea typeface="Times New Roman" panose="02020603050405020304"/>
                        </a:rPr>
                        <a:t>Структура</a:t>
                      </a:r>
                      <a:endParaRPr lang="ru-RU" sz="1400" b="0" strike="noStrike" spc="-1">
                        <a:solidFill>
                          <a:schemeClr val="tx1"/>
                        </a:solidFill>
                        <a:latin typeface="Arial" panose="020B0604020202020204"/>
                      </a:endParaRPr>
                    </a:p>
                    <a:p>
                      <a:pPr algn="ctr" defTabSz="457200">
                        <a:lnSpc>
                          <a:spcPts val="1115"/>
                        </a:lnSpc>
                      </a:pPr>
                      <a:r>
                        <a:rPr lang="ru-RU" sz="1400" b="0" strike="noStrike" spc="-1">
                          <a:solidFill>
                            <a:schemeClr val="tx1"/>
                          </a:solidFill>
                          <a:latin typeface="Times New Roman" panose="02020603050405020304"/>
                          <a:ea typeface="Times New Roman" panose="02020603050405020304"/>
                        </a:rPr>
                        <a:t>бюджета,</a:t>
                      </a:r>
                      <a:endParaRPr lang="ru-RU" sz="1400" b="0" strike="noStrike" spc="-1">
                        <a:solidFill>
                          <a:schemeClr val="tx1"/>
                        </a:solidFill>
                        <a:latin typeface="Arial" panose="020B0604020202020204"/>
                      </a:endParaRPr>
                    </a:p>
                    <a:p>
                      <a:pPr algn="ctr" defTabSz="457200">
                        <a:lnSpc>
                          <a:spcPts val="1115"/>
                        </a:lnSpc>
                      </a:pPr>
                      <a:r>
                        <a:rPr lang="ru-RU" sz="1400" b="0" strike="noStrike" spc="-1">
                          <a:solidFill>
                            <a:schemeClr val="tx1"/>
                          </a:solidFill>
                          <a:latin typeface="Times New Roman" panose="02020603050405020304"/>
                          <a:ea typeface="Times New Roman" panose="02020603050405020304"/>
                        </a:rPr>
                        <a:t>%</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ctr" defTabSz="457200">
                        <a:lnSpc>
                          <a:spcPts val="1130"/>
                        </a:lnSpc>
                      </a:pPr>
                      <a:r>
                        <a:rPr lang="ru-RU" sz="1400" b="0" strike="noStrike" spc="-1">
                          <a:solidFill>
                            <a:schemeClr val="tx1"/>
                          </a:solidFill>
                          <a:latin typeface="Times New Roman" panose="02020603050405020304"/>
                          <a:ea typeface="Times New Roman" panose="02020603050405020304"/>
                        </a:rPr>
                        <a:t>Рост +; Сниже­ние —</a:t>
                      </a:r>
                      <a:endParaRPr lang="ru-RU" sz="1400" b="0" strike="noStrike" spc="-1">
                        <a:solidFill>
                          <a:schemeClr val="tx1"/>
                        </a:solidFill>
                        <a:latin typeface="Arial" panose="020B0604020202020204"/>
                      </a:endParaRPr>
                    </a:p>
                    <a:p>
                      <a:pPr algn="ctr" defTabSz="457200">
                        <a:lnSpc>
                          <a:spcPts val="1130"/>
                        </a:lnSpc>
                      </a:pPr>
                      <a:r>
                        <a:rPr lang="ru-RU" sz="1400" b="0" strike="noStrike" spc="-1">
                          <a:solidFill>
                            <a:schemeClr val="tx1"/>
                          </a:solidFill>
                          <a:latin typeface="Times New Roman" panose="02020603050405020304"/>
                          <a:ea typeface="Times New Roman" panose="02020603050405020304"/>
                        </a:rPr>
                        <a:t>2026 год к 2025 году</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ctr" defTabSz="457200">
                        <a:lnSpc>
                          <a:spcPts val="1130"/>
                        </a:lnSpc>
                      </a:pPr>
                      <a:r>
                        <a:rPr lang="ru-RU" sz="1400" b="0" strike="noStrike" spc="-1">
                          <a:solidFill>
                            <a:schemeClr val="tx1"/>
                          </a:solidFill>
                          <a:latin typeface="Times New Roman" panose="02020603050405020304"/>
                          <a:ea typeface="Times New Roman" panose="02020603050405020304"/>
                        </a:rPr>
                        <a:t>2027 год (первона­чальное Решение Думы), сумма, тыс. руб.</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ctr" defTabSz="457200">
                        <a:lnSpc>
                          <a:spcPts val="1115"/>
                        </a:lnSpc>
                      </a:pPr>
                      <a:r>
                        <a:rPr lang="ru-RU" sz="1400" b="0" strike="noStrike" spc="-1">
                          <a:solidFill>
                            <a:schemeClr val="tx1"/>
                          </a:solidFill>
                          <a:latin typeface="Times New Roman" panose="02020603050405020304"/>
                          <a:ea typeface="Times New Roman" panose="02020603050405020304"/>
                        </a:rPr>
                        <a:t>Структура</a:t>
                      </a:r>
                      <a:endParaRPr lang="ru-RU" sz="1400" b="0" strike="noStrike" spc="-1">
                        <a:solidFill>
                          <a:schemeClr val="tx1"/>
                        </a:solidFill>
                        <a:latin typeface="Arial" panose="020B0604020202020204"/>
                      </a:endParaRPr>
                    </a:p>
                    <a:p>
                      <a:pPr algn="ctr" defTabSz="457200">
                        <a:lnSpc>
                          <a:spcPts val="1115"/>
                        </a:lnSpc>
                      </a:pPr>
                      <a:r>
                        <a:rPr lang="ru-RU" sz="1400" b="0" strike="noStrike" spc="-1">
                          <a:solidFill>
                            <a:schemeClr val="tx1"/>
                          </a:solidFill>
                          <a:latin typeface="Times New Roman" panose="02020603050405020304"/>
                          <a:ea typeface="Times New Roman" panose="02020603050405020304"/>
                        </a:rPr>
                        <a:t>бюджета,</a:t>
                      </a:r>
                      <a:endParaRPr lang="ru-RU" sz="1400" b="0" strike="noStrike" spc="-1">
                        <a:solidFill>
                          <a:schemeClr val="tx1"/>
                        </a:solidFill>
                        <a:latin typeface="Arial" panose="020B0604020202020204"/>
                      </a:endParaRPr>
                    </a:p>
                    <a:p>
                      <a:pPr algn="ctr" defTabSz="457200">
                        <a:lnSpc>
                          <a:spcPts val="1115"/>
                        </a:lnSpc>
                      </a:pPr>
                      <a:r>
                        <a:rPr lang="ru-RU" sz="1400" b="0" strike="noStrike" spc="-1">
                          <a:solidFill>
                            <a:schemeClr val="tx1"/>
                          </a:solidFill>
                          <a:latin typeface="Times New Roman" panose="02020603050405020304"/>
                          <a:ea typeface="Times New Roman" panose="02020603050405020304"/>
                        </a:rPr>
                        <a:t>%</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1130"/>
                        </a:lnSpc>
                      </a:pPr>
                      <a:r>
                        <a:rPr lang="ru-RU" sz="1400" b="0" strike="noStrike" spc="-1">
                          <a:solidFill>
                            <a:schemeClr val="tx1"/>
                          </a:solidFill>
                          <a:latin typeface="Times New Roman" panose="02020603050405020304"/>
                          <a:ea typeface="Times New Roman" panose="02020603050405020304"/>
                        </a:rPr>
                        <a:t>Рост +; Сниже­ние - 2027 год к 2026 году</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extLst>
                  <a:ext uri="{0D108BD9-81ED-4DB2-BD59-A6C34878D82A}">
                    <a16:rowId xmlns:a16="http://schemas.microsoft.com/office/drawing/2014/main" val="10001"/>
                  </a:ext>
                </a:extLst>
              </a:tr>
              <a:tr h="491040">
                <a:tc>
                  <a:txBody>
                    <a:bodyPr/>
                    <a:lstStyle/>
                    <a:p>
                      <a:endParaRPr lang="ru-RU" sz="1400" b="0" strike="noStrike" spc="-1">
                        <a:solidFill>
                          <a:schemeClr val="tx1"/>
                        </a:solidFill>
                        <a:latin typeface="Times New Roman" panose="02020603050405020304"/>
                        <a:ea typeface="Times New Roman" panose="02020603050405020304"/>
                      </a:endParaRPr>
                    </a:p>
                  </a:txBody>
                  <a:tcPr marL="6120" marR="6120" anchor="ct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E8EEF0"/>
                    </a:solidFill>
                  </a:tcPr>
                </a:tc>
                <a:tc>
                  <a:txBody>
                    <a:bodyPr/>
                    <a:lstStyle/>
                    <a:p>
                      <a:pPr defTabSz="457200">
                        <a:lnSpc>
                          <a:spcPts val="850"/>
                        </a:lnSpc>
                      </a:pPr>
                      <a:r>
                        <a:rPr lang="ru-RU" sz="1400" b="0" strike="noStrike" spc="-1">
                          <a:solidFill>
                            <a:schemeClr val="tx1"/>
                          </a:solidFill>
                          <a:latin typeface="Times New Roman" panose="02020603050405020304"/>
                          <a:ea typeface="Times New Roman" panose="02020603050405020304"/>
                        </a:rPr>
                        <a:t>ДОХОДЫ, всего</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1404116,7</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1685311,6</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100</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+281194,9</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1567541,8</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100</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defTabSz="457200">
                        <a:lnSpc>
                          <a:spcPts val="850"/>
                        </a:lnSpc>
                      </a:pPr>
                      <a:r>
                        <a:rPr lang="ru-RU" sz="1400" b="0" strike="noStrike" spc="-1">
                          <a:solidFill>
                            <a:schemeClr val="tx1"/>
                          </a:solidFill>
                          <a:latin typeface="Times New Roman" panose="02020603050405020304"/>
                          <a:ea typeface="Times New Roman" panose="02020603050405020304"/>
                        </a:rPr>
                        <a:t>-117769,8</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1618741,5</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100</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+51199,7</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extLst>
                  <a:ext uri="{0D108BD9-81ED-4DB2-BD59-A6C34878D82A}">
                    <a16:rowId xmlns:a16="http://schemas.microsoft.com/office/drawing/2014/main" val="10002"/>
                  </a:ext>
                </a:extLst>
              </a:tr>
              <a:tr h="479880">
                <a:tc>
                  <a:txBody>
                    <a:bodyPr/>
                    <a:lstStyle/>
                    <a:p>
                      <a:endParaRPr lang="ru-RU" sz="1400" b="0" strike="noStrike" spc="-1">
                        <a:solidFill>
                          <a:schemeClr val="tx1"/>
                        </a:solidFill>
                        <a:latin typeface="Times New Roman" panose="02020603050405020304"/>
                        <a:ea typeface="Times New Roman" panose="020206030504050203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defTabSz="457200">
                        <a:lnSpc>
                          <a:spcPts val="850"/>
                        </a:lnSpc>
                      </a:pPr>
                      <a:r>
                        <a:rPr lang="ru-RU" sz="1400" b="0" i="1" strike="noStrike" spc="-1">
                          <a:solidFill>
                            <a:schemeClr val="tx1"/>
                          </a:solidFill>
                          <a:latin typeface="Times New Roman" panose="02020603050405020304"/>
                          <a:ea typeface="Times New Roman" panose="02020603050405020304"/>
                        </a:rPr>
                        <a:t>в том числе:</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endParaRPr lang="ru-RU" sz="1400" b="0" strike="noStrike" spc="-1">
                        <a:solidFill>
                          <a:schemeClr val="tx1"/>
                        </a:solidFill>
                        <a:latin typeface="Times New Roman" panose="02020603050405020304"/>
                        <a:ea typeface="Times New Roman" panose="020206030504050203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endParaRPr lang="ru-RU" sz="1400" b="0" strike="noStrike" spc="-1">
                        <a:solidFill>
                          <a:schemeClr val="tx1"/>
                        </a:solidFill>
                        <a:latin typeface="Times New Roman" panose="02020603050405020304"/>
                        <a:ea typeface="Times New Roman" panose="020206030504050203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endParaRPr lang="ru-RU" sz="1400" b="0" strike="noStrike" spc="-1">
                        <a:solidFill>
                          <a:schemeClr val="tx1"/>
                        </a:solidFill>
                        <a:latin typeface="Times New Roman" panose="02020603050405020304"/>
                        <a:ea typeface="Times New Roman" panose="020206030504050203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endParaRPr lang="ru-RU" sz="1400" b="0" strike="noStrike" spc="-1">
                        <a:solidFill>
                          <a:schemeClr val="tx1"/>
                        </a:solidFill>
                        <a:latin typeface="Times New Roman" panose="02020603050405020304"/>
                        <a:ea typeface="Times New Roman" panose="020206030504050203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endParaRPr lang="ru-RU" sz="1400" b="0" strike="noStrike" spc="-1">
                        <a:solidFill>
                          <a:schemeClr val="tx1"/>
                        </a:solidFill>
                        <a:latin typeface="Times New Roman" panose="02020603050405020304"/>
                        <a:ea typeface="Times New Roman" panose="020206030504050203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endParaRPr lang="ru-RU" sz="1400" b="0" strike="noStrike" spc="-1">
                        <a:solidFill>
                          <a:schemeClr val="tx1"/>
                        </a:solidFill>
                        <a:latin typeface="Times New Roman" panose="02020603050405020304"/>
                        <a:ea typeface="Times New Roman" panose="020206030504050203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endParaRPr lang="ru-RU" sz="1400" b="0" strike="noStrike" spc="-1">
                        <a:solidFill>
                          <a:schemeClr val="tx1"/>
                        </a:solidFill>
                        <a:latin typeface="Times New Roman" panose="02020603050405020304"/>
                        <a:ea typeface="Times New Roman" panose="020206030504050203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endParaRPr lang="ru-RU" sz="1400" b="0" strike="noStrike" spc="-1">
                        <a:solidFill>
                          <a:schemeClr val="tx1"/>
                        </a:solidFill>
                        <a:latin typeface="Times New Roman" panose="02020603050405020304"/>
                        <a:ea typeface="Times New Roman" panose="020206030504050203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endParaRPr lang="ru-RU" sz="1400" b="0" strike="noStrike" spc="-1">
                        <a:solidFill>
                          <a:schemeClr val="tx1"/>
                        </a:solidFill>
                        <a:latin typeface="Times New Roman" panose="02020603050405020304"/>
                        <a:ea typeface="Times New Roman" panose="020206030504050203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endParaRPr lang="ru-RU" sz="1400" b="0" strike="noStrike" spc="-1">
                        <a:solidFill>
                          <a:schemeClr val="tx1"/>
                        </a:solidFill>
                        <a:latin typeface="Times New Roman" panose="02020603050405020304"/>
                        <a:ea typeface="Times New Roman" panose="020206030504050203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extLst>
                  <a:ext uri="{0D108BD9-81ED-4DB2-BD59-A6C34878D82A}">
                    <a16:rowId xmlns:a16="http://schemas.microsoft.com/office/drawing/2014/main" val="10003"/>
                  </a:ext>
                </a:extLst>
              </a:tr>
              <a:tr h="714600">
                <a:tc>
                  <a:txBody>
                    <a:bodyPr/>
                    <a:lstStyle/>
                    <a:p>
                      <a:pPr marL="101600" defTabSz="457200">
                        <a:lnSpc>
                          <a:spcPts val="850"/>
                        </a:lnSpc>
                      </a:pPr>
                      <a:r>
                        <a:rPr lang="ru-RU" sz="1400" b="0" strike="noStrike" spc="-1">
                          <a:solidFill>
                            <a:schemeClr val="tx1"/>
                          </a:solidFill>
                          <a:latin typeface="Times New Roman" panose="02020603050405020304"/>
                          <a:ea typeface="Times New Roman" panose="02020603050405020304"/>
                        </a:rPr>
                        <a:t>I.</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defTabSz="457200">
                        <a:lnSpc>
                          <a:spcPts val="850"/>
                        </a:lnSpc>
                        <a:spcAft>
                          <a:spcPts val="300"/>
                        </a:spcAft>
                      </a:pPr>
                      <a:r>
                        <a:rPr lang="ru-RU" sz="1400" b="0" strike="noStrike" spc="-1">
                          <a:solidFill>
                            <a:schemeClr val="tx1"/>
                          </a:solidFill>
                          <a:latin typeface="Times New Roman" panose="02020603050405020304"/>
                          <a:ea typeface="Times New Roman" panose="02020603050405020304"/>
                        </a:rPr>
                        <a:t>Налоговые доходы</a:t>
                      </a:r>
                      <a:endParaRPr lang="ru-RU" sz="1400" b="0" strike="noStrike" spc="-1">
                        <a:solidFill>
                          <a:schemeClr val="tx1"/>
                        </a:solidFill>
                        <a:latin typeface="Arial" panose="020B0604020202020204"/>
                      </a:endParaRPr>
                    </a:p>
                    <a:p>
                      <a:pPr defTabSz="457200">
                        <a:lnSpc>
                          <a:spcPts val="850"/>
                        </a:lnSpc>
                        <a:spcBef>
                          <a:spcPts val="300"/>
                        </a:spcBef>
                      </a:pPr>
                      <a:r>
                        <a:rPr lang="ru-RU" sz="1400" b="0" i="1" strike="noStrike" spc="-1">
                          <a:solidFill>
                            <a:schemeClr val="tx1"/>
                          </a:solidFill>
                          <a:latin typeface="Times New Roman" panose="02020603050405020304"/>
                          <a:ea typeface="Times New Roman" panose="02020603050405020304"/>
                        </a:rPr>
                        <a:t>из них (наиболее значимые):</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181625</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222453,4</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13,2</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+40828,4</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247300</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15,8</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defTabSz="457200">
                        <a:lnSpc>
                          <a:spcPts val="850"/>
                        </a:lnSpc>
                      </a:pPr>
                      <a:r>
                        <a:rPr lang="ru-RU" sz="1400" b="0" strike="noStrike" spc="-1">
                          <a:solidFill>
                            <a:schemeClr val="tx1"/>
                          </a:solidFill>
                          <a:latin typeface="Times New Roman" panose="02020603050405020304"/>
                          <a:ea typeface="Times New Roman" panose="02020603050405020304"/>
                        </a:rPr>
                        <a:t>+24846,6</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271077</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16,7</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+23777</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extLst>
                  <a:ext uri="{0D108BD9-81ED-4DB2-BD59-A6C34878D82A}">
                    <a16:rowId xmlns:a16="http://schemas.microsoft.com/office/drawing/2014/main" val="10004"/>
                  </a:ext>
                </a:extLst>
              </a:tr>
              <a:tr h="408600">
                <a:tc>
                  <a:txBody>
                    <a:bodyPr/>
                    <a:lstStyle/>
                    <a:p>
                      <a:pPr marL="101600" defTabSz="457200">
                        <a:lnSpc>
                          <a:spcPts val="850"/>
                        </a:lnSpc>
                      </a:pPr>
                      <a:r>
                        <a:rPr lang="ru-RU" sz="1400" b="0" strike="noStrike" spc="-1">
                          <a:solidFill>
                            <a:schemeClr val="tx1"/>
                          </a:solidFill>
                          <a:latin typeface="Times New Roman" panose="02020603050405020304"/>
                          <a:ea typeface="Times New Roman" panose="02020603050405020304"/>
                        </a:rPr>
                        <a:t>1.</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defTabSz="457200">
                        <a:lnSpc>
                          <a:spcPts val="850"/>
                        </a:lnSpc>
                      </a:pPr>
                      <a:r>
                        <a:rPr lang="ru-RU" sz="1400" b="0" strike="noStrike" spc="-1">
                          <a:solidFill>
                            <a:schemeClr val="tx1"/>
                          </a:solidFill>
                          <a:latin typeface="Times New Roman" panose="02020603050405020304"/>
                          <a:ea typeface="Times New Roman" panose="02020603050405020304"/>
                        </a:rPr>
                        <a:t>НДФЛ</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146499</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192678</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11,4</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+46179</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213873</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13,6</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ctr" defTabSz="457200">
                        <a:lnSpc>
                          <a:spcPts val="850"/>
                        </a:lnSpc>
                      </a:pPr>
                      <a:r>
                        <a:rPr lang="ru-RU" sz="1400" b="0" strike="noStrike" spc="-1">
                          <a:solidFill>
                            <a:schemeClr val="tx1"/>
                          </a:solidFill>
                          <a:latin typeface="Times New Roman" panose="02020603050405020304"/>
                          <a:ea typeface="Times New Roman" panose="02020603050405020304"/>
                        </a:rPr>
                        <a:t>+21195</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232694</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14,4</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+18821</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extLst>
                  <a:ext uri="{0D108BD9-81ED-4DB2-BD59-A6C34878D82A}">
                    <a16:rowId xmlns:a16="http://schemas.microsoft.com/office/drawing/2014/main" val="10005"/>
                  </a:ext>
                </a:extLst>
              </a:tr>
              <a:tr h="368280">
                <a:tc>
                  <a:txBody>
                    <a:bodyPr/>
                    <a:lstStyle/>
                    <a:p>
                      <a:pPr marL="101600" defTabSz="457200">
                        <a:lnSpc>
                          <a:spcPts val="850"/>
                        </a:lnSpc>
                      </a:pPr>
                      <a:r>
                        <a:rPr lang="ru-RU" sz="1400" b="0" strike="noStrike" spc="-1">
                          <a:solidFill>
                            <a:schemeClr val="tx1"/>
                          </a:solidFill>
                          <a:latin typeface="Times New Roman" panose="02020603050405020304"/>
                          <a:ea typeface="Times New Roman" panose="02020603050405020304"/>
                        </a:rPr>
                        <a:t>2.</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defTabSz="457200">
                        <a:lnSpc>
                          <a:spcPts val="850"/>
                        </a:lnSpc>
                      </a:pPr>
                      <a:r>
                        <a:rPr lang="ru-RU" sz="1400" b="0" strike="noStrike" spc="-1">
                          <a:solidFill>
                            <a:schemeClr val="tx1"/>
                          </a:solidFill>
                          <a:latin typeface="Times New Roman" panose="02020603050405020304"/>
                          <a:ea typeface="Times New Roman" panose="02020603050405020304"/>
                        </a:rPr>
                        <a:t>АКЦИЗЫ</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3245</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3189</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0,2</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-56</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3317</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0,2</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defTabSz="457200">
                        <a:lnSpc>
                          <a:spcPts val="850"/>
                        </a:lnSpc>
                      </a:pPr>
                      <a:r>
                        <a:rPr lang="ru-RU" sz="1400" b="0" strike="noStrike" spc="-1">
                          <a:solidFill>
                            <a:schemeClr val="tx1"/>
                          </a:solidFill>
                          <a:latin typeface="Times New Roman" panose="02020603050405020304"/>
                          <a:ea typeface="Times New Roman" panose="02020603050405020304"/>
                        </a:rPr>
                        <a:t>+128</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3450</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0,2</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+133</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extLst>
                  <a:ext uri="{0D108BD9-81ED-4DB2-BD59-A6C34878D82A}">
                    <a16:rowId xmlns:a16="http://schemas.microsoft.com/office/drawing/2014/main" val="10006"/>
                  </a:ext>
                </a:extLst>
              </a:tr>
              <a:tr h="368280">
                <a:tc>
                  <a:txBody>
                    <a:bodyPr/>
                    <a:lstStyle/>
                    <a:p>
                      <a:pPr marL="101600" defTabSz="457200">
                        <a:lnSpc>
                          <a:spcPts val="850"/>
                        </a:lnSpc>
                      </a:pPr>
                      <a:r>
                        <a:rPr lang="ru-RU" sz="1400" b="0" strike="noStrike" spc="-1">
                          <a:solidFill>
                            <a:schemeClr val="tx1"/>
                          </a:solidFill>
                          <a:latin typeface="Times New Roman" panose="02020603050405020304"/>
                          <a:ea typeface="Times New Roman" panose="02020603050405020304"/>
                        </a:rPr>
                        <a:t>3.</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defTabSz="457200">
                        <a:lnSpc>
                          <a:spcPts val="850"/>
                        </a:lnSpc>
                      </a:pPr>
                      <a:r>
                        <a:rPr lang="ru-RU" sz="1400" b="0" strike="noStrike" spc="-1">
                          <a:solidFill>
                            <a:schemeClr val="tx1"/>
                          </a:solidFill>
                          <a:latin typeface="Times New Roman" panose="02020603050405020304"/>
                          <a:ea typeface="Times New Roman" panose="02020603050405020304"/>
                        </a:rPr>
                        <a:t>УСНО</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29343</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22604,4</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1,3</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-6738,6</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25969</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1,7</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ctr" defTabSz="457200">
                        <a:lnSpc>
                          <a:spcPts val="850"/>
                        </a:lnSpc>
                      </a:pPr>
                      <a:r>
                        <a:rPr lang="ru-RU" sz="1400" b="0" strike="noStrike" spc="-1">
                          <a:solidFill>
                            <a:schemeClr val="tx1"/>
                          </a:solidFill>
                          <a:latin typeface="Times New Roman" panose="02020603050405020304"/>
                          <a:ea typeface="Times New Roman" panose="02020603050405020304"/>
                        </a:rPr>
                        <a:t>+3364,6</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30626</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1,9</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dirty="0">
                          <a:solidFill>
                            <a:schemeClr val="tx1"/>
                          </a:solidFill>
                          <a:latin typeface="Times New Roman" panose="02020603050405020304"/>
                          <a:ea typeface="Times New Roman" panose="02020603050405020304"/>
                        </a:rPr>
                        <a:t>+4657</a:t>
                      </a:r>
                      <a:endParaRPr lang="ru-RU" sz="1400" b="0" strike="noStrike" spc="-1" dirty="0">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8" name="Table 2"/>
          <p:cNvGraphicFramePr/>
          <p:nvPr>
            <p:extLst>
              <p:ext uri="{D42A27DB-BD31-4B8C-83A1-F6EECF244321}">
                <p14:modId xmlns:p14="http://schemas.microsoft.com/office/powerpoint/2010/main" val="1899217784"/>
              </p:ext>
            </p:extLst>
          </p:nvPr>
        </p:nvGraphicFramePr>
        <p:xfrm>
          <a:off x="685800" y="527760"/>
          <a:ext cx="10845720" cy="5660640"/>
        </p:xfrm>
        <a:graphic>
          <a:graphicData uri="http://schemas.openxmlformats.org/drawingml/2006/table">
            <a:tbl>
              <a:tblPr/>
              <a:tblGrid>
                <a:gridCol w="444240">
                  <a:extLst>
                    <a:ext uri="{9D8B030D-6E8A-4147-A177-3AD203B41FA5}">
                      <a16:colId xmlns:a16="http://schemas.microsoft.com/office/drawing/2014/main" val="20000"/>
                    </a:ext>
                  </a:extLst>
                </a:gridCol>
                <a:gridCol w="1285200">
                  <a:extLst>
                    <a:ext uri="{9D8B030D-6E8A-4147-A177-3AD203B41FA5}">
                      <a16:colId xmlns:a16="http://schemas.microsoft.com/office/drawing/2014/main" val="20001"/>
                    </a:ext>
                  </a:extLst>
                </a:gridCol>
                <a:gridCol w="911520">
                  <a:extLst>
                    <a:ext uri="{9D8B030D-6E8A-4147-A177-3AD203B41FA5}">
                      <a16:colId xmlns:a16="http://schemas.microsoft.com/office/drawing/2014/main" val="20002"/>
                    </a:ext>
                  </a:extLst>
                </a:gridCol>
                <a:gridCol w="911520">
                  <a:extLst>
                    <a:ext uri="{9D8B030D-6E8A-4147-A177-3AD203B41FA5}">
                      <a16:colId xmlns:a16="http://schemas.microsoft.com/office/drawing/2014/main" val="20003"/>
                    </a:ext>
                  </a:extLst>
                </a:gridCol>
                <a:gridCol w="911520">
                  <a:extLst>
                    <a:ext uri="{9D8B030D-6E8A-4147-A177-3AD203B41FA5}">
                      <a16:colId xmlns:a16="http://schemas.microsoft.com/office/drawing/2014/main" val="20004"/>
                    </a:ext>
                  </a:extLst>
                </a:gridCol>
                <a:gridCol w="911520">
                  <a:extLst>
                    <a:ext uri="{9D8B030D-6E8A-4147-A177-3AD203B41FA5}">
                      <a16:colId xmlns:a16="http://schemas.microsoft.com/office/drawing/2014/main" val="20005"/>
                    </a:ext>
                  </a:extLst>
                </a:gridCol>
                <a:gridCol w="911520">
                  <a:extLst>
                    <a:ext uri="{9D8B030D-6E8A-4147-A177-3AD203B41FA5}">
                      <a16:colId xmlns:a16="http://schemas.microsoft.com/office/drawing/2014/main" val="20006"/>
                    </a:ext>
                  </a:extLst>
                </a:gridCol>
                <a:gridCol w="911520">
                  <a:extLst>
                    <a:ext uri="{9D8B030D-6E8A-4147-A177-3AD203B41FA5}">
                      <a16:colId xmlns:a16="http://schemas.microsoft.com/office/drawing/2014/main" val="20007"/>
                    </a:ext>
                  </a:extLst>
                </a:gridCol>
                <a:gridCol w="911520">
                  <a:extLst>
                    <a:ext uri="{9D8B030D-6E8A-4147-A177-3AD203B41FA5}">
                      <a16:colId xmlns:a16="http://schemas.microsoft.com/office/drawing/2014/main" val="20008"/>
                    </a:ext>
                  </a:extLst>
                </a:gridCol>
                <a:gridCol w="911520">
                  <a:extLst>
                    <a:ext uri="{9D8B030D-6E8A-4147-A177-3AD203B41FA5}">
                      <a16:colId xmlns:a16="http://schemas.microsoft.com/office/drawing/2014/main" val="20009"/>
                    </a:ext>
                  </a:extLst>
                </a:gridCol>
                <a:gridCol w="911520">
                  <a:extLst>
                    <a:ext uri="{9D8B030D-6E8A-4147-A177-3AD203B41FA5}">
                      <a16:colId xmlns:a16="http://schemas.microsoft.com/office/drawing/2014/main" val="20010"/>
                    </a:ext>
                  </a:extLst>
                </a:gridCol>
                <a:gridCol w="912600">
                  <a:extLst>
                    <a:ext uri="{9D8B030D-6E8A-4147-A177-3AD203B41FA5}">
                      <a16:colId xmlns:a16="http://schemas.microsoft.com/office/drawing/2014/main" val="20011"/>
                    </a:ext>
                  </a:extLst>
                </a:gridCol>
              </a:tblGrid>
              <a:tr h="327240">
                <a:tc rowSpan="2">
                  <a:txBody>
                    <a:bodyPr/>
                    <a:lstStyle/>
                    <a:p>
                      <a:pPr marL="101600" defTabSz="457200">
                        <a:lnSpc>
                          <a:spcPts val="850"/>
                        </a:lnSpc>
                      </a:pPr>
                      <a:r>
                        <a:rPr lang="ru-RU" sz="1400" b="0" strike="noStrike" spc="-1" dirty="0">
                          <a:solidFill>
                            <a:schemeClr val="tx1"/>
                          </a:solidFill>
                          <a:latin typeface="Times New Roman" panose="02020603050405020304"/>
                          <a:ea typeface="Times New Roman" panose="02020603050405020304"/>
                        </a:rPr>
                        <a:t>№ п/п</a:t>
                      </a:r>
                      <a:endParaRPr lang="ru-RU" sz="1400" b="0" strike="noStrike" spc="-1" dirty="0">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lumMod val="20000"/>
                        <a:lumOff val="80000"/>
                      </a:schemeClr>
                    </a:solidFill>
                  </a:tcPr>
                </a:tc>
                <a:tc rowSpan="2">
                  <a:txBody>
                    <a:bodyPr/>
                    <a:lstStyle/>
                    <a:p>
                      <a:pPr algn="ctr" defTabSz="457200">
                        <a:lnSpc>
                          <a:spcPts val="850"/>
                        </a:lnSpc>
                      </a:pPr>
                      <a:r>
                        <a:rPr lang="ru-RU" sz="1400" b="0" strike="noStrike" spc="-1">
                          <a:solidFill>
                            <a:schemeClr val="tx1"/>
                          </a:solidFill>
                          <a:latin typeface="Times New Roman" panose="02020603050405020304"/>
                          <a:ea typeface="Times New Roman" panose="02020603050405020304"/>
                        </a:rPr>
                        <a:t>Наименование</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lumMod val="20000"/>
                        <a:lumOff val="80000"/>
                      </a:schemeClr>
                    </a:solidFill>
                  </a:tcPr>
                </a:tc>
                <a:tc rowSpan="2">
                  <a:txBody>
                    <a:bodyPr/>
                    <a:lstStyle/>
                    <a:p>
                      <a:pPr algn="ctr" defTabSz="457200">
                        <a:lnSpc>
                          <a:spcPts val="1130"/>
                        </a:lnSpc>
                      </a:pPr>
                      <a:r>
                        <a:rPr lang="ru-RU" sz="1400" b="0" strike="noStrike" spc="-1">
                          <a:solidFill>
                            <a:schemeClr val="tx1"/>
                          </a:solidFill>
                          <a:latin typeface="Times New Roman" panose="02020603050405020304"/>
                          <a:ea typeface="Times New Roman" panose="02020603050405020304"/>
                        </a:rPr>
                        <a:t>2024 год (первоначальное Решение Думы), сумма, тыс. руб.</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lumMod val="20000"/>
                        <a:lumOff val="80000"/>
                      </a:schemeClr>
                    </a:solidFill>
                  </a:tcPr>
                </a:tc>
                <a:tc rowSpan="2">
                  <a:txBody>
                    <a:bodyPr/>
                    <a:lstStyle/>
                    <a:p>
                      <a:pPr algn="ctr" defTabSz="457200">
                        <a:lnSpc>
                          <a:spcPts val="1130"/>
                        </a:lnSpc>
                      </a:pPr>
                      <a:r>
                        <a:rPr lang="ru-RU" sz="1400" b="0" strike="noStrike" spc="-1">
                          <a:solidFill>
                            <a:schemeClr val="tx1"/>
                          </a:solidFill>
                          <a:latin typeface="Times New Roman" panose="02020603050405020304"/>
                          <a:ea typeface="Times New Roman" panose="02020603050405020304"/>
                        </a:rPr>
                        <a:t>2025 год (первоначальное Решение Думы), сумма, тыс. руб.</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lumMod val="20000"/>
                        <a:lumOff val="80000"/>
                      </a:schemeClr>
                    </a:solidFill>
                  </a:tcPr>
                </a:tc>
                <a:tc rowSpan="2">
                  <a:txBody>
                    <a:bodyPr/>
                    <a:lstStyle/>
                    <a:p>
                      <a:pPr algn="ctr" defTabSz="457200">
                        <a:lnSpc>
                          <a:spcPts val="1130"/>
                        </a:lnSpc>
                      </a:pPr>
                      <a:r>
                        <a:rPr lang="ru-RU" sz="1400" b="0" strike="noStrike" spc="-1">
                          <a:solidFill>
                            <a:schemeClr val="tx1"/>
                          </a:solidFill>
                          <a:latin typeface="Times New Roman" panose="02020603050405020304"/>
                          <a:ea typeface="Times New Roman" panose="02020603050405020304"/>
                        </a:rPr>
                        <a:t>Структура бюджета, %</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lumMod val="20000"/>
                        <a:lumOff val="80000"/>
                      </a:schemeClr>
                    </a:solidFill>
                  </a:tcPr>
                </a:tc>
                <a:tc rowSpan="2">
                  <a:txBody>
                    <a:bodyPr/>
                    <a:lstStyle/>
                    <a:p>
                      <a:pPr algn="ctr" defTabSz="457200">
                        <a:lnSpc>
                          <a:spcPts val="1130"/>
                        </a:lnSpc>
                      </a:pPr>
                      <a:r>
                        <a:rPr lang="ru-RU" sz="1400" b="0" strike="noStrike" spc="-1">
                          <a:solidFill>
                            <a:schemeClr val="tx1"/>
                          </a:solidFill>
                          <a:latin typeface="Times New Roman" panose="02020603050405020304"/>
                          <a:ea typeface="Times New Roman" panose="02020603050405020304"/>
                        </a:rPr>
                        <a:t>Рост +; Снижение - 2025 года к 2024 году</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lumMod val="20000"/>
                        <a:lumOff val="80000"/>
                      </a:schemeClr>
                    </a:solidFill>
                  </a:tcPr>
                </a:tc>
                <a:tc gridSpan="6">
                  <a:txBody>
                    <a:bodyPr/>
                    <a:lstStyle/>
                    <a:p>
                      <a:pPr algn="ctr" defTabSz="457200">
                        <a:lnSpc>
                          <a:spcPts val="850"/>
                        </a:lnSpc>
                      </a:pPr>
                      <a:r>
                        <a:rPr lang="ru-RU" sz="1400" b="0" strike="noStrike" spc="-1">
                          <a:solidFill>
                            <a:srgbClr val="000000"/>
                          </a:solidFill>
                          <a:latin typeface="Times New Roman" panose="02020603050405020304"/>
                          <a:ea typeface="Times New Roman" panose="02020603050405020304"/>
                        </a:rPr>
                        <a:t>Плановый период</a:t>
                      </a:r>
                      <a:endParaRPr lang="ru-RU" sz="1400" b="0" strike="noStrike" spc="-1">
                        <a:solidFill>
                          <a:srgbClr val="000000"/>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lumMod val="20000"/>
                        <a:lumOff val="80000"/>
                      </a:schemeClr>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1678320">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457200">
                        <a:lnSpc>
                          <a:spcPts val="1130"/>
                        </a:lnSpc>
                        <a:tabLst>
                          <a:tab pos="0" algn="l"/>
                        </a:tabLst>
                      </a:pPr>
                      <a:r>
                        <a:rPr lang="ru-RU" sz="1400" b="0" strike="noStrike" spc="-1">
                          <a:solidFill>
                            <a:schemeClr val="tx1"/>
                          </a:solidFill>
                          <a:latin typeface="Times New Roman" panose="02020603050405020304"/>
                          <a:ea typeface="Times New Roman" panose="02020603050405020304"/>
                        </a:rPr>
                        <a:t>2026 год (первона­чальное Решение Думы), сумма, тыс. руб.</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ctr" defTabSz="457200">
                        <a:lnSpc>
                          <a:spcPts val="1115"/>
                        </a:lnSpc>
                      </a:pPr>
                      <a:r>
                        <a:rPr lang="ru-RU" sz="1400" b="0" strike="noStrike" spc="-1">
                          <a:solidFill>
                            <a:schemeClr val="tx1"/>
                          </a:solidFill>
                          <a:latin typeface="Times New Roman" panose="02020603050405020304"/>
                          <a:ea typeface="Times New Roman" panose="02020603050405020304"/>
                        </a:rPr>
                        <a:t>Структура</a:t>
                      </a:r>
                      <a:endParaRPr lang="ru-RU" sz="1400" b="0" strike="noStrike" spc="-1">
                        <a:solidFill>
                          <a:schemeClr val="tx1"/>
                        </a:solidFill>
                        <a:latin typeface="Arial" panose="020B0604020202020204"/>
                      </a:endParaRPr>
                    </a:p>
                    <a:p>
                      <a:pPr algn="ctr" defTabSz="457200">
                        <a:lnSpc>
                          <a:spcPts val="1115"/>
                        </a:lnSpc>
                      </a:pPr>
                      <a:r>
                        <a:rPr lang="ru-RU" sz="1400" b="0" strike="noStrike" spc="-1">
                          <a:solidFill>
                            <a:schemeClr val="tx1"/>
                          </a:solidFill>
                          <a:latin typeface="Times New Roman" panose="02020603050405020304"/>
                          <a:ea typeface="Times New Roman" panose="02020603050405020304"/>
                        </a:rPr>
                        <a:t>бюджета,</a:t>
                      </a:r>
                      <a:endParaRPr lang="ru-RU" sz="1400" b="0" strike="noStrike" spc="-1">
                        <a:solidFill>
                          <a:schemeClr val="tx1"/>
                        </a:solidFill>
                        <a:latin typeface="Arial" panose="020B0604020202020204"/>
                      </a:endParaRPr>
                    </a:p>
                    <a:p>
                      <a:pPr algn="ctr" defTabSz="457200">
                        <a:lnSpc>
                          <a:spcPts val="1115"/>
                        </a:lnSpc>
                      </a:pPr>
                      <a:r>
                        <a:rPr lang="ru-RU" sz="1400" b="0" strike="noStrike" spc="-1">
                          <a:solidFill>
                            <a:schemeClr val="tx1"/>
                          </a:solidFill>
                          <a:latin typeface="Times New Roman" panose="02020603050405020304"/>
                          <a:ea typeface="Times New Roman" panose="02020603050405020304"/>
                        </a:rPr>
                        <a:t>%</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ctr" defTabSz="457200">
                        <a:lnSpc>
                          <a:spcPts val="1130"/>
                        </a:lnSpc>
                      </a:pPr>
                      <a:r>
                        <a:rPr lang="ru-RU" sz="1400" b="0" strike="noStrike" spc="-1">
                          <a:solidFill>
                            <a:schemeClr val="tx1"/>
                          </a:solidFill>
                          <a:latin typeface="Times New Roman" panose="02020603050405020304"/>
                          <a:ea typeface="Times New Roman" panose="02020603050405020304"/>
                        </a:rPr>
                        <a:t>Рост +; Сниже­ние —</a:t>
                      </a:r>
                      <a:endParaRPr lang="ru-RU" sz="1400" b="0" strike="noStrike" spc="-1">
                        <a:solidFill>
                          <a:schemeClr val="tx1"/>
                        </a:solidFill>
                        <a:latin typeface="Arial" panose="020B0604020202020204"/>
                      </a:endParaRPr>
                    </a:p>
                    <a:p>
                      <a:pPr algn="ctr" defTabSz="457200">
                        <a:lnSpc>
                          <a:spcPts val="1130"/>
                        </a:lnSpc>
                      </a:pPr>
                      <a:r>
                        <a:rPr lang="ru-RU" sz="1400" b="0" strike="noStrike" spc="-1">
                          <a:solidFill>
                            <a:schemeClr val="tx1"/>
                          </a:solidFill>
                          <a:latin typeface="Times New Roman" panose="02020603050405020304"/>
                          <a:ea typeface="Times New Roman" panose="02020603050405020304"/>
                        </a:rPr>
                        <a:t>2026 год к 2025 году</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ctr" defTabSz="457200">
                        <a:lnSpc>
                          <a:spcPts val="1130"/>
                        </a:lnSpc>
                      </a:pPr>
                      <a:r>
                        <a:rPr lang="ru-RU" sz="1400" b="0" strike="noStrike" spc="-1">
                          <a:solidFill>
                            <a:schemeClr val="tx1"/>
                          </a:solidFill>
                          <a:latin typeface="Times New Roman" panose="02020603050405020304"/>
                          <a:ea typeface="Times New Roman" panose="02020603050405020304"/>
                        </a:rPr>
                        <a:t>2027 год (первона­чальное Решение Думы), сумма, тыс. руб.</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ctr" defTabSz="457200">
                        <a:lnSpc>
                          <a:spcPts val="1115"/>
                        </a:lnSpc>
                      </a:pPr>
                      <a:r>
                        <a:rPr lang="ru-RU" sz="1400" b="0" strike="noStrike" spc="-1">
                          <a:solidFill>
                            <a:schemeClr val="tx1"/>
                          </a:solidFill>
                          <a:latin typeface="Times New Roman" panose="02020603050405020304"/>
                          <a:ea typeface="Times New Roman" panose="02020603050405020304"/>
                        </a:rPr>
                        <a:t>Структура</a:t>
                      </a:r>
                      <a:endParaRPr lang="ru-RU" sz="1400" b="0" strike="noStrike" spc="-1">
                        <a:solidFill>
                          <a:schemeClr val="tx1"/>
                        </a:solidFill>
                        <a:latin typeface="Arial" panose="020B0604020202020204"/>
                      </a:endParaRPr>
                    </a:p>
                    <a:p>
                      <a:pPr algn="ctr" defTabSz="457200">
                        <a:lnSpc>
                          <a:spcPts val="1115"/>
                        </a:lnSpc>
                      </a:pPr>
                      <a:r>
                        <a:rPr lang="ru-RU" sz="1400" b="0" strike="noStrike" spc="-1">
                          <a:solidFill>
                            <a:schemeClr val="tx1"/>
                          </a:solidFill>
                          <a:latin typeface="Times New Roman" panose="02020603050405020304"/>
                          <a:ea typeface="Times New Roman" panose="02020603050405020304"/>
                        </a:rPr>
                        <a:t>бюджета,</a:t>
                      </a:r>
                      <a:endParaRPr lang="ru-RU" sz="1400" b="0" strike="noStrike" spc="-1">
                        <a:solidFill>
                          <a:schemeClr val="tx1"/>
                        </a:solidFill>
                        <a:latin typeface="Arial" panose="020B0604020202020204"/>
                      </a:endParaRPr>
                    </a:p>
                    <a:p>
                      <a:pPr algn="ctr" defTabSz="457200">
                        <a:lnSpc>
                          <a:spcPts val="1115"/>
                        </a:lnSpc>
                      </a:pPr>
                      <a:r>
                        <a:rPr lang="ru-RU" sz="1400" b="0" strike="noStrike" spc="-1">
                          <a:solidFill>
                            <a:schemeClr val="tx1"/>
                          </a:solidFill>
                          <a:latin typeface="Times New Roman" panose="02020603050405020304"/>
                          <a:ea typeface="Times New Roman" panose="02020603050405020304"/>
                        </a:rPr>
                        <a:t>%</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1130"/>
                        </a:lnSpc>
                      </a:pPr>
                      <a:r>
                        <a:rPr lang="ru-RU" sz="1400" b="0" strike="noStrike" spc="-1">
                          <a:solidFill>
                            <a:schemeClr val="tx1"/>
                          </a:solidFill>
                          <a:latin typeface="Times New Roman" panose="02020603050405020304"/>
                          <a:ea typeface="Times New Roman" panose="02020603050405020304"/>
                        </a:rPr>
                        <a:t>Рост +; Сниже­ние - 2027 год к 2026 году</a:t>
                      </a:r>
                      <a:endParaRPr lang="ru-RU" sz="1400" b="0" strike="noStrike" spc="-1">
                        <a:solidFill>
                          <a:schemeClr val="tx1"/>
                        </a:solidFill>
                        <a:latin typeface="Arial" panose="020B0604020202020204"/>
                      </a:endParaRPr>
                    </a:p>
                  </a:txBody>
                  <a:tcPr marL="6120" marR="612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extLst>
                  <a:ext uri="{0D108BD9-81ED-4DB2-BD59-A6C34878D82A}">
                    <a16:rowId xmlns:a16="http://schemas.microsoft.com/office/drawing/2014/main" val="10001"/>
                  </a:ext>
                </a:extLst>
              </a:tr>
              <a:tr h="1025640">
                <a:tc>
                  <a:txBody>
                    <a:bodyPr/>
                    <a:lstStyle/>
                    <a:p>
                      <a:pPr marL="101600" defTabSz="457200">
                        <a:lnSpc>
                          <a:spcPts val="850"/>
                        </a:lnSpc>
                      </a:pPr>
                      <a:r>
                        <a:rPr lang="ru-RU" sz="1400" b="0" strike="noStrike" spc="-1">
                          <a:solidFill>
                            <a:schemeClr val="tx1"/>
                          </a:solidFill>
                          <a:latin typeface="Times New Roman" panose="02020603050405020304"/>
                          <a:ea typeface="Times New Roman" panose="02020603050405020304"/>
                        </a:rPr>
                        <a:t>II.</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E8EEF0"/>
                    </a:solidFill>
                  </a:tcPr>
                </a:tc>
                <a:tc>
                  <a:txBody>
                    <a:bodyPr/>
                    <a:lstStyle/>
                    <a:p>
                      <a:pPr marL="63500" defTabSz="457200">
                        <a:lnSpc>
                          <a:spcPts val="1140"/>
                        </a:lnSpc>
                      </a:pPr>
                      <a:r>
                        <a:rPr lang="ru-RU" sz="1400" b="0" strike="noStrike" spc="-1">
                          <a:solidFill>
                            <a:schemeClr val="tx1"/>
                          </a:solidFill>
                          <a:latin typeface="Times New Roman" panose="02020603050405020304"/>
                          <a:ea typeface="Times New Roman" panose="02020603050405020304"/>
                        </a:rPr>
                        <a:t>Неналоговые доходы </a:t>
                      </a:r>
                      <a:r>
                        <a:rPr lang="ru-RU" sz="1400" b="0" i="1" strike="noStrike" spc="-1">
                          <a:solidFill>
                            <a:schemeClr val="tx1"/>
                          </a:solidFill>
                          <a:latin typeface="Times New Roman" panose="02020603050405020304"/>
                          <a:ea typeface="Times New Roman" panose="02020603050405020304"/>
                        </a:rPr>
                        <a:t>из них (наиболее значимые):</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17545</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22801</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1,4</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+5256</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23409</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1,5</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defTabSz="457200">
                        <a:lnSpc>
                          <a:spcPts val="850"/>
                        </a:lnSpc>
                      </a:pPr>
                      <a:r>
                        <a:rPr lang="ru-RU" sz="1400" b="0" strike="noStrike" spc="-1">
                          <a:solidFill>
                            <a:schemeClr val="tx1"/>
                          </a:solidFill>
                          <a:latin typeface="Times New Roman" panose="02020603050405020304"/>
                          <a:ea typeface="Times New Roman" panose="02020603050405020304"/>
                        </a:rPr>
                        <a:t>+608</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24069</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1,5</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defTabSz="457200">
                        <a:lnSpc>
                          <a:spcPts val="850"/>
                        </a:lnSpc>
                      </a:pPr>
                      <a:r>
                        <a:rPr lang="ru-RU" sz="1400" b="0" strike="noStrike" spc="-1">
                          <a:solidFill>
                            <a:schemeClr val="tx1"/>
                          </a:solidFill>
                          <a:latin typeface="Times New Roman" panose="02020603050405020304"/>
                          <a:ea typeface="Times New Roman" panose="02020603050405020304"/>
                        </a:rPr>
                        <a:t>+660</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extLst>
                  <a:ext uri="{0D108BD9-81ED-4DB2-BD59-A6C34878D82A}">
                    <a16:rowId xmlns:a16="http://schemas.microsoft.com/office/drawing/2014/main" val="10002"/>
                  </a:ext>
                </a:extLst>
              </a:tr>
              <a:tr h="804240">
                <a:tc>
                  <a:txBody>
                    <a:bodyPr/>
                    <a:lstStyle/>
                    <a:p>
                      <a:pPr marL="101600" defTabSz="457200">
                        <a:lnSpc>
                          <a:spcPts val="750"/>
                        </a:lnSpc>
                      </a:pPr>
                      <a:r>
                        <a:rPr lang="ru-RU" sz="1400" b="0" strike="noStrike" spc="-1">
                          <a:solidFill>
                            <a:schemeClr val="tx1"/>
                          </a:solidFill>
                          <a:latin typeface="Times New Roman" panose="02020603050405020304"/>
                          <a:ea typeface="Times New Roman" panose="02020603050405020304"/>
                        </a:rPr>
                        <a:t>1</a:t>
                      </a:r>
                      <a:r>
                        <a:rPr lang="ru-RU" sz="1400" b="1" strike="noStrike" spc="-1">
                          <a:solidFill>
                            <a:schemeClr val="tx1"/>
                          </a:solidFill>
                          <a:latin typeface="Times New Roman" panose="02020603050405020304"/>
                          <a:ea typeface="Times New Roman" panose="02020603050405020304"/>
                        </a:rPr>
                        <a:t>.</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just" defTabSz="457200">
                        <a:lnSpc>
                          <a:spcPts val="1140"/>
                        </a:lnSpc>
                      </a:pPr>
                      <a:r>
                        <a:rPr lang="ru-RU" sz="1400" b="0" strike="noStrike" spc="-1">
                          <a:solidFill>
                            <a:schemeClr val="tx1"/>
                          </a:solidFill>
                          <a:latin typeface="Times New Roman" panose="02020603050405020304"/>
                          <a:ea typeface="Times New Roman" panose="02020603050405020304"/>
                        </a:rPr>
                        <a:t>Доходы от использования имущества</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2700</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2536</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0,2</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-164</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2638</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0,2</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ctr" defTabSz="457200">
                        <a:lnSpc>
                          <a:spcPts val="850"/>
                        </a:lnSpc>
                      </a:pPr>
                      <a:r>
                        <a:rPr lang="ru-RU" sz="1400" b="0" strike="noStrike" spc="-1">
                          <a:solidFill>
                            <a:schemeClr val="tx1"/>
                          </a:solidFill>
                          <a:latin typeface="Times New Roman" panose="02020603050405020304"/>
                          <a:ea typeface="Times New Roman" panose="02020603050405020304"/>
                        </a:rPr>
                        <a:t>+102</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2744</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0,2</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+106</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extLst>
                  <a:ext uri="{0D108BD9-81ED-4DB2-BD59-A6C34878D82A}">
                    <a16:rowId xmlns:a16="http://schemas.microsoft.com/office/drawing/2014/main" val="10003"/>
                  </a:ext>
                </a:extLst>
              </a:tr>
              <a:tr h="799560">
                <a:tc>
                  <a:txBody>
                    <a:bodyPr/>
                    <a:lstStyle/>
                    <a:p>
                      <a:pPr marL="101600" defTabSz="457200">
                        <a:lnSpc>
                          <a:spcPts val="850"/>
                        </a:lnSpc>
                      </a:pPr>
                      <a:r>
                        <a:rPr lang="ru-RU" sz="1400" b="0" strike="noStrike" spc="-1">
                          <a:solidFill>
                            <a:schemeClr val="tx1"/>
                          </a:solidFill>
                          <a:latin typeface="Times New Roman" panose="02020603050405020304"/>
                          <a:ea typeface="Times New Roman" panose="02020603050405020304"/>
                        </a:rPr>
                        <a:t>2.</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just" defTabSz="457200">
                        <a:lnSpc>
                          <a:spcPts val="1130"/>
                        </a:lnSpc>
                      </a:pPr>
                      <a:r>
                        <a:rPr lang="ru-RU" sz="1400" b="0" strike="noStrike" spc="-1">
                          <a:solidFill>
                            <a:schemeClr val="tx1"/>
                          </a:solidFill>
                          <a:latin typeface="Times New Roman" panose="02020603050405020304"/>
                          <a:ea typeface="Times New Roman" panose="02020603050405020304"/>
                        </a:rPr>
                        <a:t>Доходы от оказания платных услуг</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13912</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16253</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1,0</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+2341</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16643</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1,1</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defTabSz="457200">
                        <a:lnSpc>
                          <a:spcPts val="850"/>
                        </a:lnSpc>
                      </a:pPr>
                      <a:r>
                        <a:rPr lang="ru-RU" sz="1400" b="0" strike="noStrike" spc="-1">
                          <a:solidFill>
                            <a:schemeClr val="tx1"/>
                          </a:solidFill>
                          <a:latin typeface="Times New Roman" panose="02020603050405020304"/>
                          <a:ea typeface="Times New Roman" panose="02020603050405020304"/>
                        </a:rPr>
                        <a:t>+390</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17076</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1,1</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+433</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extLst>
                  <a:ext uri="{0D108BD9-81ED-4DB2-BD59-A6C34878D82A}">
                    <a16:rowId xmlns:a16="http://schemas.microsoft.com/office/drawing/2014/main" val="10004"/>
                  </a:ext>
                </a:extLst>
              </a:tr>
              <a:tr h="1025640">
                <a:tc>
                  <a:txBody>
                    <a:bodyPr/>
                    <a:lstStyle/>
                    <a:p>
                      <a:pPr marL="101600" defTabSz="457200">
                        <a:lnSpc>
                          <a:spcPts val="850"/>
                        </a:lnSpc>
                      </a:pPr>
                      <a:r>
                        <a:rPr lang="ru-RU" sz="1400" b="0" strike="noStrike" spc="-1">
                          <a:solidFill>
                            <a:schemeClr val="tx1"/>
                          </a:solidFill>
                          <a:latin typeface="Times New Roman" panose="02020603050405020304"/>
                          <a:ea typeface="Times New Roman" panose="02020603050405020304"/>
                        </a:rPr>
                        <a:t>III.</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just" defTabSz="457200">
                        <a:lnSpc>
                          <a:spcPts val="1140"/>
                        </a:lnSpc>
                      </a:pPr>
                      <a:r>
                        <a:rPr lang="ru-RU" sz="1400" b="0" strike="noStrike" spc="-1">
                          <a:solidFill>
                            <a:schemeClr val="tx1"/>
                          </a:solidFill>
                          <a:latin typeface="Times New Roman" panose="02020603050405020304"/>
                          <a:ea typeface="Times New Roman" panose="02020603050405020304"/>
                        </a:rPr>
                        <a:t>Безвозмездные поступления из бюджетов других уровней</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1204946,7</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1440057,2</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85,4</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+235110,5</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1296832,8</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82,7</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ctr" defTabSz="457200">
                        <a:lnSpc>
                          <a:spcPts val="850"/>
                        </a:lnSpc>
                      </a:pPr>
                      <a:r>
                        <a:rPr lang="ru-RU" sz="1400" b="0" strike="noStrike" spc="-1">
                          <a:solidFill>
                            <a:schemeClr val="tx1"/>
                          </a:solidFill>
                          <a:latin typeface="Times New Roman" panose="02020603050405020304"/>
                          <a:ea typeface="Times New Roman" panose="02020603050405020304"/>
                        </a:rPr>
                        <a:t>-143224,4</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1323595,5</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marL="76200" algn="ctr" defTabSz="457200">
                        <a:lnSpc>
                          <a:spcPts val="850"/>
                        </a:lnSpc>
                      </a:pPr>
                      <a:r>
                        <a:rPr lang="ru-RU" sz="1400" b="0" strike="noStrike" spc="-1">
                          <a:solidFill>
                            <a:schemeClr val="tx1"/>
                          </a:solidFill>
                          <a:latin typeface="Times New Roman" panose="02020603050405020304"/>
                          <a:ea typeface="Times New Roman" panose="02020603050405020304"/>
                        </a:rPr>
                        <a:t>81,8</a:t>
                      </a:r>
                      <a:endParaRPr lang="ru-RU" sz="1400" b="0" strike="noStrike" spc="-1">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ctr" defTabSz="457200">
                        <a:lnSpc>
                          <a:spcPts val="850"/>
                        </a:lnSpc>
                      </a:pPr>
                      <a:r>
                        <a:rPr lang="ru-RU" sz="1400" b="0" strike="noStrike" spc="-1" dirty="0">
                          <a:solidFill>
                            <a:schemeClr val="tx1"/>
                          </a:solidFill>
                          <a:latin typeface="Times New Roman" panose="02020603050405020304"/>
                          <a:ea typeface="Times New Roman" panose="02020603050405020304"/>
                        </a:rPr>
                        <a:t>+26762,7</a:t>
                      </a:r>
                      <a:endParaRPr lang="ru-RU" sz="1400" b="0" strike="noStrike" spc="-1" dirty="0">
                        <a:solidFill>
                          <a:schemeClr val="tx1"/>
                        </a:solidFill>
                        <a:latin typeface="Arial" panose="020B0604020202020204"/>
                      </a:endParaRPr>
                    </a:p>
                  </a:txBody>
                  <a:tcPr marL="6120" marR="612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9" name="Объект 8"/>
          <p:cNvGraphicFramePr/>
          <p:nvPr>
            <p:extLst>
              <p:ext uri="{D42A27DB-BD31-4B8C-83A1-F6EECF244321}">
                <p14:modId xmlns:p14="http://schemas.microsoft.com/office/powerpoint/2010/main" val="2219906381"/>
              </p:ext>
            </p:extLst>
          </p:nvPr>
        </p:nvGraphicFramePr>
        <p:xfrm>
          <a:off x="657360" y="2780928"/>
          <a:ext cx="10875600" cy="3614400"/>
        </p:xfrm>
        <a:graphic>
          <a:graphicData uri="http://schemas.openxmlformats.org/drawingml/2006/chart">
            <c:chart xmlns:c="http://schemas.openxmlformats.org/drawingml/2006/chart" xmlns:r="http://schemas.openxmlformats.org/officeDocument/2006/relationships" r:id="rId2"/>
          </a:graphicData>
        </a:graphic>
      </p:graphicFrame>
      <p:sp>
        <p:nvSpPr>
          <p:cNvPr id="240"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III. </a:t>
            </a:r>
            <a:r>
              <a:rPr lang="ru-RU" sz="1800" b="0" strike="noStrike" spc="-1">
                <a:solidFill>
                  <a:schemeClr val="accent5">
                    <a:lumMod val="50000"/>
                  </a:schemeClr>
                </a:solidFill>
                <a:latin typeface="Times New Roman" panose="02020603050405020304"/>
                <a:ea typeface="Times New Roman" panose="02020603050405020304"/>
              </a:rPr>
              <a:t>Доходы бюджета</a:t>
            </a:r>
            <a:endParaRPr lang="ru-RU" sz="1800" b="0" strike="noStrike" spc="-1">
              <a:solidFill>
                <a:srgbClr val="FFFFFF"/>
              </a:solidFill>
              <a:latin typeface="Arial" panose="020B0604020202020204"/>
            </a:endParaRPr>
          </a:p>
        </p:txBody>
      </p:sp>
      <p:sp>
        <p:nvSpPr>
          <p:cNvPr id="241" name="TextBox 4"/>
          <p:cNvSpPr/>
          <p:nvPr/>
        </p:nvSpPr>
        <p:spPr>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defTabSz="457200">
              <a:lnSpc>
                <a:spcPct val="100000"/>
              </a:lnSpc>
            </a:pPr>
            <a:r>
              <a:rPr lang="ru-RU" sz="2400" b="1" strike="noStrike" spc="-1">
                <a:solidFill>
                  <a:schemeClr val="accent4">
                    <a:lumMod val="50000"/>
                  </a:schemeClr>
                </a:solidFill>
                <a:latin typeface="Times New Roman" panose="02020603050405020304"/>
                <a:ea typeface="Times New Roman" panose="02020603050405020304"/>
              </a:rPr>
              <a:t>Структура доходов бюджета на 2025 год</a:t>
            </a:r>
            <a:endParaRPr lang="ru-RU" sz="2400" b="0" strike="noStrike" spc="-1">
              <a:solidFill>
                <a:srgbClr val="FFFFFF"/>
              </a:solidFill>
              <a:latin typeface="Arial" panose="020B0604020202020204"/>
            </a:endParaRPr>
          </a:p>
        </p:txBody>
      </p:sp>
      <p:sp>
        <p:nvSpPr>
          <p:cNvPr id="242" name="Скругленный прямоугольник 3"/>
          <p:cNvSpPr/>
          <p:nvPr/>
        </p:nvSpPr>
        <p:spPr>
          <a:xfrm>
            <a:off x="657360" y="1158507"/>
            <a:ext cx="10875600" cy="1428120"/>
          </a:xfrm>
          <a:prstGeom prst="roundRect">
            <a:avLst>
              <a:gd name="adj" fmla="val 16667"/>
            </a:avLst>
          </a:prstGeom>
          <a:solidFill>
            <a:schemeClr val="accent6">
              <a:lumMod val="75000"/>
            </a:schemeClr>
          </a:solidFill>
          <a:ln cap="rnd">
            <a:solidFill>
              <a:srgbClr val="2E3E0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r>
              <a:rPr lang="ru-RU" sz="2400" b="0" strike="noStrike" spc="-1" dirty="0">
                <a:solidFill>
                  <a:schemeClr val="lt1"/>
                </a:solidFill>
                <a:latin typeface="Times New Roman" panose="02020603050405020304"/>
                <a:ea typeface="Times New Roman" panose="02020603050405020304"/>
              </a:rPr>
              <a:t>Основным доходным источником является налог на доходы физических лиц   192,7 </a:t>
            </a:r>
            <a:r>
              <a:rPr lang="ru-RU" sz="2400" b="0" strike="noStrike" spc="-1" dirty="0" err="1">
                <a:solidFill>
                  <a:schemeClr val="lt1"/>
                </a:solidFill>
                <a:latin typeface="Times New Roman" panose="02020603050405020304"/>
                <a:ea typeface="Times New Roman" panose="02020603050405020304"/>
              </a:rPr>
              <a:t>млн.руб</a:t>
            </a:r>
            <a:r>
              <a:rPr lang="ru-RU" sz="2400" b="0" strike="noStrike" spc="-1" dirty="0">
                <a:solidFill>
                  <a:schemeClr val="lt1"/>
                </a:solidFill>
                <a:latin typeface="Times New Roman" panose="02020603050405020304"/>
                <a:ea typeface="Times New Roman" panose="02020603050405020304"/>
              </a:rPr>
              <a:t>. и составляет  78,6 % удельного веса в структуре налоговых и неналоговых доходов бюджета и 11,4 % удельного веса от общего объема бюджета</a:t>
            </a:r>
            <a:endParaRPr lang="ru-RU" sz="2400" b="0" strike="noStrike" spc="-1" dirty="0">
              <a:solidFill>
                <a:srgbClr val="FFFFFF"/>
              </a:solidFill>
              <a:latin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Рисунок 4" descr="C:\Users\Елена\Desktop\Здание Администрации.jpg"/>
          <p:cNvPicPr/>
          <p:nvPr/>
        </p:nvPicPr>
        <p:blipFill>
          <a:blip r:embed="rId2">
            <a:lum bright="45000"/>
          </a:blip>
          <a:stretch>
            <a:fillRect/>
          </a:stretch>
        </p:blipFill>
        <p:spPr>
          <a:xfrm>
            <a:off x="0" y="0"/>
            <a:ext cx="12190320" cy="6856200"/>
          </a:xfrm>
          <a:prstGeom prst="rect">
            <a:avLst/>
          </a:prstGeom>
          <a:ln w="9525">
            <a:noFill/>
          </a:ln>
        </p:spPr>
      </p:pic>
      <p:sp>
        <p:nvSpPr>
          <p:cNvPr id="180" name="CustomShape 1"/>
          <p:cNvSpPr/>
          <p:nvPr/>
        </p:nvSpPr>
        <p:spPr>
          <a:xfrm>
            <a:off x="1402200" y="465480"/>
            <a:ext cx="10103760" cy="599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defTabSz="457200">
              <a:lnSpc>
                <a:spcPct val="100000"/>
              </a:lnSpc>
            </a:pPr>
            <a:r>
              <a:rPr lang="en-US" sz="2400" b="0" strike="noStrike" spc="-1">
                <a:solidFill>
                  <a:srgbClr val="572314"/>
                </a:solidFill>
                <a:latin typeface="Times New Roman" panose="02020603050405020304"/>
                <a:ea typeface="Times New Roman" panose="02020603050405020304"/>
              </a:rPr>
              <a:t>	</a:t>
            </a:r>
            <a:r>
              <a:rPr lang="ru-RU" sz="2400" b="0" u="sng" strike="noStrike" spc="-1">
                <a:solidFill>
                  <a:srgbClr val="572314"/>
                </a:solidFill>
                <a:uFillTx/>
                <a:latin typeface="Times New Roman" panose="02020603050405020304"/>
                <a:ea typeface="Times New Roman" panose="02020603050405020304"/>
              </a:rPr>
              <a:t>Уважаемые жители Слободо-Туринского района!</a:t>
            </a:r>
            <a:endParaRPr lang="ru-RU" sz="2400" b="0" strike="noStrike" spc="-1">
              <a:solidFill>
                <a:srgbClr val="FFFFFF"/>
              </a:solidFill>
              <a:latin typeface="Arial" panose="020B0604020202020204"/>
            </a:endParaRPr>
          </a:p>
        </p:txBody>
      </p:sp>
      <p:pic>
        <p:nvPicPr>
          <p:cNvPr id="181" name="Рисунок 3" descr="Gerb-Slobodo_Turinsky-region.jpg"/>
          <p:cNvPicPr/>
          <p:nvPr/>
        </p:nvPicPr>
        <p:blipFill>
          <a:blip r:embed="rId3"/>
          <a:stretch>
            <a:fillRect/>
          </a:stretch>
        </p:blipFill>
        <p:spPr>
          <a:xfrm>
            <a:off x="684360" y="150840"/>
            <a:ext cx="716040" cy="914040"/>
          </a:xfrm>
          <a:prstGeom prst="rect">
            <a:avLst/>
          </a:prstGeom>
          <a:ln w="0">
            <a:noFill/>
          </a:ln>
        </p:spPr>
      </p:pic>
      <p:sp>
        <p:nvSpPr>
          <p:cNvPr id="182" name="CustomShape 2"/>
          <p:cNvSpPr/>
          <p:nvPr/>
        </p:nvSpPr>
        <p:spPr>
          <a:xfrm>
            <a:off x="971640" y="1005480"/>
            <a:ext cx="10534320" cy="55119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just" defTabSz="457200">
              <a:lnSpc>
                <a:spcPct val="100000"/>
              </a:lnSpc>
              <a:spcBef>
                <a:spcPts val="600"/>
              </a:spcBef>
              <a:tabLst>
                <a:tab pos="0" algn="l"/>
              </a:tabLst>
            </a:pPr>
            <a:r>
              <a:rPr lang="ru-RU" sz="1800" b="1" strike="noStrike" spc="-1">
                <a:solidFill>
                  <a:srgbClr val="000000"/>
                </a:solidFill>
                <a:latin typeface="Times New Roman" panose="02020603050405020304"/>
                <a:ea typeface="Times New Roman" panose="02020603050405020304"/>
              </a:rPr>
              <a:t>	     </a:t>
            </a:r>
            <a:r>
              <a:rPr lang="ru-RU" sz="2000" b="1" strike="noStrike" spc="-1">
                <a:solidFill>
                  <a:srgbClr val="000000"/>
                </a:solidFill>
                <a:latin typeface="Times New Roman" panose="02020603050405020304"/>
                <a:ea typeface="Times New Roman" panose="02020603050405020304"/>
              </a:rPr>
              <a:t>«Бюджет для граждан» </a:t>
            </a:r>
            <a:r>
              <a:rPr lang="ru-RU" sz="2000" b="0" strike="noStrike" spc="-1">
                <a:solidFill>
                  <a:srgbClr val="000000"/>
                </a:solidFill>
                <a:latin typeface="Times New Roman" panose="02020603050405020304"/>
                <a:ea typeface="Times New Roman" panose="02020603050405020304"/>
              </a:rPr>
              <a:t>познакомит вас с положениями основного финансового документа Слободо-Туринского муниципального района –</a:t>
            </a:r>
            <a:r>
              <a:rPr lang="en-US" sz="2000" b="0" strike="noStrike" spc="-1">
                <a:solidFill>
                  <a:srgbClr val="000000"/>
                </a:solidFill>
                <a:latin typeface="Times New Roman" panose="02020603050405020304"/>
                <a:ea typeface="Times New Roman" panose="02020603050405020304"/>
              </a:rPr>
              <a:t> </a:t>
            </a:r>
            <a:r>
              <a:rPr lang="ru-RU" sz="2000" b="0" strike="noStrike" spc="-1">
                <a:solidFill>
                  <a:srgbClr val="000000"/>
                </a:solidFill>
                <a:latin typeface="Times New Roman" panose="02020603050405020304"/>
                <a:ea typeface="Times New Roman" panose="02020603050405020304"/>
              </a:rPr>
              <a:t>бюджета на 2025 год.</a:t>
            </a:r>
            <a:endParaRPr lang="ru-RU" sz="2000" b="0" strike="noStrike" spc="-1">
              <a:solidFill>
                <a:srgbClr val="FFFFFF"/>
              </a:solidFill>
              <a:latin typeface="Arial" panose="020B0604020202020204"/>
            </a:endParaRPr>
          </a:p>
          <a:p>
            <a:pPr algn="just" defTabSz="457200">
              <a:lnSpc>
                <a:spcPct val="100000"/>
              </a:lnSpc>
              <a:spcBef>
                <a:spcPts val="600"/>
              </a:spcBef>
              <a:tabLst>
                <a:tab pos="0" algn="l"/>
              </a:tabLst>
            </a:pPr>
            <a:r>
              <a:rPr lang="ru-RU" sz="2000" b="1" strike="noStrike" spc="-1">
                <a:solidFill>
                  <a:srgbClr val="000000"/>
                </a:solidFill>
                <a:latin typeface="Times New Roman" panose="02020603050405020304"/>
                <a:ea typeface="Times New Roman" panose="02020603050405020304"/>
              </a:rPr>
              <a:t>	     </a:t>
            </a:r>
            <a:r>
              <a:rPr lang="ru-RU" sz="2000" b="0" strike="noStrike" spc="-1">
                <a:solidFill>
                  <a:srgbClr val="000000"/>
                </a:solidFill>
                <a:latin typeface="Times New Roman" panose="02020603050405020304"/>
                <a:ea typeface="Times New Roman" panose="02020603050405020304"/>
              </a:rPr>
              <a:t>Граждане как налогоплательщики, и как потребители общественных благ – должны быть уверены в том, что передаваемые ими в распоряжение муниципальные средства используются прозрачно и эффективно, приносят конкретные результаты как  для общества в целом, так и для каждой семьи, для каждого человека в отдельности.</a:t>
            </a:r>
            <a:endParaRPr lang="ru-RU" sz="2000" b="0" strike="noStrike" spc="-1">
              <a:solidFill>
                <a:srgbClr val="FFFFFF"/>
              </a:solidFill>
              <a:latin typeface="Arial" panose="020B0604020202020204"/>
            </a:endParaRPr>
          </a:p>
          <a:p>
            <a:pPr algn="just" defTabSz="457200">
              <a:lnSpc>
                <a:spcPct val="100000"/>
              </a:lnSpc>
              <a:spcBef>
                <a:spcPts val="600"/>
              </a:spcBef>
              <a:tabLst>
                <a:tab pos="0" algn="l"/>
              </a:tabLst>
            </a:pPr>
            <a:r>
              <a:rPr lang="ru-RU" sz="2000" b="1" strike="noStrike" spc="-1">
                <a:solidFill>
                  <a:srgbClr val="000000"/>
                </a:solidFill>
                <a:latin typeface="Times New Roman" panose="02020603050405020304"/>
                <a:ea typeface="Times New Roman" panose="02020603050405020304"/>
              </a:rPr>
              <a:t>	     </a:t>
            </a:r>
            <a:r>
              <a:rPr lang="ru-RU" sz="2000" b="0" strike="noStrike" spc="-1">
                <a:solidFill>
                  <a:srgbClr val="000000"/>
                </a:solidFill>
                <a:latin typeface="Times New Roman" panose="02020603050405020304"/>
                <a:ea typeface="Times New Roman" panose="02020603050405020304"/>
              </a:rPr>
              <a:t>Представленная информация предназначена для широкого круга пользователей и будет интересна и полезна как педагогам, молодым семьям, так и другим категориям населения, так как местный бюджет затрагивает интересы каждого жителя Слободо-Туринского района.     Мы постарались в доступной и понятной форме для граждан, показать основные показатели местного бюджета.</a:t>
            </a:r>
            <a:endParaRPr lang="ru-RU" sz="2000" b="0" strike="noStrike" spc="-1">
              <a:solidFill>
                <a:srgbClr val="FFFFFF"/>
              </a:solidFill>
              <a:latin typeface="Arial" panose="020B0604020202020204"/>
            </a:endParaRPr>
          </a:p>
          <a:p>
            <a:pPr algn="just" defTabSz="457200">
              <a:lnSpc>
                <a:spcPct val="100000"/>
              </a:lnSpc>
              <a:spcBef>
                <a:spcPts val="600"/>
              </a:spcBef>
              <a:tabLst>
                <a:tab pos="0" algn="l"/>
              </a:tabLst>
            </a:pPr>
            <a:r>
              <a:rPr lang="ru-RU" sz="2000" b="1" strike="noStrike" spc="-1">
                <a:solidFill>
                  <a:srgbClr val="000000"/>
                </a:solidFill>
                <a:latin typeface="Times New Roman" panose="02020603050405020304"/>
                <a:ea typeface="Times New Roman" panose="02020603050405020304"/>
              </a:rPr>
              <a:t>	     </a:t>
            </a:r>
            <a:r>
              <a:rPr lang="ru-RU" sz="2000" b="0" strike="noStrike" spc="-1">
                <a:solidFill>
                  <a:srgbClr val="000000"/>
                </a:solidFill>
                <a:latin typeface="Times New Roman" panose="02020603050405020304"/>
                <a:ea typeface="Times New Roman" panose="02020603050405020304"/>
              </a:rPr>
              <a:t>«Бюджет для граждан» нацелен на получение обратной связи от граждан, которым интересны современные проблемы муниципальных финансов в Слободо-Туринском районе.</a:t>
            </a:r>
            <a:endParaRPr lang="ru-RU" sz="2000" b="0" strike="noStrike" spc="-1">
              <a:solidFill>
                <a:srgbClr val="FFFFFF"/>
              </a:solidFill>
              <a:latin typeface="Arial" panose="020B0604020202020204"/>
            </a:endParaRPr>
          </a:p>
          <a:p>
            <a:pPr algn="just" defTabSz="457200">
              <a:lnSpc>
                <a:spcPct val="100000"/>
              </a:lnSpc>
              <a:spcBef>
                <a:spcPts val="600"/>
              </a:spcBef>
              <a:tabLst>
                <a:tab pos="0" algn="l"/>
              </a:tabLst>
            </a:pPr>
            <a:endParaRPr lang="ru-RU" sz="2000" b="0" strike="noStrike" spc="-1">
              <a:solidFill>
                <a:srgbClr val="FFFFFF"/>
              </a:solidFill>
              <a:latin typeface="Arial" panose="020B0604020202020204"/>
            </a:endParaRPr>
          </a:p>
          <a:p>
            <a:pPr algn="r" defTabSz="457200">
              <a:lnSpc>
                <a:spcPct val="100000"/>
              </a:lnSpc>
              <a:spcBef>
                <a:spcPts val="600"/>
              </a:spcBef>
              <a:tabLst>
                <a:tab pos="0" algn="l"/>
              </a:tabLst>
            </a:pPr>
            <a:r>
              <a:rPr lang="ru-RU" sz="2000" b="0" i="1" strike="noStrike" spc="-1">
                <a:solidFill>
                  <a:srgbClr val="000000"/>
                </a:solidFill>
                <a:latin typeface="Times New Roman" panose="02020603050405020304"/>
                <a:ea typeface="Times New Roman" panose="02020603050405020304"/>
              </a:rPr>
              <a:t>Глава администрации Слободо-Туринского муниципального района</a:t>
            </a:r>
            <a:endParaRPr lang="ru-RU" sz="2000" b="0" strike="noStrike" spc="-1">
              <a:solidFill>
                <a:srgbClr val="FFFFFF"/>
              </a:solidFill>
              <a:latin typeface="Arial" panose="020B0604020202020204"/>
            </a:endParaRPr>
          </a:p>
          <a:p>
            <a:pPr algn="r" defTabSz="457200">
              <a:lnSpc>
                <a:spcPct val="100000"/>
              </a:lnSpc>
              <a:spcBef>
                <a:spcPts val="600"/>
              </a:spcBef>
              <a:tabLst>
                <a:tab pos="0" algn="l"/>
              </a:tabLst>
            </a:pPr>
            <a:r>
              <a:rPr lang="ru-RU" sz="2000" b="0" i="1" strike="noStrike" spc="-1">
                <a:solidFill>
                  <a:srgbClr val="000000"/>
                </a:solidFill>
                <a:latin typeface="Times New Roman" panose="02020603050405020304"/>
                <a:ea typeface="Times New Roman" panose="02020603050405020304"/>
              </a:rPr>
              <a:t>В.А. Бедулев</a:t>
            </a:r>
            <a:endParaRPr lang="ru-RU" sz="2000" b="0" strike="noStrike" spc="-1">
              <a:solidFill>
                <a:srgbClr val="FFFFFF"/>
              </a:solidFill>
              <a:latin typeface="Arial" panose="020B0604020202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III. </a:t>
            </a:r>
            <a:r>
              <a:rPr lang="ru-RU" sz="1800" b="0" strike="noStrike" spc="-1">
                <a:solidFill>
                  <a:schemeClr val="accent5">
                    <a:lumMod val="50000"/>
                  </a:schemeClr>
                </a:solidFill>
                <a:latin typeface="Times New Roman" panose="02020603050405020304"/>
                <a:ea typeface="Times New Roman" panose="02020603050405020304"/>
              </a:rPr>
              <a:t>Доходы бюджета</a:t>
            </a:r>
            <a:endParaRPr lang="ru-RU" sz="1800" b="0" strike="noStrike" spc="-1">
              <a:solidFill>
                <a:srgbClr val="FFFFFF"/>
              </a:solidFill>
              <a:latin typeface="Arial" panose="020B0604020202020204"/>
            </a:endParaRPr>
          </a:p>
        </p:txBody>
      </p:sp>
      <p:sp>
        <p:nvSpPr>
          <p:cNvPr id="245" name="TextBox 4"/>
          <p:cNvSpPr/>
          <p:nvPr/>
        </p:nvSpPr>
        <p:spPr>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457200">
              <a:lnSpc>
                <a:spcPct val="100000"/>
              </a:lnSpc>
            </a:pPr>
            <a:r>
              <a:rPr lang="ru-RU" sz="2400" b="0" strike="noStrike" spc="-1">
                <a:solidFill>
                  <a:schemeClr val="accent4">
                    <a:lumMod val="50000"/>
                  </a:schemeClr>
                </a:solidFill>
                <a:latin typeface="Times New Roman" panose="02020603050405020304"/>
                <a:ea typeface="Times New Roman" panose="02020603050405020304"/>
              </a:rPr>
              <a:t>Структура налоговых и неналоговых доходов бюджета на 2025 год</a:t>
            </a:r>
            <a:endParaRPr lang="ru-RU" sz="2400" b="0" strike="noStrike" spc="-1">
              <a:solidFill>
                <a:srgbClr val="FFFFFF"/>
              </a:solidFill>
              <a:latin typeface="Arial" panose="020B0604020202020204"/>
            </a:endParaRPr>
          </a:p>
        </p:txBody>
      </p:sp>
      <p:graphicFrame>
        <p:nvGraphicFramePr>
          <p:cNvPr id="4" name="Диаграмма 3">
            <a:extLst>
              <a:ext uri="{FF2B5EF4-FFF2-40B4-BE49-F238E27FC236}">
                <a16:creationId xmlns:a16="http://schemas.microsoft.com/office/drawing/2014/main" id="{05591B1F-5B37-67C1-8E21-12DDE0A91459}"/>
              </a:ext>
            </a:extLst>
          </p:cNvPr>
          <p:cNvGraphicFramePr/>
          <p:nvPr>
            <p:extLst>
              <p:ext uri="{D42A27DB-BD31-4B8C-83A1-F6EECF244321}">
                <p14:modId xmlns:p14="http://schemas.microsoft.com/office/powerpoint/2010/main" val="2037413757"/>
              </p:ext>
            </p:extLst>
          </p:nvPr>
        </p:nvGraphicFramePr>
        <p:xfrm>
          <a:off x="839416" y="1130760"/>
          <a:ext cx="10693544" cy="500757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 name="Объект 7"/>
          <p:cNvGraphicFramePr/>
          <p:nvPr/>
        </p:nvGraphicFramePr>
        <p:xfrm>
          <a:off x="657225" y="1414780"/>
          <a:ext cx="10875645" cy="4766310"/>
        </p:xfrm>
        <a:graphic>
          <a:graphicData uri="http://schemas.openxmlformats.org/drawingml/2006/chart">
            <c:chart xmlns:c="http://schemas.openxmlformats.org/drawingml/2006/chart" xmlns:r="http://schemas.openxmlformats.org/officeDocument/2006/relationships" r:id="rId2"/>
          </a:graphicData>
        </a:graphic>
      </p:graphicFrame>
      <p:sp>
        <p:nvSpPr>
          <p:cNvPr id="247"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III. </a:t>
            </a:r>
            <a:r>
              <a:rPr lang="ru-RU" sz="1800" b="0" strike="noStrike" spc="-1">
                <a:solidFill>
                  <a:schemeClr val="accent5">
                    <a:lumMod val="50000"/>
                  </a:schemeClr>
                </a:solidFill>
                <a:latin typeface="Times New Roman" panose="02020603050405020304"/>
                <a:ea typeface="Times New Roman" panose="02020603050405020304"/>
              </a:rPr>
              <a:t>Доходы бюджета</a:t>
            </a:r>
            <a:endParaRPr lang="ru-RU" sz="1800" b="0" strike="noStrike" spc="-1">
              <a:solidFill>
                <a:srgbClr val="FFFFFF"/>
              </a:solidFill>
              <a:latin typeface="Arial" panose="020B0604020202020204"/>
            </a:endParaRPr>
          </a:p>
        </p:txBody>
      </p:sp>
      <p:sp>
        <p:nvSpPr>
          <p:cNvPr id="248" name="TextBox 4"/>
          <p:cNvSpPr/>
          <p:nvPr/>
        </p:nvSpPr>
        <p:spPr>
          <a:xfrm>
            <a:off x="695460" y="620750"/>
            <a:ext cx="10875600" cy="82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457200">
              <a:lnSpc>
                <a:spcPct val="100000"/>
              </a:lnSpc>
            </a:pPr>
            <a:r>
              <a:rPr lang="ru-RU" sz="2400" b="0" strike="noStrike" spc="-1">
                <a:solidFill>
                  <a:schemeClr val="accent4">
                    <a:lumMod val="50000"/>
                  </a:schemeClr>
                </a:solidFill>
                <a:latin typeface="Times New Roman" panose="02020603050405020304"/>
                <a:ea typeface="Times New Roman" panose="02020603050405020304"/>
              </a:rPr>
              <a:t>Структура безвозмездных поступлений в бюджете</a:t>
            </a:r>
            <a:br>
              <a:rPr sz="2400"/>
            </a:br>
            <a:r>
              <a:rPr lang="ru-RU" sz="2400" b="0" strike="noStrike" spc="-1">
                <a:solidFill>
                  <a:schemeClr val="accent4">
                    <a:lumMod val="50000"/>
                  </a:schemeClr>
                </a:solidFill>
                <a:latin typeface="Times New Roman" panose="02020603050405020304"/>
                <a:ea typeface="Times New Roman" panose="02020603050405020304"/>
              </a:rPr>
              <a:t> Слободо-Туринского муниципального района на 2025 год</a:t>
            </a:r>
            <a:endParaRPr lang="ru-RU" sz="2400" b="0" strike="noStrike" spc="-1">
              <a:solidFill>
                <a:srgbClr val="FFFFFF"/>
              </a:solidFill>
              <a:latin typeface="Arial" panose="020B060402020202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 name="Объект 7"/>
          <p:cNvGraphicFramePr/>
          <p:nvPr/>
        </p:nvGraphicFramePr>
        <p:xfrm>
          <a:off x="657360" y="1621800"/>
          <a:ext cx="10875600" cy="4559040"/>
        </p:xfrm>
        <a:graphic>
          <a:graphicData uri="http://schemas.openxmlformats.org/drawingml/2006/chart">
            <c:chart xmlns:c="http://schemas.openxmlformats.org/drawingml/2006/chart" xmlns:r="http://schemas.openxmlformats.org/officeDocument/2006/relationships" r:id="rId2"/>
          </a:graphicData>
        </a:graphic>
      </p:graphicFrame>
      <p:sp>
        <p:nvSpPr>
          <p:cNvPr id="250"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III. </a:t>
            </a:r>
            <a:r>
              <a:rPr lang="ru-RU" sz="1800" b="0" strike="noStrike" spc="-1">
                <a:solidFill>
                  <a:schemeClr val="accent5">
                    <a:lumMod val="50000"/>
                  </a:schemeClr>
                </a:solidFill>
                <a:latin typeface="Times New Roman" panose="02020603050405020304"/>
                <a:ea typeface="Times New Roman" panose="02020603050405020304"/>
              </a:rPr>
              <a:t>Доходы бюджета</a:t>
            </a:r>
            <a:endParaRPr lang="ru-RU" sz="1800" b="0" strike="noStrike" spc="-1">
              <a:solidFill>
                <a:srgbClr val="FFFFFF"/>
              </a:solidFill>
              <a:latin typeface="Arial" panose="020B0604020202020204"/>
            </a:endParaRPr>
          </a:p>
        </p:txBody>
      </p:sp>
      <p:sp>
        <p:nvSpPr>
          <p:cNvPr id="251" name="TextBox 4"/>
          <p:cNvSpPr/>
          <p:nvPr/>
        </p:nvSpPr>
        <p:spPr>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914400">
              <a:lnSpc>
                <a:spcPct val="100000"/>
              </a:lnSpc>
              <a:tabLst>
                <a:tab pos="0" algn="l"/>
              </a:tabLst>
            </a:pPr>
            <a:r>
              <a:rPr lang="ru-RU" sz="2400" b="0" strike="noStrike" spc="-1">
                <a:solidFill>
                  <a:schemeClr val="accent4">
                    <a:lumMod val="50000"/>
                  </a:schemeClr>
                </a:solidFill>
                <a:latin typeface="Times New Roman" panose="02020603050405020304"/>
                <a:ea typeface="Times New Roman" panose="02020603050405020304"/>
              </a:rPr>
              <a:t>Доходы бюджета Слободо-Туринского муниципального района</a:t>
            </a:r>
            <a:endParaRPr lang="ru-RU" sz="2400" b="0" strike="noStrike" spc="-1">
              <a:solidFill>
                <a:srgbClr val="FFFFFF"/>
              </a:solidFill>
              <a:latin typeface="Arial" panose="020B060402020202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 name="Объект 7"/>
          <p:cNvGraphicFramePr/>
          <p:nvPr/>
        </p:nvGraphicFramePr>
        <p:xfrm>
          <a:off x="657360" y="1338120"/>
          <a:ext cx="10875600" cy="3612960"/>
        </p:xfrm>
        <a:graphic>
          <a:graphicData uri="http://schemas.openxmlformats.org/drawingml/2006/chart">
            <c:chart xmlns:c="http://schemas.openxmlformats.org/drawingml/2006/chart" xmlns:r="http://schemas.openxmlformats.org/officeDocument/2006/relationships" r:id="rId2"/>
          </a:graphicData>
        </a:graphic>
      </p:graphicFrame>
      <p:sp>
        <p:nvSpPr>
          <p:cNvPr id="253"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III. </a:t>
            </a:r>
            <a:r>
              <a:rPr lang="ru-RU" sz="1800" b="0" strike="noStrike" spc="-1">
                <a:solidFill>
                  <a:schemeClr val="accent5">
                    <a:lumMod val="50000"/>
                  </a:schemeClr>
                </a:solidFill>
                <a:latin typeface="Times New Roman" panose="02020603050405020304"/>
                <a:ea typeface="Times New Roman" panose="02020603050405020304"/>
              </a:rPr>
              <a:t>Доходы бюджета</a:t>
            </a:r>
            <a:endParaRPr lang="ru-RU" sz="1800" b="0" strike="noStrike" spc="-1">
              <a:solidFill>
                <a:srgbClr val="FFFFFF"/>
              </a:solidFill>
              <a:latin typeface="Arial" panose="020B0604020202020204"/>
            </a:endParaRPr>
          </a:p>
        </p:txBody>
      </p:sp>
      <p:sp>
        <p:nvSpPr>
          <p:cNvPr id="254" name="TextBox 4"/>
          <p:cNvSpPr/>
          <p:nvPr/>
        </p:nvSpPr>
        <p:spPr>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914400">
              <a:lnSpc>
                <a:spcPct val="100000"/>
              </a:lnSpc>
              <a:tabLst>
                <a:tab pos="0" algn="l"/>
              </a:tabLst>
            </a:pPr>
            <a:r>
              <a:rPr lang="ru-RU" sz="2400" b="0" strike="noStrike" spc="-1">
                <a:solidFill>
                  <a:schemeClr val="accent4">
                    <a:lumMod val="50000"/>
                  </a:schemeClr>
                </a:solidFill>
                <a:latin typeface="Times New Roman" panose="02020603050405020304"/>
                <a:ea typeface="Times New Roman" panose="02020603050405020304"/>
              </a:rPr>
              <a:t>Доходы бюджета Слободо-Туринского муниципального района</a:t>
            </a:r>
            <a:endParaRPr lang="ru-RU" sz="2400" b="0" strike="noStrike" spc="-1">
              <a:solidFill>
                <a:srgbClr val="FFFFFF"/>
              </a:solidFill>
              <a:latin typeface="Arial" panose="020B0604020202020204"/>
            </a:endParaRPr>
          </a:p>
        </p:txBody>
      </p:sp>
      <p:sp>
        <p:nvSpPr>
          <p:cNvPr id="255" name="Заголовок 1"/>
          <p:cNvSpPr/>
          <p:nvPr/>
        </p:nvSpPr>
        <p:spPr>
          <a:xfrm>
            <a:off x="657360" y="4952880"/>
            <a:ext cx="10875600" cy="12279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defTabSz="914400">
              <a:lnSpc>
                <a:spcPct val="100000"/>
              </a:lnSpc>
              <a:tabLst>
                <a:tab pos="0" algn="l"/>
              </a:tabLst>
            </a:pPr>
            <a:r>
              <a:rPr lang="ru-RU" sz="2400" b="0" strike="noStrike" spc="-1">
                <a:solidFill>
                  <a:schemeClr val="lt1"/>
                </a:solidFill>
                <a:latin typeface="Times New Roman" panose="02020603050405020304"/>
                <a:ea typeface="Times New Roman" panose="02020603050405020304"/>
              </a:rPr>
              <a:t>При расчете прогноза на 2025-2027 годы учтено изменение дифференцированного норматива отчислений в бюджет Слободо-Туринского муниципального района и ставок по акцизам на нефтепродукты</a:t>
            </a:r>
            <a:endParaRPr lang="ru-RU" sz="2400" b="0" strike="noStrike" spc="-1">
              <a:solidFill>
                <a:srgbClr val="FFFFFF"/>
              </a:solidFill>
              <a:latin typeface="Arial" panose="020B06040202020202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 name="Объект 7"/>
          <p:cNvGraphicFramePr/>
          <p:nvPr/>
        </p:nvGraphicFramePr>
        <p:xfrm>
          <a:off x="657360" y="1246680"/>
          <a:ext cx="10875600" cy="3611520"/>
        </p:xfrm>
        <a:graphic>
          <a:graphicData uri="http://schemas.openxmlformats.org/drawingml/2006/chart">
            <c:chart xmlns:c="http://schemas.openxmlformats.org/drawingml/2006/chart" xmlns:r="http://schemas.openxmlformats.org/officeDocument/2006/relationships" r:id="rId2"/>
          </a:graphicData>
        </a:graphic>
      </p:graphicFrame>
      <p:sp>
        <p:nvSpPr>
          <p:cNvPr id="257"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III. </a:t>
            </a:r>
            <a:r>
              <a:rPr lang="ru-RU" sz="1800" b="0" strike="noStrike" spc="-1">
                <a:solidFill>
                  <a:schemeClr val="accent5">
                    <a:lumMod val="50000"/>
                  </a:schemeClr>
                </a:solidFill>
                <a:latin typeface="Times New Roman" panose="02020603050405020304"/>
                <a:ea typeface="Times New Roman" panose="02020603050405020304"/>
              </a:rPr>
              <a:t>Доходы бюджета</a:t>
            </a:r>
            <a:endParaRPr lang="ru-RU" sz="1800" b="0" strike="noStrike" spc="-1">
              <a:solidFill>
                <a:srgbClr val="FFFFFF"/>
              </a:solidFill>
              <a:latin typeface="Arial" panose="020B0604020202020204"/>
            </a:endParaRPr>
          </a:p>
        </p:txBody>
      </p:sp>
      <p:sp>
        <p:nvSpPr>
          <p:cNvPr id="258" name="TextBox 4"/>
          <p:cNvSpPr/>
          <p:nvPr/>
        </p:nvSpPr>
        <p:spPr>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914400">
              <a:lnSpc>
                <a:spcPct val="100000"/>
              </a:lnSpc>
              <a:tabLst>
                <a:tab pos="0" algn="l"/>
              </a:tabLst>
            </a:pPr>
            <a:r>
              <a:rPr lang="ru-RU" sz="2400" b="0" strike="noStrike" spc="-1">
                <a:solidFill>
                  <a:schemeClr val="accent4">
                    <a:lumMod val="50000"/>
                  </a:schemeClr>
                </a:solidFill>
                <a:latin typeface="Times New Roman" panose="02020603050405020304"/>
                <a:ea typeface="Times New Roman" panose="02020603050405020304"/>
              </a:rPr>
              <a:t>Доходы бюджета Слободо-Туринского муниципального района</a:t>
            </a:r>
            <a:endParaRPr lang="ru-RU" sz="2400" b="0" strike="noStrike" spc="-1">
              <a:solidFill>
                <a:srgbClr val="FFFFFF"/>
              </a:solidFill>
              <a:latin typeface="Arial" panose="020B0604020202020204"/>
            </a:endParaRPr>
          </a:p>
        </p:txBody>
      </p:sp>
      <p:sp>
        <p:nvSpPr>
          <p:cNvPr id="259" name="Заголовок 1"/>
          <p:cNvSpPr/>
          <p:nvPr/>
        </p:nvSpPr>
        <p:spPr>
          <a:xfrm>
            <a:off x="657360" y="4952880"/>
            <a:ext cx="10875600" cy="12279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defTabSz="914400">
              <a:lnSpc>
                <a:spcPct val="100000"/>
              </a:lnSpc>
              <a:tabLst>
                <a:tab pos="0" algn="l"/>
              </a:tabLst>
            </a:pPr>
            <a:r>
              <a:rPr lang="ru-RU" sz="2400" b="0" strike="noStrike" spc="-1">
                <a:solidFill>
                  <a:schemeClr val="lt1"/>
                </a:solidFill>
                <a:latin typeface="Times New Roman" panose="02020603050405020304"/>
                <a:ea typeface="Times New Roman" panose="02020603050405020304"/>
              </a:rPr>
              <a:t>При расчете прогноза на 2025-2027 годы учтено изменение дифференцированного норматива отчислений в бюджет Слободо-Туринского муниципального района </a:t>
            </a:r>
            <a:endParaRPr lang="ru-RU" sz="2400" b="0" strike="noStrike" spc="-1">
              <a:solidFill>
                <a:srgbClr val="FFFFFF"/>
              </a:solidFill>
              <a:latin typeface="Arial" panose="020B060402020202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0" name="Объект 10"/>
          <p:cNvGraphicFramePr/>
          <p:nvPr/>
        </p:nvGraphicFramePr>
        <p:xfrm>
          <a:off x="657360" y="1338120"/>
          <a:ext cx="10875600" cy="2282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1" name="Объект 13"/>
          <p:cNvGraphicFramePr/>
          <p:nvPr/>
        </p:nvGraphicFramePr>
        <p:xfrm>
          <a:off x="657360" y="3898800"/>
          <a:ext cx="10875600" cy="2282760"/>
        </p:xfrm>
        <a:graphic>
          <a:graphicData uri="http://schemas.openxmlformats.org/drawingml/2006/chart">
            <c:chart xmlns:c="http://schemas.openxmlformats.org/drawingml/2006/chart" xmlns:r="http://schemas.openxmlformats.org/officeDocument/2006/relationships" r:id="rId3"/>
          </a:graphicData>
        </a:graphic>
      </p:graphicFrame>
      <p:sp>
        <p:nvSpPr>
          <p:cNvPr id="262"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III. </a:t>
            </a:r>
            <a:r>
              <a:rPr lang="ru-RU" sz="1800" b="0" strike="noStrike" spc="-1">
                <a:solidFill>
                  <a:schemeClr val="accent5">
                    <a:lumMod val="50000"/>
                  </a:schemeClr>
                </a:solidFill>
                <a:latin typeface="Times New Roman" panose="02020603050405020304"/>
                <a:ea typeface="Times New Roman" panose="02020603050405020304"/>
              </a:rPr>
              <a:t>Доходы бюджета</a:t>
            </a:r>
            <a:endParaRPr lang="ru-RU" sz="1800" b="0" strike="noStrike" spc="-1">
              <a:solidFill>
                <a:srgbClr val="FFFFFF"/>
              </a:solidFill>
              <a:latin typeface="Arial" panose="020B0604020202020204"/>
            </a:endParaRPr>
          </a:p>
        </p:txBody>
      </p:sp>
      <p:sp>
        <p:nvSpPr>
          <p:cNvPr id="263" name="TextBox 7"/>
          <p:cNvSpPr/>
          <p:nvPr/>
        </p:nvSpPr>
        <p:spPr>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914400">
              <a:lnSpc>
                <a:spcPct val="100000"/>
              </a:lnSpc>
              <a:tabLst>
                <a:tab pos="0" algn="l"/>
              </a:tabLst>
            </a:pPr>
            <a:r>
              <a:rPr lang="ru-RU" sz="2400" b="0" strike="noStrike" spc="-1">
                <a:solidFill>
                  <a:schemeClr val="accent4">
                    <a:lumMod val="50000"/>
                  </a:schemeClr>
                </a:solidFill>
                <a:latin typeface="Times New Roman" panose="02020603050405020304"/>
                <a:ea typeface="Times New Roman" panose="02020603050405020304"/>
              </a:rPr>
              <a:t>Доходы бюджета Слободо-Туринского муниципального района</a:t>
            </a:r>
            <a:endParaRPr lang="ru-RU" sz="2400" b="0" strike="noStrike" spc="-1">
              <a:solidFill>
                <a:srgbClr val="FFFFFF"/>
              </a:solidFill>
              <a:latin typeface="Arial" panose="020B06040202020202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265" name="TextBox 7"/>
          <p:cNvSpPr/>
          <p:nvPr/>
        </p:nvSpPr>
        <p:spPr>
          <a:xfrm>
            <a:off x="657360" y="675360"/>
            <a:ext cx="10875600" cy="82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just" defTabSz="457200">
              <a:lnSpc>
                <a:spcPct val="100000"/>
              </a:lnSpc>
              <a:tabLst>
                <a:tab pos="0" algn="l"/>
              </a:tabLst>
            </a:pPr>
            <a:r>
              <a:rPr lang="ru-RU" sz="2400" b="0" i="1" strike="noStrike" spc="-1">
                <a:solidFill>
                  <a:srgbClr val="000000"/>
                </a:solidFill>
                <a:latin typeface="Times New Roman" panose="02020603050405020304"/>
                <a:ea typeface="Times New Roman" panose="02020603050405020304"/>
              </a:rPr>
              <a:t>	     Расходы бюджета – </a:t>
            </a:r>
            <a:r>
              <a:rPr lang="ru-RU" sz="2400" b="0" strike="noStrike" spc="-1">
                <a:solidFill>
                  <a:srgbClr val="000000"/>
                </a:solidFill>
                <a:latin typeface="Times New Roman" panose="02020603050405020304"/>
                <a:ea typeface="Times New Roman" panose="02020603050405020304"/>
              </a:rPr>
              <a:t>денежные средства, направляемые на финансовое обеспечение полномочий и функций местного самоуправления</a:t>
            </a:r>
            <a:endParaRPr lang="ru-RU" sz="2400" b="0" strike="noStrike" spc="-1">
              <a:solidFill>
                <a:srgbClr val="FFFFFF"/>
              </a:solidFill>
              <a:latin typeface="Arial" panose="020B0604020202020204"/>
            </a:endParaRPr>
          </a:p>
        </p:txBody>
      </p:sp>
      <p:graphicFrame>
        <p:nvGraphicFramePr>
          <p:cNvPr id="5" name="Diagram5"/>
          <p:cNvGraphicFramePr/>
          <p:nvPr>
            <p:extLst>
              <p:ext uri="{D42A27DB-BD31-4B8C-83A1-F6EECF244321}">
                <p14:modId xmlns:p14="http://schemas.microsoft.com/office/powerpoint/2010/main" val="3227732359"/>
              </p:ext>
            </p:extLst>
          </p:nvPr>
        </p:nvGraphicFramePr>
        <p:xfrm>
          <a:off x="657360" y="1628800"/>
          <a:ext cx="10875600" cy="4622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267" name="TextBox 4"/>
          <p:cNvSpPr/>
          <p:nvPr/>
        </p:nvSpPr>
        <p:spPr>
          <a:xfrm>
            <a:off x="657360" y="675360"/>
            <a:ext cx="10875600" cy="8974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365760" indent="-281305" algn="just" defTabSz="457200">
              <a:lnSpc>
                <a:spcPct val="100000"/>
              </a:lnSpc>
              <a:spcBef>
                <a:spcPts val="600"/>
              </a:spcBef>
              <a:tabLst>
                <a:tab pos="0" algn="l"/>
              </a:tabLst>
            </a:pPr>
            <a:r>
              <a:rPr lang="ru-RU" sz="2400" b="0" strike="noStrike" spc="-1">
                <a:solidFill>
                  <a:schemeClr val="accent5">
                    <a:lumMod val="75000"/>
                  </a:schemeClr>
                </a:solidFill>
                <a:latin typeface="Times New Roman" panose="02020603050405020304"/>
                <a:ea typeface="Times New Roman" panose="02020603050405020304"/>
              </a:rPr>
              <a:t>Структура расходов бюджета</a:t>
            </a:r>
            <a:endParaRPr lang="ru-RU" sz="2400" b="0" strike="noStrike" spc="-1">
              <a:solidFill>
                <a:srgbClr val="FFFFFF"/>
              </a:solidFill>
              <a:latin typeface="Arial" panose="020B0604020202020204"/>
            </a:endParaRPr>
          </a:p>
          <a:p>
            <a:pPr marL="365760" indent="-281305" algn="just" defTabSz="457200">
              <a:lnSpc>
                <a:spcPct val="100000"/>
              </a:lnSpc>
              <a:spcBef>
                <a:spcPts val="600"/>
              </a:spcBef>
              <a:tabLst>
                <a:tab pos="0" algn="l"/>
              </a:tabLst>
            </a:pPr>
            <a:r>
              <a:rPr lang="ru-RU" sz="2400" b="0" strike="noStrike" spc="-1">
                <a:solidFill>
                  <a:schemeClr val="accent5">
                    <a:lumMod val="75000"/>
                  </a:schemeClr>
                </a:solidFill>
                <a:latin typeface="Times New Roman" panose="02020603050405020304"/>
                <a:ea typeface="Times New Roman" panose="02020603050405020304"/>
              </a:rPr>
              <a:t>																					</a:t>
            </a:r>
            <a:r>
              <a:rPr lang="ru-RU" sz="1600" b="0" strike="noStrike" spc="-1">
                <a:solidFill>
                  <a:schemeClr val="lt1"/>
                </a:solidFill>
                <a:latin typeface="Times New Roman" panose="02020603050405020304"/>
                <a:ea typeface="Times New Roman" panose="02020603050405020304"/>
              </a:rPr>
              <a:t>тыс. рублей </a:t>
            </a:r>
            <a:endParaRPr lang="ru-RU" sz="1600" b="0" strike="noStrike" spc="-1">
              <a:solidFill>
                <a:srgbClr val="FFFFFF"/>
              </a:solidFill>
              <a:latin typeface="Arial" panose="020B0604020202020204"/>
            </a:endParaRPr>
          </a:p>
        </p:txBody>
      </p:sp>
      <p:graphicFrame>
        <p:nvGraphicFramePr>
          <p:cNvPr id="268" name="Table 3"/>
          <p:cNvGraphicFramePr/>
          <p:nvPr>
            <p:extLst>
              <p:ext uri="{D42A27DB-BD31-4B8C-83A1-F6EECF244321}">
                <p14:modId xmlns:p14="http://schemas.microsoft.com/office/powerpoint/2010/main" val="4089377482"/>
              </p:ext>
            </p:extLst>
          </p:nvPr>
        </p:nvGraphicFramePr>
        <p:xfrm>
          <a:off x="657360" y="1479600"/>
          <a:ext cx="11053440" cy="4423680"/>
        </p:xfrm>
        <a:graphic>
          <a:graphicData uri="http://schemas.openxmlformats.org/drawingml/2006/table">
            <a:tbl>
              <a:tblPr/>
              <a:tblGrid>
                <a:gridCol w="5594040">
                  <a:extLst>
                    <a:ext uri="{9D8B030D-6E8A-4147-A177-3AD203B41FA5}">
                      <a16:colId xmlns:a16="http://schemas.microsoft.com/office/drawing/2014/main" val="20000"/>
                    </a:ext>
                  </a:extLst>
                </a:gridCol>
                <a:gridCol w="1844280">
                  <a:extLst>
                    <a:ext uri="{9D8B030D-6E8A-4147-A177-3AD203B41FA5}">
                      <a16:colId xmlns:a16="http://schemas.microsoft.com/office/drawing/2014/main" val="20001"/>
                    </a:ext>
                  </a:extLst>
                </a:gridCol>
                <a:gridCol w="1844280">
                  <a:extLst>
                    <a:ext uri="{9D8B030D-6E8A-4147-A177-3AD203B41FA5}">
                      <a16:colId xmlns:a16="http://schemas.microsoft.com/office/drawing/2014/main" val="20002"/>
                    </a:ext>
                  </a:extLst>
                </a:gridCol>
                <a:gridCol w="1770840">
                  <a:extLst>
                    <a:ext uri="{9D8B030D-6E8A-4147-A177-3AD203B41FA5}">
                      <a16:colId xmlns:a16="http://schemas.microsoft.com/office/drawing/2014/main" val="20003"/>
                    </a:ext>
                  </a:extLst>
                </a:gridCol>
              </a:tblGrid>
              <a:tr h="283320">
                <a:tc>
                  <a:txBody>
                    <a:bodyPr/>
                    <a:lstStyle/>
                    <a:p>
                      <a:pPr algn="ctr" defTabSz="457200">
                        <a:lnSpc>
                          <a:spcPct val="100000"/>
                        </a:lnSpc>
                      </a:pPr>
                      <a:r>
                        <a:rPr lang="ru-RU" sz="1200" b="1" strike="noStrike" spc="-1" dirty="0">
                          <a:solidFill>
                            <a:srgbClr val="FFFFFF"/>
                          </a:solidFill>
                          <a:latin typeface="Times New Roman" panose="02020603050405020304"/>
                          <a:ea typeface="Times New Roman" panose="02020603050405020304"/>
                        </a:rPr>
                        <a:t>Показатель</a:t>
                      </a:r>
                      <a:endParaRPr lang="ru-RU" sz="1200" b="0" strike="noStrike" spc="-1" dirty="0">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lumMod val="50000"/>
                      </a:schemeClr>
                    </a:solidFill>
                  </a:tcPr>
                </a:tc>
                <a:tc>
                  <a:txBody>
                    <a:bodyPr/>
                    <a:lstStyle/>
                    <a:p>
                      <a:pPr algn="ctr" defTabSz="457200">
                        <a:lnSpc>
                          <a:spcPct val="100000"/>
                        </a:lnSpc>
                      </a:pPr>
                      <a:r>
                        <a:rPr lang="ru-RU" sz="1200" b="1" strike="noStrike" spc="-1">
                          <a:solidFill>
                            <a:srgbClr val="FFFFFF"/>
                          </a:solidFill>
                          <a:latin typeface="Times New Roman" panose="02020603050405020304"/>
                          <a:ea typeface="Times New Roman" panose="02020603050405020304"/>
                        </a:rPr>
                        <a:t>2025</a:t>
                      </a:r>
                      <a:endParaRPr lang="ru-RU" sz="12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lumMod val="50000"/>
                      </a:schemeClr>
                    </a:solidFill>
                  </a:tcPr>
                </a:tc>
                <a:tc>
                  <a:txBody>
                    <a:bodyPr/>
                    <a:lstStyle/>
                    <a:p>
                      <a:pPr algn="ctr" defTabSz="457200">
                        <a:lnSpc>
                          <a:spcPct val="100000"/>
                        </a:lnSpc>
                      </a:pPr>
                      <a:r>
                        <a:rPr lang="ru-RU" sz="1200" b="1" strike="noStrike" spc="-1">
                          <a:solidFill>
                            <a:srgbClr val="FFFFFF"/>
                          </a:solidFill>
                          <a:latin typeface="Times New Roman" panose="02020603050405020304"/>
                          <a:ea typeface="Times New Roman" panose="02020603050405020304"/>
                        </a:rPr>
                        <a:t>2026</a:t>
                      </a:r>
                      <a:endParaRPr lang="ru-RU" sz="12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lumMod val="50000"/>
                      </a:schemeClr>
                    </a:solidFill>
                  </a:tcPr>
                </a:tc>
                <a:tc>
                  <a:txBody>
                    <a:bodyPr/>
                    <a:lstStyle/>
                    <a:p>
                      <a:pPr algn="ctr" defTabSz="457200">
                        <a:lnSpc>
                          <a:spcPct val="100000"/>
                        </a:lnSpc>
                      </a:pPr>
                      <a:r>
                        <a:rPr lang="ru-RU" sz="1200" b="1" strike="noStrike" spc="-1">
                          <a:solidFill>
                            <a:srgbClr val="FFFFFF"/>
                          </a:solidFill>
                          <a:latin typeface="Times New Roman" panose="02020603050405020304"/>
                          <a:ea typeface="Times New Roman" panose="02020603050405020304"/>
                        </a:rPr>
                        <a:t>2027</a:t>
                      </a:r>
                      <a:endParaRPr lang="ru-RU" sz="12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lumMod val="50000"/>
                      </a:schemeClr>
                    </a:solidFill>
                  </a:tcPr>
                </a:tc>
                <a:extLst>
                  <a:ext uri="{0D108BD9-81ED-4DB2-BD59-A6C34878D82A}">
                    <a16:rowId xmlns:a16="http://schemas.microsoft.com/office/drawing/2014/main" val="10000"/>
                  </a:ext>
                </a:extLst>
              </a:tr>
              <a:tr h="453240">
                <a:tc>
                  <a:txBody>
                    <a:bodyPr/>
                    <a:lstStyle/>
                    <a:p>
                      <a:pPr defTabSz="457200">
                        <a:lnSpc>
                          <a:spcPct val="100000"/>
                        </a:lnSpc>
                      </a:pPr>
                      <a:r>
                        <a:rPr lang="ru-RU" sz="1200" b="1" strike="noStrike" spc="-1">
                          <a:solidFill>
                            <a:srgbClr val="000000"/>
                          </a:solidFill>
                          <a:latin typeface="Times New Roman" panose="02020603050405020304"/>
                          <a:ea typeface="Times New Roman" panose="02020603050405020304"/>
                        </a:rPr>
                        <a:t>ВСЕГО</a:t>
                      </a:r>
                      <a:endParaRPr lang="ru-RU" sz="1200" b="0" strike="noStrike" spc="-1">
                        <a:solidFill>
                          <a:srgbClr val="000000"/>
                        </a:solidFill>
                        <a:latin typeface="Arial" panose="020B0604020202020204"/>
                      </a:endParaRPr>
                    </a:p>
                    <a:p>
                      <a:pPr defTabSz="457200">
                        <a:lnSpc>
                          <a:spcPct val="100000"/>
                        </a:lnSpc>
                      </a:pPr>
                      <a:r>
                        <a:rPr lang="ru-RU" sz="1200" b="0" strike="noStrike" spc="-1">
                          <a:solidFill>
                            <a:srgbClr val="000000"/>
                          </a:solidFill>
                          <a:latin typeface="Times New Roman" panose="02020603050405020304"/>
                          <a:ea typeface="Times New Roman" panose="02020603050405020304"/>
                        </a:rPr>
                        <a:t>в том числе:</a:t>
                      </a:r>
                      <a:endParaRPr lang="ru-RU" sz="12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1" strike="noStrike" spc="-1" dirty="0">
                          <a:solidFill>
                            <a:schemeClr val="tx1"/>
                          </a:solidFill>
                          <a:latin typeface="Times New Roman" panose="02020603050405020304"/>
                          <a:ea typeface="Times New Roman" panose="02020603050405020304"/>
                        </a:rPr>
                        <a:t>1 685 311,6</a:t>
                      </a:r>
                      <a:endParaRPr lang="ru-RU" sz="12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1" strike="noStrike" spc="-1">
                          <a:solidFill>
                            <a:schemeClr val="tx1"/>
                          </a:solidFill>
                          <a:latin typeface="Times New Roman" panose="02020603050405020304"/>
                          <a:ea typeface="Times New Roman" panose="02020603050405020304"/>
                        </a:rPr>
                        <a:t>1  567 541,8</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1" strike="noStrike" spc="-1">
                          <a:solidFill>
                            <a:schemeClr val="tx1"/>
                          </a:solidFill>
                          <a:latin typeface="Times New Roman" panose="02020603050405020304"/>
                          <a:ea typeface="Times New Roman" panose="02020603050405020304"/>
                        </a:rPr>
                        <a:t>1 618 741,8</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01"/>
                  </a:ext>
                </a:extLst>
              </a:tr>
              <a:tr h="283320">
                <a:tc>
                  <a:txBody>
                    <a:bodyPr/>
                    <a:lstStyle/>
                    <a:p>
                      <a:pPr defTabSz="457200">
                        <a:lnSpc>
                          <a:spcPct val="100000"/>
                        </a:lnSpc>
                      </a:pPr>
                      <a:r>
                        <a:rPr lang="ru-RU" sz="1200" b="0" strike="noStrike" spc="-1">
                          <a:solidFill>
                            <a:srgbClr val="000000"/>
                          </a:solidFill>
                          <a:latin typeface="Times New Roman" panose="02020603050405020304"/>
                          <a:ea typeface="Times New Roman" panose="02020603050405020304"/>
                        </a:rPr>
                        <a:t>Общегосударственные вопросы</a:t>
                      </a:r>
                      <a:endParaRPr lang="ru-RU" sz="12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dirty="0">
                          <a:solidFill>
                            <a:schemeClr val="tx1"/>
                          </a:solidFill>
                          <a:latin typeface="Times New Roman" panose="02020603050405020304"/>
                          <a:ea typeface="Times New Roman" panose="02020603050405020304"/>
                        </a:rPr>
                        <a:t>108 488,0</a:t>
                      </a:r>
                      <a:endParaRPr lang="ru-RU" sz="12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103 073,0</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111 675,9</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02"/>
                  </a:ext>
                </a:extLst>
              </a:tr>
              <a:tr h="283320">
                <a:tc>
                  <a:txBody>
                    <a:bodyPr/>
                    <a:lstStyle/>
                    <a:p>
                      <a:pPr defTabSz="457200">
                        <a:lnSpc>
                          <a:spcPct val="100000"/>
                        </a:lnSpc>
                      </a:pPr>
                      <a:r>
                        <a:rPr lang="ru-RU" sz="1200" b="0" strike="noStrike" spc="-1">
                          <a:solidFill>
                            <a:srgbClr val="000000"/>
                          </a:solidFill>
                          <a:latin typeface="Times New Roman" panose="02020603050405020304"/>
                          <a:ea typeface="Times New Roman" panose="02020603050405020304"/>
                        </a:rPr>
                        <a:t>Национальная безопасность и правоохранительная деятельность</a:t>
                      </a:r>
                      <a:endParaRPr lang="ru-RU" sz="12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dirty="0">
                          <a:solidFill>
                            <a:schemeClr val="tx1"/>
                          </a:solidFill>
                          <a:latin typeface="Times New Roman" panose="02020603050405020304"/>
                          <a:ea typeface="Times New Roman" panose="02020603050405020304"/>
                        </a:rPr>
                        <a:t>13 577,0</a:t>
                      </a:r>
                      <a:endParaRPr lang="ru-RU" sz="12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13 572</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15 632</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03"/>
                  </a:ext>
                </a:extLst>
              </a:tr>
              <a:tr h="283320">
                <a:tc>
                  <a:txBody>
                    <a:bodyPr/>
                    <a:lstStyle/>
                    <a:p>
                      <a:pPr defTabSz="457200">
                        <a:lnSpc>
                          <a:spcPct val="100000"/>
                        </a:lnSpc>
                      </a:pPr>
                      <a:r>
                        <a:rPr lang="ru-RU" sz="1200" b="0" strike="noStrike" spc="-1">
                          <a:solidFill>
                            <a:srgbClr val="000000"/>
                          </a:solidFill>
                          <a:latin typeface="Times New Roman" panose="02020603050405020304"/>
                          <a:ea typeface="Times New Roman" panose="02020603050405020304"/>
                        </a:rPr>
                        <a:t>Национальная экономика</a:t>
                      </a:r>
                      <a:endParaRPr lang="ru-RU" sz="12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24 560,4</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22 085,4</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26 428,3</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04"/>
                  </a:ext>
                </a:extLst>
              </a:tr>
              <a:tr h="283320">
                <a:tc>
                  <a:txBody>
                    <a:bodyPr/>
                    <a:lstStyle/>
                    <a:p>
                      <a:pPr defTabSz="457200">
                        <a:lnSpc>
                          <a:spcPct val="100000"/>
                        </a:lnSpc>
                      </a:pPr>
                      <a:r>
                        <a:rPr lang="ru-RU" sz="1200" b="0" strike="noStrike" spc="-1">
                          <a:solidFill>
                            <a:srgbClr val="000000"/>
                          </a:solidFill>
                          <a:latin typeface="Times New Roman" panose="02020603050405020304"/>
                          <a:ea typeface="Times New Roman" panose="02020603050405020304"/>
                        </a:rPr>
                        <a:t>Жилищно-коммунальное хозяйство</a:t>
                      </a:r>
                      <a:endParaRPr lang="ru-RU" sz="12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4 276,0</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dirty="0">
                          <a:solidFill>
                            <a:schemeClr val="tx1"/>
                          </a:solidFill>
                          <a:latin typeface="Times New Roman" panose="02020603050405020304"/>
                          <a:ea typeface="Times New Roman" panose="02020603050405020304"/>
                        </a:rPr>
                        <a:t>2 119</a:t>
                      </a:r>
                      <a:endParaRPr lang="ru-RU" sz="12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6 119</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05"/>
                  </a:ext>
                </a:extLst>
              </a:tr>
              <a:tr h="283320">
                <a:tc>
                  <a:txBody>
                    <a:bodyPr/>
                    <a:lstStyle/>
                    <a:p>
                      <a:pPr defTabSz="457200">
                        <a:lnSpc>
                          <a:spcPct val="100000"/>
                        </a:lnSpc>
                      </a:pPr>
                      <a:r>
                        <a:rPr lang="ru-RU" sz="1200" b="0" strike="noStrike" spc="-1">
                          <a:solidFill>
                            <a:srgbClr val="000000"/>
                          </a:solidFill>
                          <a:latin typeface="Times New Roman" panose="02020603050405020304"/>
                          <a:ea typeface="Times New Roman" panose="02020603050405020304"/>
                        </a:rPr>
                        <a:t>Охрана окружающей среды</a:t>
                      </a:r>
                      <a:endParaRPr lang="ru-RU" sz="12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3 431,0</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 417</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1 617</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06"/>
                  </a:ext>
                </a:extLst>
              </a:tr>
              <a:tr h="283320">
                <a:tc>
                  <a:txBody>
                    <a:bodyPr/>
                    <a:lstStyle/>
                    <a:p>
                      <a:pPr defTabSz="457200">
                        <a:lnSpc>
                          <a:spcPct val="100000"/>
                        </a:lnSpc>
                      </a:pPr>
                      <a:r>
                        <a:rPr lang="ru-RU" sz="1200" b="0" strike="noStrike" spc="-1">
                          <a:solidFill>
                            <a:srgbClr val="000000"/>
                          </a:solidFill>
                          <a:latin typeface="Times New Roman" panose="02020603050405020304"/>
                          <a:ea typeface="Times New Roman" panose="02020603050405020304"/>
                        </a:rPr>
                        <a:t>Образование</a:t>
                      </a:r>
                      <a:endParaRPr lang="ru-RU" sz="12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821 411,0</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dirty="0">
                          <a:solidFill>
                            <a:schemeClr val="tx1"/>
                          </a:solidFill>
                          <a:latin typeface="Times New Roman" panose="02020603050405020304"/>
                          <a:ea typeface="Times New Roman" panose="02020603050405020304"/>
                        </a:rPr>
                        <a:t>847 073,5</a:t>
                      </a:r>
                      <a:endParaRPr lang="ru-RU" sz="12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871 744</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07"/>
                  </a:ext>
                </a:extLst>
              </a:tr>
              <a:tr h="283320">
                <a:tc>
                  <a:txBody>
                    <a:bodyPr/>
                    <a:lstStyle/>
                    <a:p>
                      <a:pPr defTabSz="457200">
                        <a:lnSpc>
                          <a:spcPct val="100000"/>
                        </a:lnSpc>
                      </a:pPr>
                      <a:r>
                        <a:rPr lang="ru-RU" sz="1200" b="0" strike="noStrike" spc="-1">
                          <a:solidFill>
                            <a:srgbClr val="000000"/>
                          </a:solidFill>
                          <a:latin typeface="Times New Roman" panose="02020603050405020304"/>
                          <a:ea typeface="Times New Roman" panose="02020603050405020304"/>
                        </a:rPr>
                        <a:t>Культура, кинематография</a:t>
                      </a:r>
                      <a:endParaRPr lang="ru-RU" sz="12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dirty="0">
                          <a:solidFill>
                            <a:schemeClr val="tx1"/>
                          </a:solidFill>
                          <a:latin typeface="Times New Roman" panose="02020603050405020304"/>
                          <a:ea typeface="Times New Roman" panose="02020603050405020304"/>
                        </a:rPr>
                        <a:t>17 063,0</a:t>
                      </a:r>
                      <a:endParaRPr lang="ru-RU" sz="12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dirty="0">
                          <a:solidFill>
                            <a:schemeClr val="tx1"/>
                          </a:solidFill>
                          <a:latin typeface="Times New Roman" panose="02020603050405020304"/>
                          <a:ea typeface="Times New Roman" panose="02020603050405020304"/>
                        </a:rPr>
                        <a:t>15 889,0</a:t>
                      </a:r>
                      <a:endParaRPr lang="ru-RU" sz="12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19 535,0</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08"/>
                  </a:ext>
                </a:extLst>
              </a:tr>
              <a:tr h="283320">
                <a:tc>
                  <a:txBody>
                    <a:bodyPr/>
                    <a:lstStyle/>
                    <a:p>
                      <a:pPr defTabSz="457200">
                        <a:lnSpc>
                          <a:spcPct val="100000"/>
                        </a:lnSpc>
                      </a:pPr>
                      <a:r>
                        <a:rPr lang="ru-RU" sz="1200" b="0" strike="noStrike" spc="-1">
                          <a:solidFill>
                            <a:srgbClr val="000000"/>
                          </a:solidFill>
                          <a:latin typeface="Times New Roman" panose="02020603050405020304"/>
                          <a:ea typeface="Times New Roman" panose="02020603050405020304"/>
                        </a:rPr>
                        <a:t>Социальная политика</a:t>
                      </a:r>
                      <a:endParaRPr lang="ru-RU" sz="12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118 927,3</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dirty="0">
                          <a:solidFill>
                            <a:schemeClr val="tx1"/>
                          </a:solidFill>
                          <a:latin typeface="Times New Roman" panose="02020603050405020304"/>
                          <a:ea typeface="Times New Roman" panose="02020603050405020304"/>
                        </a:rPr>
                        <a:t>122 145,0</a:t>
                      </a:r>
                      <a:endParaRPr lang="ru-RU" sz="12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126 641,1</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09"/>
                  </a:ext>
                </a:extLst>
              </a:tr>
              <a:tr h="283320">
                <a:tc>
                  <a:txBody>
                    <a:bodyPr/>
                    <a:lstStyle/>
                    <a:p>
                      <a:pPr defTabSz="457200">
                        <a:lnSpc>
                          <a:spcPct val="100000"/>
                        </a:lnSpc>
                      </a:pPr>
                      <a:r>
                        <a:rPr lang="ru-RU" sz="1200" b="0" strike="noStrike" spc="-1">
                          <a:solidFill>
                            <a:srgbClr val="000000"/>
                          </a:solidFill>
                          <a:latin typeface="Times New Roman" panose="02020603050405020304"/>
                          <a:ea typeface="Times New Roman" panose="02020603050405020304"/>
                        </a:rPr>
                        <a:t>Физическая культура и спорт</a:t>
                      </a:r>
                      <a:endParaRPr lang="ru-RU" sz="12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34 191,5</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dirty="0">
                          <a:solidFill>
                            <a:schemeClr val="tx1"/>
                          </a:solidFill>
                          <a:latin typeface="Times New Roman" panose="02020603050405020304"/>
                          <a:ea typeface="Times New Roman" panose="02020603050405020304"/>
                        </a:rPr>
                        <a:t>33 075,9</a:t>
                      </a:r>
                      <a:endParaRPr lang="ru-RU" sz="12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33 240,9</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10"/>
                  </a:ext>
                </a:extLst>
              </a:tr>
              <a:tr h="283320">
                <a:tc>
                  <a:txBody>
                    <a:bodyPr/>
                    <a:lstStyle/>
                    <a:p>
                      <a:pPr defTabSz="457200">
                        <a:lnSpc>
                          <a:spcPct val="100000"/>
                        </a:lnSpc>
                      </a:pPr>
                      <a:r>
                        <a:rPr lang="ru-RU" sz="1200" b="0" strike="noStrike" spc="-1">
                          <a:solidFill>
                            <a:srgbClr val="000000"/>
                          </a:solidFill>
                          <a:latin typeface="Times New Roman" panose="02020603050405020304"/>
                          <a:ea typeface="Times New Roman" panose="02020603050405020304"/>
                        </a:rPr>
                        <a:t>Средства массовой информации</a:t>
                      </a:r>
                      <a:endParaRPr lang="ru-RU" sz="12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1 904,0</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dirty="0">
                          <a:solidFill>
                            <a:schemeClr val="tx1"/>
                          </a:solidFill>
                          <a:latin typeface="Times New Roman" panose="02020603050405020304"/>
                          <a:ea typeface="Times New Roman" panose="02020603050405020304"/>
                        </a:rPr>
                        <a:t>2 240</a:t>
                      </a:r>
                      <a:endParaRPr lang="ru-RU" sz="12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2 240</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11"/>
                  </a:ext>
                </a:extLst>
              </a:tr>
              <a:tr h="283320">
                <a:tc>
                  <a:txBody>
                    <a:bodyPr/>
                    <a:lstStyle/>
                    <a:p>
                      <a:pPr defTabSz="457200">
                        <a:lnSpc>
                          <a:spcPct val="100000"/>
                        </a:lnSpc>
                      </a:pPr>
                      <a:r>
                        <a:rPr lang="ru-RU" sz="1200" b="0" strike="noStrike" spc="-1">
                          <a:solidFill>
                            <a:srgbClr val="000000"/>
                          </a:solidFill>
                          <a:latin typeface="Times New Roman" panose="02020603050405020304"/>
                          <a:ea typeface="Times New Roman" panose="02020603050405020304"/>
                        </a:rPr>
                        <a:t>Обслуживание государственного и муниципального долга</a:t>
                      </a:r>
                      <a:endParaRPr lang="ru-RU" sz="12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10</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dirty="0">
                          <a:solidFill>
                            <a:schemeClr val="tx1"/>
                          </a:solidFill>
                          <a:latin typeface="Times New Roman" panose="02020603050405020304"/>
                          <a:ea typeface="Times New Roman" panose="02020603050405020304"/>
                        </a:rPr>
                        <a:t>10</a:t>
                      </a:r>
                      <a:endParaRPr lang="ru-RU" sz="12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dirty="0">
                          <a:solidFill>
                            <a:schemeClr val="tx1"/>
                          </a:solidFill>
                          <a:latin typeface="Times New Roman" panose="02020603050405020304"/>
                          <a:ea typeface="Times New Roman" panose="02020603050405020304"/>
                        </a:rPr>
                        <a:t>10</a:t>
                      </a:r>
                      <a:endParaRPr lang="ru-RU" sz="12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12"/>
                  </a:ext>
                </a:extLst>
              </a:tr>
              <a:tr h="283320">
                <a:tc>
                  <a:txBody>
                    <a:bodyPr/>
                    <a:lstStyle/>
                    <a:p>
                      <a:pPr defTabSz="457200">
                        <a:lnSpc>
                          <a:spcPct val="100000"/>
                        </a:lnSpc>
                      </a:pPr>
                      <a:r>
                        <a:rPr lang="ru-RU" sz="1200" b="0" strike="noStrike" spc="-1">
                          <a:solidFill>
                            <a:srgbClr val="000000"/>
                          </a:solidFill>
                          <a:latin typeface="Times New Roman" panose="02020603050405020304"/>
                          <a:ea typeface="Times New Roman" panose="02020603050405020304"/>
                        </a:rPr>
                        <a:t>Межбюджетные трансферты</a:t>
                      </a:r>
                      <a:endParaRPr lang="ru-RU" sz="12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537 472,4</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381 720</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dirty="0">
                          <a:solidFill>
                            <a:schemeClr val="tx1"/>
                          </a:solidFill>
                          <a:latin typeface="Times New Roman" panose="02020603050405020304"/>
                          <a:ea typeface="Times New Roman" panose="02020603050405020304"/>
                        </a:rPr>
                        <a:t>354 930</a:t>
                      </a:r>
                      <a:endParaRPr lang="ru-RU" sz="12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13"/>
                  </a:ext>
                </a:extLst>
              </a:tr>
              <a:tr h="283320">
                <a:tc>
                  <a:txBody>
                    <a:bodyPr/>
                    <a:lstStyle/>
                    <a:p>
                      <a:pPr defTabSz="457200">
                        <a:lnSpc>
                          <a:spcPct val="100000"/>
                        </a:lnSpc>
                      </a:pPr>
                      <a:r>
                        <a:rPr lang="ru-RU" sz="1200" b="0" strike="noStrike" spc="-1">
                          <a:solidFill>
                            <a:srgbClr val="000000"/>
                          </a:solidFill>
                          <a:latin typeface="Times New Roman" panose="02020603050405020304"/>
                          <a:ea typeface="Times New Roman" panose="02020603050405020304"/>
                        </a:rPr>
                        <a:t>Условно утвержденные расходы</a:t>
                      </a:r>
                      <a:endParaRPr lang="ru-RU" sz="12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24 122,0</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dirty="0">
                          <a:solidFill>
                            <a:schemeClr val="tx1"/>
                          </a:solidFill>
                          <a:latin typeface="Times New Roman" panose="02020603050405020304"/>
                          <a:ea typeface="Times New Roman" panose="02020603050405020304"/>
                        </a:rPr>
                        <a:t>48 928,3</a:t>
                      </a:r>
                      <a:endParaRPr lang="ru-RU" sz="12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270" name="CustomShape 1"/>
          <p:cNvSpPr/>
          <p:nvPr/>
        </p:nvSpPr>
        <p:spPr>
          <a:xfrm>
            <a:off x="657360" y="689760"/>
            <a:ext cx="10875600" cy="790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ru-RU" sz="3200" b="1" strike="noStrike" spc="-1">
                <a:solidFill>
                  <a:srgbClr val="572314"/>
                </a:solidFill>
                <a:latin typeface="Times New Roman" panose="02020603050405020304"/>
                <a:ea typeface="Times New Roman" panose="02020603050405020304"/>
              </a:rPr>
              <a:t>      </a:t>
            </a:r>
            <a:r>
              <a:rPr lang="ru-RU" sz="3200" b="1" strike="noStrike" spc="-1">
                <a:solidFill>
                  <a:schemeClr val="accent5">
                    <a:lumMod val="75000"/>
                  </a:schemeClr>
                </a:solidFill>
                <a:latin typeface="Times New Roman" panose="02020603050405020304"/>
                <a:ea typeface="Times New Roman" panose="02020603050405020304"/>
              </a:rPr>
              <a:t>Расходы бюджета по годам</a:t>
            </a:r>
            <a:br>
              <a:rPr sz="3200"/>
            </a:br>
            <a:endParaRPr lang="ru-RU" sz="3200" b="0" strike="noStrike" spc="-1">
              <a:solidFill>
                <a:srgbClr val="FFFFFF"/>
              </a:solidFill>
              <a:latin typeface="Arial" panose="020B0604020202020204"/>
            </a:endParaRPr>
          </a:p>
        </p:txBody>
      </p:sp>
      <p:sp>
        <p:nvSpPr>
          <p:cNvPr id="271" name="CustomShape 2"/>
          <p:cNvSpPr/>
          <p:nvPr/>
        </p:nvSpPr>
        <p:spPr>
          <a:xfrm>
            <a:off x="657360" y="1085760"/>
            <a:ext cx="10875600" cy="52963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marL="365760" lvl="1" indent="-281305" algn="just" defTabSz="457200">
              <a:lnSpc>
                <a:spcPct val="100000"/>
              </a:lnSpc>
              <a:spcBef>
                <a:spcPts val="600"/>
              </a:spcBef>
              <a:buClr>
                <a:srgbClr val="3891A7"/>
              </a:buClr>
              <a:buSzPct val="80000"/>
              <a:buFont typeface="Wingdings 2" charset="2"/>
              <a:buChar char=""/>
            </a:pPr>
            <a:r>
              <a:rPr lang="ru-RU" sz="3200" b="0" strike="noStrike" spc="-1">
                <a:solidFill>
                  <a:srgbClr val="000000"/>
                </a:solidFill>
                <a:latin typeface="Times New Roman" panose="02020603050405020304"/>
                <a:ea typeface="Times New Roman" panose="02020603050405020304"/>
              </a:rPr>
              <a:t>на 2025 год – </a:t>
            </a:r>
            <a:r>
              <a:rPr lang="en-US" sz="3200" b="0" strike="noStrike" spc="-1">
                <a:solidFill>
                  <a:srgbClr val="000000"/>
                </a:solidFill>
                <a:latin typeface="Times New Roman" panose="02020603050405020304"/>
                <a:ea typeface="Times New Roman" panose="02020603050405020304"/>
              </a:rPr>
              <a:t>1 685 3</a:t>
            </a:r>
            <a:r>
              <a:rPr lang="ru-RU" sz="3200" b="0" strike="noStrike" spc="-1">
                <a:solidFill>
                  <a:srgbClr val="000000"/>
                </a:solidFill>
                <a:latin typeface="Times New Roman" panose="02020603050405020304"/>
                <a:ea typeface="Times New Roman" panose="02020603050405020304"/>
              </a:rPr>
              <a:t>1</a:t>
            </a:r>
            <a:r>
              <a:rPr lang="en-US" sz="3200" b="0" strike="noStrike" spc="-1">
                <a:solidFill>
                  <a:srgbClr val="000000"/>
                </a:solidFill>
                <a:latin typeface="Times New Roman" panose="02020603050405020304"/>
                <a:ea typeface="Times New Roman" panose="02020603050405020304"/>
              </a:rPr>
              <a:t>1,</a:t>
            </a:r>
            <a:r>
              <a:rPr lang="ru-RU" sz="3200" b="0" strike="noStrike" spc="-1">
                <a:solidFill>
                  <a:srgbClr val="000000"/>
                </a:solidFill>
                <a:latin typeface="Times New Roman" panose="02020603050405020304"/>
                <a:ea typeface="Times New Roman" panose="02020603050405020304"/>
              </a:rPr>
              <a:t>6 тыс. рублей, что на</a:t>
            </a:r>
            <a:r>
              <a:rPr lang="en-US" sz="3200" b="0" strike="noStrike" spc="-1">
                <a:solidFill>
                  <a:srgbClr val="000000"/>
                </a:solidFill>
                <a:latin typeface="Times New Roman" panose="02020603050405020304"/>
                <a:ea typeface="Times New Roman" panose="02020603050405020304"/>
              </a:rPr>
              <a:t> </a:t>
            </a:r>
            <a:r>
              <a:rPr lang="ru-RU" sz="3200" b="0" strike="noStrike" spc="-1">
                <a:solidFill>
                  <a:srgbClr val="000000"/>
                </a:solidFill>
                <a:latin typeface="Times New Roman" panose="02020603050405020304"/>
                <a:ea typeface="Times New Roman" panose="02020603050405020304"/>
              </a:rPr>
              <a:t>281</a:t>
            </a:r>
            <a:r>
              <a:rPr lang="en-US" sz="3200" b="0" strike="noStrike" spc="-1">
                <a:solidFill>
                  <a:srgbClr val="000000"/>
                </a:solidFill>
                <a:latin typeface="Times New Roman" panose="02020603050405020304"/>
                <a:ea typeface="Times New Roman" panose="02020603050405020304"/>
              </a:rPr>
              <a:t> 194</a:t>
            </a:r>
            <a:r>
              <a:rPr lang="ru-RU" sz="3200" b="0" strike="noStrike" spc="-1">
                <a:solidFill>
                  <a:srgbClr val="000000"/>
                </a:solidFill>
                <a:latin typeface="Times New Roman" panose="02020603050405020304"/>
                <a:ea typeface="Times New Roman" panose="02020603050405020304"/>
              </a:rPr>
              <a:t>,</a:t>
            </a:r>
            <a:r>
              <a:rPr lang="en-US" sz="3200" b="0" strike="noStrike" spc="-1">
                <a:solidFill>
                  <a:srgbClr val="000000"/>
                </a:solidFill>
                <a:latin typeface="Times New Roman" panose="02020603050405020304"/>
                <a:ea typeface="Times New Roman" panose="02020603050405020304"/>
              </a:rPr>
              <a:t>9</a:t>
            </a:r>
            <a:r>
              <a:rPr lang="ru-RU" sz="3200" b="0" strike="noStrike" spc="-1">
                <a:solidFill>
                  <a:srgbClr val="000000"/>
                </a:solidFill>
                <a:latin typeface="Times New Roman" panose="02020603050405020304"/>
                <a:ea typeface="Times New Roman" panose="02020603050405020304"/>
              </a:rPr>
              <a:t> тыс. рублей или на </a:t>
            </a:r>
            <a:r>
              <a:rPr lang="en-US" sz="3200" b="0" strike="noStrike" spc="-1">
                <a:solidFill>
                  <a:srgbClr val="000000"/>
                </a:solidFill>
                <a:latin typeface="Times New Roman" panose="02020603050405020304"/>
                <a:ea typeface="Times New Roman" panose="02020603050405020304"/>
              </a:rPr>
              <a:t>2</a:t>
            </a:r>
            <a:r>
              <a:rPr lang="ru-RU" sz="3200" b="0" strike="noStrike" spc="-1">
                <a:solidFill>
                  <a:srgbClr val="000000"/>
                </a:solidFill>
                <a:latin typeface="Times New Roman" panose="02020603050405020304"/>
                <a:ea typeface="Times New Roman" panose="02020603050405020304"/>
              </a:rPr>
              <a:t>0</a:t>
            </a:r>
            <a:r>
              <a:rPr lang="en-US" sz="3200" b="0" strike="noStrike" spc="-1">
                <a:solidFill>
                  <a:srgbClr val="000000"/>
                </a:solidFill>
                <a:latin typeface="Times New Roman" panose="02020603050405020304"/>
                <a:ea typeface="Times New Roman" panose="02020603050405020304"/>
              </a:rPr>
              <a:t>,0</a:t>
            </a:r>
            <a:r>
              <a:rPr lang="ru-RU" sz="3200" b="0" strike="noStrike" spc="-1">
                <a:solidFill>
                  <a:srgbClr val="000000"/>
                </a:solidFill>
                <a:latin typeface="Times New Roman" panose="02020603050405020304"/>
                <a:ea typeface="Times New Roman" panose="02020603050405020304"/>
              </a:rPr>
              <a:t> % превышает  уточненный бюджет по расходам на 2024 год;</a:t>
            </a:r>
            <a:endParaRPr lang="ru-RU" sz="32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2" charset="2"/>
              <a:buChar char=""/>
              <a:tabLst>
                <a:tab pos="0" algn="l"/>
              </a:tabLst>
            </a:pPr>
            <a:r>
              <a:rPr lang="ru-RU" sz="3200" b="0" strike="noStrike" spc="-1">
                <a:solidFill>
                  <a:srgbClr val="000000"/>
                </a:solidFill>
                <a:latin typeface="Times New Roman" panose="02020603050405020304"/>
                <a:ea typeface="Times New Roman" panose="02020603050405020304"/>
              </a:rPr>
              <a:t>на 2026 год – 1 567</a:t>
            </a:r>
            <a:r>
              <a:rPr lang="en-US" sz="3200" b="0" strike="noStrike" spc="-1">
                <a:solidFill>
                  <a:srgbClr val="000000"/>
                </a:solidFill>
                <a:latin typeface="Times New Roman" panose="02020603050405020304"/>
                <a:ea typeface="Times New Roman" panose="02020603050405020304"/>
              </a:rPr>
              <a:t> 5</a:t>
            </a:r>
            <a:r>
              <a:rPr lang="ru-RU" sz="3200" b="0" strike="noStrike" spc="-1">
                <a:solidFill>
                  <a:srgbClr val="000000"/>
                </a:solidFill>
                <a:latin typeface="Times New Roman" panose="02020603050405020304"/>
                <a:ea typeface="Times New Roman" panose="02020603050405020304"/>
              </a:rPr>
              <a:t>41</a:t>
            </a:r>
            <a:r>
              <a:rPr lang="en-US" sz="3200" b="0" strike="noStrike" spc="-1">
                <a:solidFill>
                  <a:srgbClr val="000000"/>
                </a:solidFill>
                <a:latin typeface="Times New Roman" panose="02020603050405020304"/>
                <a:ea typeface="Times New Roman" panose="02020603050405020304"/>
              </a:rPr>
              <a:t>,8</a:t>
            </a:r>
            <a:r>
              <a:rPr lang="ru-RU" sz="3200" b="0" strike="noStrike" spc="-1">
                <a:solidFill>
                  <a:srgbClr val="000000"/>
                </a:solidFill>
                <a:latin typeface="Times New Roman" panose="02020603050405020304"/>
                <a:ea typeface="Times New Roman" panose="02020603050405020304"/>
              </a:rPr>
              <a:t> тыс. рублей в том числе общий объем условно утвержденных расходов – 2</a:t>
            </a:r>
            <a:r>
              <a:rPr lang="en-US" sz="3200" b="0" strike="noStrike" spc="-1">
                <a:solidFill>
                  <a:srgbClr val="000000"/>
                </a:solidFill>
                <a:latin typeface="Times New Roman" panose="02020603050405020304"/>
                <a:ea typeface="Times New Roman" panose="02020603050405020304"/>
              </a:rPr>
              <a:t>4</a:t>
            </a:r>
            <a:r>
              <a:rPr lang="ru-RU" sz="3200" b="0" strike="noStrike" spc="-1">
                <a:solidFill>
                  <a:srgbClr val="000000"/>
                </a:solidFill>
                <a:latin typeface="Times New Roman" panose="02020603050405020304"/>
                <a:ea typeface="Times New Roman" panose="02020603050405020304"/>
              </a:rPr>
              <a:t> 122,</a:t>
            </a:r>
            <a:r>
              <a:rPr lang="en-US" sz="3200" b="0" strike="noStrike" spc="-1">
                <a:solidFill>
                  <a:srgbClr val="000000"/>
                </a:solidFill>
                <a:latin typeface="Times New Roman" panose="02020603050405020304"/>
                <a:ea typeface="Times New Roman" panose="02020603050405020304"/>
              </a:rPr>
              <a:t>0</a:t>
            </a:r>
            <a:r>
              <a:rPr lang="ru-RU" sz="3200" b="0" strike="noStrike" spc="-1">
                <a:solidFill>
                  <a:srgbClr val="000000"/>
                </a:solidFill>
                <a:latin typeface="Times New Roman" panose="02020603050405020304"/>
                <a:ea typeface="Times New Roman" panose="02020603050405020304"/>
              </a:rPr>
              <a:t> тыс. рублей;</a:t>
            </a:r>
            <a:endParaRPr lang="ru-RU" sz="32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2" charset="2"/>
              <a:buChar char=""/>
              <a:tabLst>
                <a:tab pos="0" algn="l"/>
              </a:tabLst>
            </a:pPr>
            <a:r>
              <a:rPr lang="ru-RU" sz="3200" b="0" strike="noStrike" spc="-1">
                <a:solidFill>
                  <a:srgbClr val="000000"/>
                </a:solidFill>
                <a:latin typeface="Times New Roman" panose="02020603050405020304"/>
                <a:ea typeface="Times New Roman" panose="02020603050405020304"/>
              </a:rPr>
              <a:t>на 2027 год – 1 618</a:t>
            </a:r>
            <a:r>
              <a:rPr lang="en-US" sz="3200" b="0" strike="noStrike" spc="-1">
                <a:solidFill>
                  <a:srgbClr val="000000"/>
                </a:solidFill>
                <a:latin typeface="Times New Roman" panose="02020603050405020304"/>
                <a:ea typeface="Times New Roman" panose="02020603050405020304"/>
              </a:rPr>
              <a:t> </a:t>
            </a:r>
            <a:r>
              <a:rPr lang="ru-RU" sz="3200" b="0" strike="noStrike" spc="-1">
                <a:solidFill>
                  <a:srgbClr val="000000"/>
                </a:solidFill>
                <a:latin typeface="Times New Roman" panose="02020603050405020304"/>
                <a:ea typeface="Times New Roman" panose="02020603050405020304"/>
              </a:rPr>
              <a:t>741</a:t>
            </a:r>
            <a:r>
              <a:rPr lang="en-US" sz="3200" b="0" strike="noStrike" spc="-1">
                <a:solidFill>
                  <a:srgbClr val="000000"/>
                </a:solidFill>
                <a:latin typeface="Times New Roman" panose="02020603050405020304"/>
                <a:ea typeface="Times New Roman" panose="02020603050405020304"/>
              </a:rPr>
              <a:t>,8</a:t>
            </a:r>
            <a:r>
              <a:rPr lang="ru-RU" sz="3200" b="0" strike="noStrike" spc="-1">
                <a:solidFill>
                  <a:srgbClr val="000000"/>
                </a:solidFill>
                <a:latin typeface="Times New Roman" panose="02020603050405020304"/>
                <a:ea typeface="Times New Roman" panose="02020603050405020304"/>
              </a:rPr>
              <a:t> тыс. рублей в том числе общий объем условно утвержденных расходов – 48 </a:t>
            </a:r>
            <a:r>
              <a:rPr lang="en-US" sz="3200" b="0" strike="noStrike" spc="-1">
                <a:solidFill>
                  <a:srgbClr val="000000"/>
                </a:solidFill>
                <a:latin typeface="Times New Roman" panose="02020603050405020304"/>
                <a:ea typeface="Times New Roman" panose="02020603050405020304"/>
              </a:rPr>
              <a:t>9</a:t>
            </a:r>
            <a:r>
              <a:rPr lang="ru-RU" sz="3200" b="0" strike="noStrike" spc="-1">
                <a:solidFill>
                  <a:srgbClr val="000000"/>
                </a:solidFill>
                <a:latin typeface="Times New Roman" panose="02020603050405020304"/>
                <a:ea typeface="Times New Roman" panose="02020603050405020304"/>
              </a:rPr>
              <a:t>28,3 тыс. рублей;</a:t>
            </a:r>
            <a:endParaRPr lang="ru-RU" sz="3200" b="0" strike="noStrike" spc="-1">
              <a:solidFill>
                <a:srgbClr val="FFFFFF"/>
              </a:solidFill>
              <a:latin typeface="Arial" panose="020B0604020202020204"/>
            </a:endParaRPr>
          </a:p>
          <a:p>
            <a:pPr marL="365760" indent="-281305" defTabSz="457200">
              <a:lnSpc>
                <a:spcPct val="100000"/>
              </a:lnSpc>
              <a:spcBef>
                <a:spcPts val="600"/>
              </a:spcBef>
              <a:tabLst>
                <a:tab pos="0" algn="l"/>
              </a:tabLst>
            </a:pPr>
            <a:endParaRPr lang="ru-RU" sz="2400" b="0" strike="noStrike" spc="-1">
              <a:solidFill>
                <a:srgbClr val="FFFFFF"/>
              </a:solidFill>
              <a:latin typeface="Arial" panose="020B060402020202020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274" name="Заголовок 1"/>
          <p:cNvSpPr/>
          <p:nvPr/>
        </p:nvSpPr>
        <p:spPr>
          <a:xfrm>
            <a:off x="657360" y="474120"/>
            <a:ext cx="10875600" cy="518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defTabSz="914400">
              <a:lnSpc>
                <a:spcPct val="100000"/>
              </a:lnSpc>
              <a:tabLst>
                <a:tab pos="0" algn="l"/>
              </a:tabLst>
            </a:pPr>
            <a:r>
              <a:rPr lang="ru-RU" sz="3200" b="0" strike="noStrike" spc="-1">
                <a:solidFill>
                  <a:schemeClr val="accent5">
                    <a:lumMod val="75000"/>
                  </a:schemeClr>
                </a:solidFill>
                <a:latin typeface="Times New Roman" panose="02020603050405020304"/>
                <a:ea typeface="Times New Roman" panose="02020603050405020304"/>
              </a:rPr>
              <a:t>СТРУКТУРА РАСХОДОВ БЮДЖЕТА</a:t>
            </a:r>
            <a:endParaRPr lang="ru-RU" sz="3200" b="0" strike="noStrike" spc="-1">
              <a:solidFill>
                <a:srgbClr val="FFFFFF"/>
              </a:solidFill>
              <a:latin typeface="Arial" panose="020B0604020202020204"/>
            </a:endParaRPr>
          </a:p>
        </p:txBody>
      </p:sp>
      <p:graphicFrame>
        <p:nvGraphicFramePr>
          <p:cNvPr id="2" name="Диаграмма 1"/>
          <p:cNvGraphicFramePr/>
          <p:nvPr>
            <p:extLst>
              <p:ext uri="{D42A27DB-BD31-4B8C-83A1-F6EECF244321}">
                <p14:modId xmlns:p14="http://schemas.microsoft.com/office/powerpoint/2010/main" val="1072515903"/>
              </p:ext>
            </p:extLst>
          </p:nvPr>
        </p:nvGraphicFramePr>
        <p:xfrm>
          <a:off x="1343472" y="1484784"/>
          <a:ext cx="9577064" cy="465354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a:t>
            </a:r>
            <a:r>
              <a:rPr lang="ru-RU" sz="1800" b="0" strike="noStrike" spc="-1">
                <a:solidFill>
                  <a:schemeClr val="accent5">
                    <a:lumMod val="50000"/>
                  </a:schemeClr>
                </a:solidFill>
                <a:latin typeface="Times New Roman" panose="02020603050405020304"/>
                <a:ea typeface="Times New Roman" panose="02020603050405020304"/>
              </a:rPr>
              <a:t> Вводная часть</a:t>
            </a:r>
            <a:endParaRPr lang="ru-RU" sz="1800" b="0" strike="noStrike" spc="-1">
              <a:solidFill>
                <a:srgbClr val="FFFFFF"/>
              </a:solidFill>
              <a:latin typeface="Arial" panose="020B0604020202020204"/>
            </a:endParaRPr>
          </a:p>
        </p:txBody>
      </p:sp>
      <p:sp>
        <p:nvSpPr>
          <p:cNvPr id="184" name="CustomShape 2"/>
          <p:cNvSpPr/>
          <p:nvPr/>
        </p:nvSpPr>
        <p:spPr>
          <a:xfrm>
            <a:off x="750960" y="541800"/>
            <a:ext cx="10688400" cy="5544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marL="365760" indent="-281305" algn="ctr" defTabSz="457200">
              <a:lnSpc>
                <a:spcPct val="100000"/>
              </a:lnSpc>
              <a:spcBef>
                <a:spcPts val="600"/>
              </a:spcBef>
              <a:tabLst>
                <a:tab pos="0" algn="l"/>
              </a:tabLst>
            </a:pPr>
            <a:r>
              <a:rPr lang="ru-RU" sz="2800" b="1" strike="noStrike" spc="-1">
                <a:solidFill>
                  <a:srgbClr val="000000"/>
                </a:solidFill>
                <a:latin typeface="Times New Roman" panose="02020603050405020304"/>
                <a:ea typeface="Times New Roman" panose="02020603050405020304"/>
              </a:rPr>
              <a:t>Основные понятия:</a:t>
            </a:r>
            <a:endParaRPr lang="ru-RU" sz="28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2" charset="2"/>
              <a:buChar char=""/>
              <a:tabLst>
                <a:tab pos="0" algn="l"/>
              </a:tabLst>
            </a:pPr>
            <a:r>
              <a:rPr lang="ru-RU" sz="2400" b="1" strike="noStrike" spc="-1">
                <a:solidFill>
                  <a:srgbClr val="000000"/>
                </a:solidFill>
                <a:latin typeface="Times New Roman" panose="02020603050405020304"/>
                <a:ea typeface="Times New Roman" panose="02020603050405020304"/>
              </a:rPr>
              <a:t>Бюджет района </a:t>
            </a:r>
            <a:r>
              <a:rPr lang="ru-RU" sz="2400" b="0" strike="noStrike" spc="-1">
                <a:solidFill>
                  <a:srgbClr val="000000"/>
                </a:solidFill>
                <a:latin typeface="Times New Roman" panose="02020603050405020304"/>
                <a:ea typeface="Times New Roman" panose="02020603050405020304"/>
              </a:rPr>
              <a:t>– форма образования и расходования денежных средств, предназначенных для финансового обеспечения задач и функций района.</a:t>
            </a:r>
            <a:endParaRPr lang="ru-RU" sz="24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2" charset="2"/>
              <a:buChar char=""/>
              <a:tabLst>
                <a:tab pos="0" algn="l"/>
              </a:tabLst>
            </a:pPr>
            <a:r>
              <a:rPr lang="ru-RU" sz="2400" b="1" strike="noStrike" spc="-1">
                <a:solidFill>
                  <a:srgbClr val="000000"/>
                </a:solidFill>
                <a:latin typeface="Times New Roman" panose="02020603050405020304"/>
                <a:ea typeface="Times New Roman" panose="02020603050405020304"/>
              </a:rPr>
              <a:t>Доходы бюджета района – </a:t>
            </a:r>
            <a:r>
              <a:rPr lang="ru-RU" sz="2400" b="0" strike="noStrike" spc="-1">
                <a:solidFill>
                  <a:srgbClr val="000000"/>
                </a:solidFill>
                <a:latin typeface="Times New Roman" panose="02020603050405020304"/>
                <a:ea typeface="Times New Roman" panose="02020603050405020304"/>
              </a:rPr>
              <a:t>поступающие в бюджет денежные средства.</a:t>
            </a:r>
            <a:endParaRPr lang="ru-RU" sz="24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2" charset="2"/>
              <a:buChar char=""/>
              <a:tabLst>
                <a:tab pos="0" algn="l"/>
              </a:tabLst>
            </a:pPr>
            <a:r>
              <a:rPr lang="ru-RU" sz="2400" b="1" strike="noStrike" spc="-1">
                <a:solidFill>
                  <a:srgbClr val="000000"/>
                </a:solidFill>
                <a:latin typeface="Times New Roman" panose="02020603050405020304"/>
                <a:ea typeface="Times New Roman" panose="02020603050405020304"/>
              </a:rPr>
              <a:t>Расходы бюджета района</a:t>
            </a:r>
            <a:r>
              <a:rPr lang="ru-RU" sz="2400" b="0" strike="noStrike" spc="-1">
                <a:solidFill>
                  <a:srgbClr val="000000"/>
                </a:solidFill>
                <a:latin typeface="Times New Roman" panose="02020603050405020304"/>
                <a:ea typeface="Times New Roman" panose="02020603050405020304"/>
              </a:rPr>
              <a:t> – выплачиваемые из бюджета денежные средства.</a:t>
            </a:r>
            <a:endParaRPr lang="ru-RU" sz="24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2" charset="2"/>
              <a:buChar char=""/>
              <a:tabLst>
                <a:tab pos="0" algn="l"/>
              </a:tabLst>
            </a:pPr>
            <a:r>
              <a:rPr lang="ru-RU" sz="2400" b="1" strike="noStrike" spc="-1">
                <a:solidFill>
                  <a:srgbClr val="000000"/>
                </a:solidFill>
                <a:latin typeface="Times New Roman" panose="02020603050405020304"/>
                <a:ea typeface="Times New Roman" panose="02020603050405020304"/>
              </a:rPr>
              <a:t>Дефицит бюджета</a:t>
            </a:r>
            <a:r>
              <a:rPr lang="ru-RU" sz="2400" b="0" strike="noStrike" spc="-1">
                <a:solidFill>
                  <a:srgbClr val="000000"/>
                </a:solidFill>
                <a:latin typeface="Times New Roman" panose="02020603050405020304"/>
                <a:ea typeface="Times New Roman" panose="02020603050405020304"/>
              </a:rPr>
              <a:t> – превышение расходов бюджета над доходами.</a:t>
            </a:r>
            <a:endParaRPr lang="ru-RU" sz="24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2" charset="2"/>
              <a:buChar char=""/>
              <a:tabLst>
                <a:tab pos="0" algn="l"/>
              </a:tabLst>
            </a:pPr>
            <a:r>
              <a:rPr lang="ru-RU" sz="2400" b="1" strike="noStrike" spc="-1">
                <a:solidFill>
                  <a:srgbClr val="000000"/>
                </a:solidFill>
                <a:latin typeface="Times New Roman" panose="02020603050405020304"/>
                <a:ea typeface="Times New Roman" panose="02020603050405020304"/>
              </a:rPr>
              <a:t>Профицит бюджета</a:t>
            </a:r>
            <a:r>
              <a:rPr lang="ru-RU" sz="2400" b="0" strike="noStrike" spc="-1">
                <a:solidFill>
                  <a:srgbClr val="000000"/>
                </a:solidFill>
                <a:latin typeface="Times New Roman" panose="02020603050405020304"/>
                <a:ea typeface="Times New Roman" panose="02020603050405020304"/>
              </a:rPr>
              <a:t> – превышение доходов над его расходами.</a:t>
            </a:r>
            <a:endParaRPr lang="ru-RU" sz="24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2" charset="2"/>
              <a:buChar char=""/>
              <a:tabLst>
                <a:tab pos="0" algn="l"/>
              </a:tabLst>
            </a:pPr>
            <a:r>
              <a:rPr lang="ru-RU" sz="2400" b="1" strike="noStrike" spc="-1">
                <a:solidFill>
                  <a:srgbClr val="000000"/>
                </a:solidFill>
                <a:latin typeface="Times New Roman" panose="02020603050405020304"/>
                <a:ea typeface="Times New Roman" panose="02020603050405020304"/>
              </a:rPr>
              <a:t>Муниципальный долг</a:t>
            </a:r>
            <a:r>
              <a:rPr lang="ru-RU" sz="2400" b="0" strike="noStrike" spc="-1">
                <a:solidFill>
                  <a:srgbClr val="000000"/>
                </a:solidFill>
                <a:latin typeface="Times New Roman" panose="02020603050405020304"/>
                <a:ea typeface="Times New Roman" panose="02020603050405020304"/>
              </a:rPr>
              <a:t> – сумма задолженности района внешним и внутренним кредиторам.</a:t>
            </a:r>
            <a:endParaRPr lang="ru-RU" sz="24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2" charset="2"/>
              <a:buChar char=""/>
              <a:tabLst>
                <a:tab pos="0" algn="l"/>
              </a:tabLst>
            </a:pPr>
            <a:r>
              <a:rPr lang="ru-RU" sz="2400" b="1" strike="noStrike" spc="-1">
                <a:solidFill>
                  <a:srgbClr val="000000"/>
                </a:solidFill>
                <a:latin typeface="Times New Roman" panose="02020603050405020304"/>
                <a:ea typeface="Times New Roman" panose="02020603050405020304"/>
              </a:rPr>
              <a:t>Межбюджетные трансферты</a:t>
            </a:r>
            <a:r>
              <a:rPr lang="ru-RU" sz="2400" b="0" strike="noStrike" spc="-1">
                <a:solidFill>
                  <a:srgbClr val="000000"/>
                </a:solidFill>
                <a:latin typeface="Times New Roman" panose="02020603050405020304"/>
                <a:ea typeface="Times New Roman" panose="02020603050405020304"/>
              </a:rPr>
              <a:t> – денежные средства, направляемые из одного уровня бюджетной системы в другой.</a:t>
            </a:r>
            <a:endParaRPr lang="ru-RU" sz="24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2" charset="2"/>
              <a:buChar char=""/>
              <a:tabLst>
                <a:tab pos="0" algn="l"/>
              </a:tabLst>
            </a:pPr>
            <a:r>
              <a:rPr lang="ru-RU" sz="2400" b="1" strike="noStrike" spc="-1">
                <a:solidFill>
                  <a:srgbClr val="000000"/>
                </a:solidFill>
                <a:latin typeface="Times New Roman" panose="02020603050405020304"/>
                <a:ea typeface="Times New Roman" panose="02020603050405020304"/>
              </a:rPr>
              <a:t>Муниципальная программа</a:t>
            </a:r>
            <a:r>
              <a:rPr lang="ru-RU" sz="2400" b="0" strike="noStrike" spc="-1">
                <a:solidFill>
                  <a:srgbClr val="000000"/>
                </a:solidFill>
                <a:latin typeface="Times New Roman" panose="02020603050405020304"/>
                <a:ea typeface="Times New Roman" panose="02020603050405020304"/>
              </a:rPr>
              <a:t> – формирование и исполнение бюджета по расходам на основе ведомственных, базовых, (отраслевых) перечней услуг.</a:t>
            </a:r>
            <a:endParaRPr lang="ru-RU" sz="2400" b="0" strike="noStrike" spc="-1">
              <a:solidFill>
                <a:srgbClr val="FFFFFF"/>
              </a:solidFill>
              <a:latin typeface="Arial" panose="020B06040202020202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277" name="Заголовок 1"/>
          <p:cNvSpPr/>
          <p:nvPr/>
        </p:nvSpPr>
        <p:spPr>
          <a:xfrm>
            <a:off x="657360" y="474120"/>
            <a:ext cx="10875600" cy="1089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defTabSz="457200">
              <a:lnSpc>
                <a:spcPct val="100000"/>
              </a:lnSpc>
            </a:pPr>
            <a:r>
              <a:rPr lang="ru-RU" sz="3200" b="0" strike="noStrike" spc="-1" dirty="0">
                <a:solidFill>
                  <a:schemeClr val="accent5">
                    <a:lumMod val="75000"/>
                  </a:schemeClr>
                </a:solidFill>
                <a:latin typeface="Times New Roman" panose="02020603050405020304"/>
                <a:ea typeface="Times New Roman" panose="02020603050405020304"/>
              </a:rPr>
              <a:t>Структура расходов бюджета на 2025 год по основным разделам</a:t>
            </a:r>
            <a:endParaRPr lang="ru-RU" sz="3200" b="0" strike="noStrike" spc="-1" dirty="0">
              <a:solidFill>
                <a:srgbClr val="FFFFFF"/>
              </a:solidFill>
              <a:latin typeface="Arial" panose="020B0604020202020204"/>
            </a:endParaRPr>
          </a:p>
        </p:txBody>
      </p:sp>
      <p:graphicFrame>
        <p:nvGraphicFramePr>
          <p:cNvPr id="2" name="Диаграмма 1"/>
          <p:cNvGraphicFramePr/>
          <p:nvPr>
            <p:extLst>
              <p:ext uri="{D42A27DB-BD31-4B8C-83A1-F6EECF244321}">
                <p14:modId xmlns:p14="http://schemas.microsoft.com/office/powerpoint/2010/main" val="1571886448"/>
              </p:ext>
            </p:extLst>
          </p:nvPr>
        </p:nvGraphicFramePr>
        <p:xfrm>
          <a:off x="657360" y="1563120"/>
          <a:ext cx="10983256" cy="45752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279" name="Заголовок 1"/>
          <p:cNvSpPr/>
          <p:nvPr/>
        </p:nvSpPr>
        <p:spPr>
          <a:xfrm>
            <a:off x="657360" y="474120"/>
            <a:ext cx="10875600" cy="7549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defTabSz="457200">
              <a:lnSpc>
                <a:spcPct val="100000"/>
              </a:lnSpc>
            </a:pPr>
            <a:r>
              <a:rPr lang="ru-RU" sz="2400" b="0" strike="noStrike" spc="-1">
                <a:solidFill>
                  <a:srgbClr val="572314"/>
                </a:solidFill>
                <a:latin typeface="Times New Roman" panose="02020603050405020304"/>
                <a:ea typeface="Times New Roman" panose="02020603050405020304"/>
              </a:rPr>
              <a:t> Динамика расходов бюджета на 2025 год в сравнении                                                                      с 2023 и 2024 годами</a:t>
            </a:r>
            <a:endParaRPr lang="ru-RU" sz="2400" b="0" strike="noStrike" spc="-1">
              <a:solidFill>
                <a:srgbClr val="FFFFFF"/>
              </a:solidFill>
              <a:latin typeface="Arial" panose="020B0604020202020204"/>
            </a:endParaRPr>
          </a:p>
        </p:txBody>
      </p:sp>
      <p:sp>
        <p:nvSpPr>
          <p:cNvPr id="280" name="CustomShape 1"/>
          <p:cNvSpPr/>
          <p:nvPr/>
        </p:nvSpPr>
        <p:spPr>
          <a:xfrm>
            <a:off x="9891360" y="1195560"/>
            <a:ext cx="1641600" cy="249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fontScale="67500" lnSpcReduction="20000"/>
          </a:bodyPr>
          <a:lstStyle/>
          <a:p>
            <a:pPr algn="ctr" defTabSz="457200">
              <a:lnSpc>
                <a:spcPct val="100000"/>
              </a:lnSpc>
            </a:pPr>
            <a:r>
              <a:rPr lang="ru-RU" sz="1800" b="0" strike="noStrike" spc="-1">
                <a:solidFill>
                  <a:srgbClr val="572314"/>
                </a:solidFill>
                <a:latin typeface="Times New Roman" panose="02020603050405020304"/>
                <a:ea typeface="Times New Roman" panose="02020603050405020304"/>
              </a:rPr>
              <a:t>тыс. рублей</a:t>
            </a:r>
            <a:endParaRPr lang="ru-RU" sz="1800" b="0" strike="noStrike" spc="-1">
              <a:solidFill>
                <a:srgbClr val="FFFFFF"/>
              </a:solidFill>
              <a:latin typeface="Arial" panose="020B0604020202020204"/>
            </a:endParaRPr>
          </a:p>
        </p:txBody>
      </p:sp>
      <p:graphicFrame>
        <p:nvGraphicFramePr>
          <p:cNvPr id="281" name="Table 2"/>
          <p:cNvGraphicFramePr/>
          <p:nvPr>
            <p:extLst>
              <p:ext uri="{D42A27DB-BD31-4B8C-83A1-F6EECF244321}">
                <p14:modId xmlns:p14="http://schemas.microsoft.com/office/powerpoint/2010/main" val="1313530799"/>
              </p:ext>
            </p:extLst>
          </p:nvPr>
        </p:nvGraphicFramePr>
        <p:xfrm>
          <a:off x="657360" y="1442160"/>
          <a:ext cx="10876320" cy="5212080"/>
        </p:xfrm>
        <a:graphic>
          <a:graphicData uri="http://schemas.openxmlformats.org/drawingml/2006/table">
            <a:tbl>
              <a:tblPr/>
              <a:tblGrid>
                <a:gridCol w="4830480">
                  <a:extLst>
                    <a:ext uri="{9D8B030D-6E8A-4147-A177-3AD203B41FA5}">
                      <a16:colId xmlns:a16="http://schemas.microsoft.com/office/drawing/2014/main" val="20000"/>
                    </a:ext>
                  </a:extLst>
                </a:gridCol>
                <a:gridCol w="1542600">
                  <a:extLst>
                    <a:ext uri="{9D8B030D-6E8A-4147-A177-3AD203B41FA5}">
                      <a16:colId xmlns:a16="http://schemas.microsoft.com/office/drawing/2014/main" val="20001"/>
                    </a:ext>
                  </a:extLst>
                </a:gridCol>
                <a:gridCol w="1532880">
                  <a:extLst>
                    <a:ext uri="{9D8B030D-6E8A-4147-A177-3AD203B41FA5}">
                      <a16:colId xmlns:a16="http://schemas.microsoft.com/office/drawing/2014/main" val="20002"/>
                    </a:ext>
                  </a:extLst>
                </a:gridCol>
                <a:gridCol w="1494360">
                  <a:extLst>
                    <a:ext uri="{9D8B030D-6E8A-4147-A177-3AD203B41FA5}">
                      <a16:colId xmlns:a16="http://schemas.microsoft.com/office/drawing/2014/main" val="20003"/>
                    </a:ext>
                  </a:extLst>
                </a:gridCol>
                <a:gridCol w="1476000">
                  <a:extLst>
                    <a:ext uri="{9D8B030D-6E8A-4147-A177-3AD203B41FA5}">
                      <a16:colId xmlns:a16="http://schemas.microsoft.com/office/drawing/2014/main" val="20004"/>
                    </a:ext>
                  </a:extLst>
                </a:gridCol>
              </a:tblGrid>
              <a:tr h="625320">
                <a:tc>
                  <a:txBody>
                    <a:bodyPr/>
                    <a:lstStyle/>
                    <a:p>
                      <a:pPr algn="ctr" defTabSz="457200">
                        <a:lnSpc>
                          <a:spcPct val="100000"/>
                        </a:lnSpc>
                      </a:pPr>
                      <a:r>
                        <a:rPr lang="ru-RU" sz="1400" b="1" strike="noStrike" spc="-1" dirty="0">
                          <a:solidFill>
                            <a:srgbClr val="FFFFFF"/>
                          </a:solidFill>
                          <a:latin typeface="Times New Roman" panose="02020603050405020304"/>
                          <a:ea typeface="Times New Roman" panose="02020603050405020304"/>
                        </a:rPr>
                        <a:t>Наименование расходов</a:t>
                      </a:r>
                      <a:endParaRPr lang="ru-RU" sz="1400" b="0" strike="noStrike" spc="-1" dirty="0">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lumMod val="75000"/>
                      </a:schemeClr>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На 01</a:t>
                      </a:r>
                      <a:r>
                        <a:rPr lang="en-US" sz="1400" b="1" strike="noStrike" spc="-1">
                          <a:solidFill>
                            <a:srgbClr val="FFFFFF"/>
                          </a:solidFill>
                          <a:latin typeface="Times New Roman" panose="02020603050405020304"/>
                          <a:ea typeface="Times New Roman" panose="02020603050405020304"/>
                        </a:rPr>
                        <a:t>.01.20</a:t>
                      </a:r>
                      <a:r>
                        <a:rPr lang="ru-RU" sz="1400" b="1" strike="noStrike" spc="-1">
                          <a:solidFill>
                            <a:srgbClr val="FFFFFF"/>
                          </a:solidFill>
                          <a:latin typeface="Times New Roman" panose="02020603050405020304"/>
                          <a:ea typeface="Times New Roman" panose="02020603050405020304"/>
                        </a:rPr>
                        <a:t>23 года </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lumMod val="75000"/>
                      </a:schemeClr>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На 01</a:t>
                      </a:r>
                      <a:r>
                        <a:rPr lang="en-US" sz="1400" b="1" strike="noStrike" spc="-1">
                          <a:solidFill>
                            <a:srgbClr val="FFFFFF"/>
                          </a:solidFill>
                          <a:latin typeface="Times New Roman" panose="02020603050405020304"/>
                          <a:ea typeface="Times New Roman" panose="02020603050405020304"/>
                        </a:rPr>
                        <a:t>.01.20</a:t>
                      </a:r>
                      <a:r>
                        <a:rPr lang="ru-RU" sz="1400" b="1" strike="noStrike" spc="-1">
                          <a:solidFill>
                            <a:srgbClr val="FFFFFF"/>
                          </a:solidFill>
                          <a:latin typeface="Times New Roman" panose="02020603050405020304"/>
                          <a:ea typeface="Times New Roman" panose="02020603050405020304"/>
                        </a:rPr>
                        <a:t>24 года</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lumMod val="75000"/>
                      </a:schemeClr>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На 01.01.2025 года</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lumMod val="75000"/>
                      </a:schemeClr>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Прогноз 2025г. к плану на </a:t>
                      </a:r>
                      <a:r>
                        <a:rPr lang="en-US" sz="1400" b="1" strike="noStrike" spc="-1">
                          <a:solidFill>
                            <a:srgbClr val="FFFFFF"/>
                          </a:solidFill>
                          <a:latin typeface="Times New Roman" panose="02020603050405020304"/>
                          <a:ea typeface="Times New Roman" panose="02020603050405020304"/>
                        </a:rPr>
                        <a:t>01.01.20</a:t>
                      </a:r>
                      <a:r>
                        <a:rPr lang="ru-RU" sz="1400" b="1" strike="noStrike" spc="-1">
                          <a:solidFill>
                            <a:srgbClr val="FFFFFF"/>
                          </a:solidFill>
                          <a:latin typeface="Times New Roman" panose="02020603050405020304"/>
                          <a:ea typeface="Times New Roman" panose="02020603050405020304"/>
                        </a:rPr>
                        <a:t>24</a:t>
                      </a:r>
                      <a:r>
                        <a:rPr lang="en-US" sz="1400" b="1" strike="noStrike" spc="-1">
                          <a:solidFill>
                            <a:srgbClr val="FFFFFF"/>
                          </a:solidFill>
                          <a:latin typeface="Times New Roman" panose="02020603050405020304"/>
                          <a:ea typeface="Times New Roman" panose="02020603050405020304"/>
                        </a:rPr>
                        <a:t> </a:t>
                      </a:r>
                      <a:r>
                        <a:rPr lang="ru-RU" sz="1400" b="1" strike="noStrike" spc="-1">
                          <a:solidFill>
                            <a:srgbClr val="FFFFFF"/>
                          </a:solidFill>
                          <a:latin typeface="Times New Roman" panose="02020603050405020304"/>
                          <a:ea typeface="Times New Roman" panose="02020603050405020304"/>
                        </a:rPr>
                        <a:t>в %</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lumMod val="75000"/>
                      </a:schemeClr>
                    </a:solidFill>
                  </a:tcPr>
                </a:tc>
                <a:extLst>
                  <a:ext uri="{0D108BD9-81ED-4DB2-BD59-A6C34878D82A}">
                    <a16:rowId xmlns:a16="http://schemas.microsoft.com/office/drawing/2014/main" val="10000"/>
                  </a:ext>
                </a:extLst>
              </a:tr>
              <a:tr h="21240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Общегосударственные вопросы</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79 226,4</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88 117,2</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108 488,0</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123,12</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01"/>
                  </a:ext>
                </a:extLst>
              </a:tr>
              <a:tr h="14904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Национальная оборона</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ctr" defTabSz="457200">
                        <a:lnSpc>
                          <a:spcPct val="100000"/>
                        </a:lnSpc>
                      </a:pPr>
                      <a:r>
                        <a:rPr lang="ru-RU" sz="1200" b="0" strike="noStrike" spc="-1">
                          <a:solidFill>
                            <a:schemeClr val="tx1"/>
                          </a:solidFill>
                          <a:latin typeface="Century Gothic"/>
                        </a:rPr>
                        <a:t>0</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ctr" defTabSz="457200">
                        <a:lnSpc>
                          <a:spcPct val="100000"/>
                        </a:lnSpc>
                      </a:pPr>
                      <a:r>
                        <a:rPr lang="ru-RU" sz="1200" b="0" strike="noStrike" spc="-1">
                          <a:solidFill>
                            <a:schemeClr val="tx1"/>
                          </a:solidFill>
                          <a:latin typeface="Century Gothic"/>
                        </a:rPr>
                        <a:t>0</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endParaRPr lang="ru-RU" sz="1400" b="0" strike="noStrike" spc="-1">
                        <a:solidFill>
                          <a:schemeClr val="tx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02"/>
                  </a:ext>
                </a:extLst>
              </a:tr>
              <a:tr h="25272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Национальная безопасность и правоохранительная деятельность</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9 380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10 852,8</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13 577,0</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125,10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03"/>
                  </a:ext>
                </a:extLst>
              </a:tr>
              <a:tr h="18936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Национальная экономика</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77 204,9</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23 253,2</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24560,4</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10,56</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04"/>
                  </a:ext>
                </a:extLst>
              </a:tr>
              <a:tr h="20520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Жилищно-коммунальное хозяйство</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32 150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5 670</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4 276</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75,41</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05"/>
                  </a:ext>
                </a:extLst>
              </a:tr>
              <a:tr h="22104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Охрана окружающей среды</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8 509</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1 167</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3 431</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294,00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06"/>
                  </a:ext>
                </a:extLst>
              </a:tr>
              <a:tr h="20160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Образование</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552 608</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694 447,6</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821 411,0</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118,27</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07"/>
                  </a:ext>
                </a:extLst>
              </a:tr>
              <a:tr h="182520">
                <a:tc>
                  <a:txBody>
                    <a:bodyPr/>
                    <a:lstStyle/>
                    <a:p>
                      <a:pPr defTabSz="457200">
                        <a:lnSpc>
                          <a:spcPct val="100000"/>
                        </a:lnSpc>
                      </a:pPr>
                      <a:r>
                        <a:rPr lang="ru-RU" sz="1400" b="0" strike="noStrike" spc="-1" dirty="0">
                          <a:solidFill>
                            <a:schemeClr val="tx1"/>
                          </a:solidFill>
                          <a:latin typeface="Times New Roman" panose="02020603050405020304"/>
                          <a:ea typeface="Times New Roman" panose="02020603050405020304"/>
                        </a:rPr>
                        <a:t>Культура, кинематография</a:t>
                      </a:r>
                      <a:endParaRPr lang="ru-RU" sz="14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10 537</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15 244,2</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17 063,0</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111,93</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08"/>
                  </a:ext>
                </a:extLst>
              </a:tr>
              <a:tr h="15444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Социальная политика</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92 431,7</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118 091,6</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118 927,3</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10,07</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09"/>
                  </a:ext>
                </a:extLst>
              </a:tr>
              <a:tr h="18756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Физическая культура и спорт</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1 753,2</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1 724,1</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34 191,5</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1983,15</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10"/>
                  </a:ext>
                </a:extLst>
              </a:tr>
              <a:tr h="15948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Средства массовой информации</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1 700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1 791</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1 904</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106,31</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11"/>
                  </a:ext>
                </a:extLst>
              </a:tr>
              <a:tr h="18432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Обслуживание государственного и муниципального долга</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10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10</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10</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100,00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12"/>
                  </a:ext>
                </a:extLst>
              </a:tr>
              <a:tr h="12096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Межбюджетные трансферты</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239 200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443 748</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537 472,4</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121,12</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13"/>
                  </a:ext>
                </a:extLst>
              </a:tr>
              <a:tr h="11916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Итого:</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a:solidFill>
                            <a:schemeClr val="tx1"/>
                          </a:solidFill>
                          <a:latin typeface="Times New Roman" panose="02020603050405020304"/>
                          <a:ea typeface="Times New Roman" panose="02020603050405020304"/>
                        </a:rPr>
                        <a:t>1 104 710,2</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1 404 116,7</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200" b="0" strike="noStrike" spc="-1">
                          <a:solidFill>
                            <a:schemeClr val="tx1"/>
                          </a:solidFill>
                          <a:latin typeface="Times New Roman" panose="02020603050405020304"/>
                          <a:ea typeface="Times New Roman" panose="02020603050405020304"/>
                        </a:rPr>
                        <a:t>1 685 311,6</a:t>
                      </a:r>
                      <a:endParaRPr lang="ru-RU" sz="12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tc>
                  <a:txBody>
                    <a:bodyPr/>
                    <a:lstStyle/>
                    <a:p>
                      <a:pPr algn="r" defTabSz="457200">
                        <a:lnSpc>
                          <a:spcPct val="100000"/>
                        </a:lnSpc>
                      </a:pPr>
                      <a:r>
                        <a:rPr lang="ru-RU" sz="1400" b="0" strike="noStrike" spc="-1" dirty="0">
                          <a:solidFill>
                            <a:schemeClr val="tx1"/>
                          </a:solidFill>
                          <a:latin typeface="Times New Roman" panose="02020603050405020304"/>
                          <a:ea typeface="Times New Roman" panose="02020603050405020304"/>
                        </a:rPr>
                        <a:t>120,03</a:t>
                      </a:r>
                      <a:endParaRPr lang="ru-RU" sz="14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20000"/>
                        <a:lumOff val="80000"/>
                      </a:schemeClr>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283" name="CustomShape 1"/>
          <p:cNvSpPr/>
          <p:nvPr/>
        </p:nvSpPr>
        <p:spPr>
          <a:xfrm>
            <a:off x="657360" y="474120"/>
            <a:ext cx="10875600" cy="9658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defTabSz="457200">
              <a:lnSpc>
                <a:spcPct val="100000"/>
              </a:lnSpc>
            </a:pPr>
            <a:r>
              <a:rPr lang="ru-RU" sz="2000" b="1" strike="noStrike" spc="-1" dirty="0">
                <a:solidFill>
                  <a:schemeClr val="lt1"/>
                </a:solidFill>
                <a:latin typeface="Times New Roman" panose="02020603050405020304"/>
                <a:ea typeface="Times New Roman" panose="02020603050405020304"/>
              </a:rPr>
              <a:t>Общегосударственные вопросы</a:t>
            </a:r>
            <a:br>
              <a:rPr sz="2000" dirty="0"/>
            </a:br>
            <a:r>
              <a:rPr lang="ru-RU" sz="2000" b="1" strike="noStrike" spc="-1" dirty="0">
                <a:solidFill>
                  <a:schemeClr val="lt1"/>
                </a:solidFill>
                <a:latin typeface="Times New Roman" panose="02020603050405020304"/>
                <a:ea typeface="Times New Roman" panose="02020603050405020304"/>
              </a:rPr>
              <a:t>108 </a:t>
            </a:r>
            <a:r>
              <a:rPr lang="en-US" sz="2000" b="1" strike="noStrike" spc="-1" dirty="0">
                <a:solidFill>
                  <a:schemeClr val="lt1"/>
                </a:solidFill>
                <a:latin typeface="Times New Roman" panose="02020603050405020304"/>
                <a:ea typeface="Times New Roman" panose="02020603050405020304"/>
              </a:rPr>
              <a:t>488</a:t>
            </a:r>
            <a:r>
              <a:rPr lang="ru-RU" sz="2000" b="1" strike="noStrike" spc="-1" dirty="0">
                <a:solidFill>
                  <a:schemeClr val="lt1"/>
                </a:solidFill>
                <a:latin typeface="Times New Roman" panose="02020603050405020304"/>
                <a:ea typeface="Times New Roman" panose="02020603050405020304"/>
              </a:rPr>
              <a:t>,</a:t>
            </a:r>
            <a:r>
              <a:rPr lang="en-US" sz="2000" b="1" strike="noStrike" spc="-1" dirty="0">
                <a:solidFill>
                  <a:schemeClr val="lt1"/>
                </a:solidFill>
                <a:latin typeface="Times New Roman" panose="02020603050405020304"/>
                <a:ea typeface="Times New Roman" panose="02020603050405020304"/>
              </a:rPr>
              <a:t>0</a:t>
            </a:r>
            <a:r>
              <a:rPr lang="ru-RU" sz="2000" b="0" strike="noStrike" spc="-1" dirty="0">
                <a:solidFill>
                  <a:schemeClr val="lt1"/>
                </a:solidFill>
                <a:latin typeface="Times New Roman" panose="02020603050405020304"/>
                <a:ea typeface="Times New Roman" panose="02020603050405020304"/>
              </a:rPr>
              <a:t> тыс. руб. – будет направлено на финансирование общегосударственных вопросов в 		202</a:t>
            </a:r>
            <a:r>
              <a:rPr lang="en-US" sz="2000" b="0" strike="noStrike" spc="-1" dirty="0">
                <a:solidFill>
                  <a:schemeClr val="lt1"/>
                </a:solidFill>
                <a:latin typeface="Times New Roman" panose="02020603050405020304"/>
                <a:ea typeface="Times New Roman" panose="02020603050405020304"/>
              </a:rPr>
              <a:t>5</a:t>
            </a:r>
            <a:r>
              <a:rPr lang="ru-RU" sz="2000" b="0" strike="noStrike" spc="-1" dirty="0">
                <a:solidFill>
                  <a:schemeClr val="lt1"/>
                </a:solidFill>
                <a:latin typeface="Times New Roman" panose="02020603050405020304"/>
                <a:ea typeface="Times New Roman" panose="02020603050405020304"/>
              </a:rPr>
              <a:t> году</a:t>
            </a:r>
            <a:endParaRPr lang="ru-RU" sz="2000" b="0" strike="noStrike" spc="-1" dirty="0">
              <a:solidFill>
                <a:srgbClr val="FFFFFF"/>
              </a:solidFill>
              <a:latin typeface="Arial" panose="020B0604020202020204"/>
            </a:endParaRPr>
          </a:p>
        </p:txBody>
      </p:sp>
      <p:graphicFrame>
        <p:nvGraphicFramePr>
          <p:cNvPr id="284" name="Table 2"/>
          <p:cNvGraphicFramePr/>
          <p:nvPr>
            <p:extLst>
              <p:ext uri="{D42A27DB-BD31-4B8C-83A1-F6EECF244321}">
                <p14:modId xmlns:p14="http://schemas.microsoft.com/office/powerpoint/2010/main" val="632134138"/>
              </p:ext>
            </p:extLst>
          </p:nvPr>
        </p:nvGraphicFramePr>
        <p:xfrm>
          <a:off x="656640" y="1628800"/>
          <a:ext cx="10876320" cy="4561440"/>
        </p:xfrm>
        <a:graphic>
          <a:graphicData uri="http://schemas.openxmlformats.org/drawingml/2006/table">
            <a:tbl>
              <a:tblPr/>
              <a:tblGrid>
                <a:gridCol w="538848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1098000">
                  <a:extLst>
                    <a:ext uri="{9D8B030D-6E8A-4147-A177-3AD203B41FA5}">
                      <a16:colId xmlns:a16="http://schemas.microsoft.com/office/drawing/2014/main" val="20004"/>
                    </a:ext>
                  </a:extLst>
                </a:gridCol>
                <a:gridCol w="1098000">
                  <a:extLst>
                    <a:ext uri="{9D8B030D-6E8A-4147-A177-3AD203B41FA5}">
                      <a16:colId xmlns:a16="http://schemas.microsoft.com/office/drawing/2014/main" val="20005"/>
                    </a:ext>
                  </a:extLst>
                </a:gridCol>
              </a:tblGrid>
              <a:tr h="794160">
                <a:tc>
                  <a:txBody>
                    <a:bodyPr/>
                    <a:lstStyle/>
                    <a:p>
                      <a:pPr algn="ctr" defTabSz="457200">
                        <a:lnSpc>
                          <a:spcPct val="100000"/>
                        </a:lnSpc>
                      </a:pPr>
                      <a:r>
                        <a:rPr lang="ru-RU" sz="1400" b="1" strike="noStrike" spc="-1" dirty="0">
                          <a:solidFill>
                            <a:schemeClr val="dk1"/>
                          </a:solidFill>
                          <a:latin typeface="Times New Roman" panose="02020603050405020304"/>
                          <a:ea typeface="Times New Roman" panose="02020603050405020304"/>
                        </a:rPr>
                        <a:t>Подраздел</a:t>
                      </a:r>
                      <a:endParaRPr lang="ru-RU" sz="1400" b="0" strike="noStrike" spc="-1" dirty="0">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tc>
                  <a:txBody>
                    <a:bodyPr/>
                    <a:lstStyle/>
                    <a:p>
                      <a:pPr algn="ctr" defTabSz="457200">
                        <a:lnSpc>
                          <a:spcPct val="100000"/>
                        </a:lnSpc>
                      </a:pPr>
                      <a:r>
                        <a:rPr lang="ru-RU" sz="1400" b="1" strike="noStrike" spc="-1" dirty="0">
                          <a:solidFill>
                            <a:schemeClr val="dk1"/>
                          </a:solidFill>
                          <a:latin typeface="Times New Roman" panose="02020603050405020304"/>
                          <a:ea typeface="Times New Roman" panose="02020603050405020304"/>
                        </a:rPr>
                        <a:t>2023 год (прогноз) тыс. руб.</a:t>
                      </a:r>
                      <a:endParaRPr lang="ru-RU" sz="1400" b="0" strike="noStrike" spc="-1" dirty="0">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tc>
                  <a:txBody>
                    <a:bodyPr/>
                    <a:lstStyle/>
                    <a:p>
                      <a:pPr algn="ctr" defTabSz="457200">
                        <a:lnSpc>
                          <a:spcPct val="100000"/>
                        </a:lnSpc>
                      </a:pPr>
                      <a:r>
                        <a:rPr lang="ru-RU" sz="1400" b="1" strike="noStrike" spc="-1">
                          <a:solidFill>
                            <a:schemeClr val="dk1"/>
                          </a:solidFill>
                          <a:latin typeface="Times New Roman" panose="02020603050405020304"/>
                          <a:ea typeface="Times New Roman" panose="02020603050405020304"/>
                        </a:rPr>
                        <a:t>2024 год (прогноз) руб.</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tc>
                  <a:txBody>
                    <a:bodyPr/>
                    <a:lstStyle/>
                    <a:p>
                      <a:pPr algn="ctr" defTabSz="457200">
                        <a:lnSpc>
                          <a:spcPct val="100000"/>
                        </a:lnSpc>
                      </a:pPr>
                      <a:r>
                        <a:rPr lang="ru-RU" sz="1400" b="1" strike="noStrike" spc="-1">
                          <a:solidFill>
                            <a:schemeClr val="dk1"/>
                          </a:solidFill>
                          <a:latin typeface="Times New Roman" panose="02020603050405020304"/>
                          <a:ea typeface="Times New Roman" panose="02020603050405020304"/>
                        </a:rPr>
                        <a:t>2025 год (прогноз) тыс. руб.</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tc>
                  <a:txBody>
                    <a:bodyPr/>
                    <a:lstStyle/>
                    <a:p>
                      <a:pPr algn="ctr" defTabSz="457200">
                        <a:lnSpc>
                          <a:spcPct val="100000"/>
                        </a:lnSpc>
                      </a:pPr>
                      <a:r>
                        <a:rPr lang="ru-RU" sz="1400" b="1" strike="noStrike" spc="-1">
                          <a:solidFill>
                            <a:schemeClr val="dk1"/>
                          </a:solidFill>
                          <a:latin typeface="Times New Roman" panose="02020603050405020304"/>
                          <a:ea typeface="Times New Roman" panose="02020603050405020304"/>
                        </a:rPr>
                        <a:t>2026 год (прогноз) тыс. руб.</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tc>
                  <a:txBody>
                    <a:bodyPr/>
                    <a:lstStyle/>
                    <a:p>
                      <a:pPr algn="ctr" defTabSz="457200">
                        <a:lnSpc>
                          <a:spcPct val="100000"/>
                        </a:lnSpc>
                        <a:tabLst>
                          <a:tab pos="0" algn="l"/>
                        </a:tabLst>
                      </a:pPr>
                      <a:r>
                        <a:rPr lang="ru-RU" sz="1400" b="1" strike="noStrike" spc="-1">
                          <a:solidFill>
                            <a:schemeClr val="dk1"/>
                          </a:solidFill>
                          <a:latin typeface="Times New Roman" panose="02020603050405020304"/>
                          <a:ea typeface="Times New Roman" panose="02020603050405020304"/>
                        </a:rPr>
                        <a:t>2027 год (прогноз) тыс. руб.</a:t>
                      </a:r>
                      <a:endParaRPr lang="ru-RU" sz="1400" b="0" strike="noStrike" spc="-1">
                        <a:solidFill>
                          <a:srgbClr val="FFFFFF"/>
                        </a:solidFill>
                        <a:latin typeface="Arial" panose="020B0604020202020204"/>
                      </a:endParaRPr>
                    </a:p>
                    <a:p>
                      <a:pPr algn="ctr" defTabSz="457200">
                        <a:lnSpc>
                          <a:spcPct val="100000"/>
                        </a:lnSpc>
                        <a:tabLst>
                          <a:tab pos="0" algn="l"/>
                        </a:tabLst>
                      </a:pP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extLst>
                  <a:ext uri="{0D108BD9-81ED-4DB2-BD59-A6C34878D82A}">
                    <a16:rowId xmlns:a16="http://schemas.microsoft.com/office/drawing/2014/main" val="10000"/>
                  </a:ext>
                </a:extLst>
              </a:tr>
              <a:tr h="352800">
                <a:tc>
                  <a:txBody>
                    <a:bodyPr/>
                    <a:lstStyle/>
                    <a:p>
                      <a:pPr defTabSz="457200">
                        <a:lnSpc>
                          <a:spcPct val="100000"/>
                        </a:lnSpc>
                      </a:pPr>
                      <a:r>
                        <a:rPr lang="ru-RU" sz="1400" b="1" strike="noStrike" spc="-1" dirty="0">
                          <a:solidFill>
                            <a:schemeClr val="tx1"/>
                          </a:solidFill>
                          <a:latin typeface="Times New Roman" panose="02020603050405020304"/>
                          <a:ea typeface="Times New Roman" panose="02020603050405020304"/>
                        </a:rPr>
                        <a:t>Общегосударственные вопросы, всего</a:t>
                      </a:r>
                      <a:endParaRPr lang="ru-RU" sz="14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en-US" sz="1400" b="0" strike="noStrike" spc="-1">
                          <a:solidFill>
                            <a:schemeClr val="tx1"/>
                          </a:solidFill>
                          <a:latin typeface="Times New Roman" panose="02020603050405020304"/>
                          <a:ea typeface="Times New Roman" panose="02020603050405020304"/>
                        </a:rPr>
                        <a:t>79 226,4</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en-US" sz="1400" b="0" strike="noStrike" spc="-1">
                          <a:solidFill>
                            <a:schemeClr val="tx1"/>
                          </a:solidFill>
                          <a:latin typeface="Times New Roman" panose="02020603050405020304"/>
                          <a:ea typeface="Times New Roman" panose="02020603050405020304"/>
                        </a:rPr>
                        <a:t>88 117,2</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en-US" sz="1400" b="0" strike="noStrike" spc="-1">
                          <a:solidFill>
                            <a:schemeClr val="tx1"/>
                          </a:solidFill>
                          <a:latin typeface="Times New Roman" panose="02020603050405020304"/>
                          <a:ea typeface="Times New Roman" panose="02020603050405020304"/>
                        </a:rPr>
                        <a:t>108 488,0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en-US" sz="1400" b="0" strike="noStrike" spc="-1">
                          <a:solidFill>
                            <a:schemeClr val="tx1"/>
                          </a:solidFill>
                          <a:latin typeface="Times New Roman" panose="02020603050405020304"/>
                          <a:ea typeface="Times New Roman" panose="02020603050405020304"/>
                        </a:rPr>
                        <a:t>103 073,0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en-US" sz="1400" b="0" strike="noStrike" spc="-1">
                          <a:solidFill>
                            <a:schemeClr val="tx1"/>
                          </a:solidFill>
                          <a:latin typeface="Times New Roman" panose="02020603050405020304"/>
                          <a:ea typeface="Times New Roman" panose="02020603050405020304"/>
                        </a:rPr>
                        <a:t>111 675,9</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extLst>
                  <a:ext uri="{0D108BD9-81ED-4DB2-BD59-A6C34878D82A}">
                    <a16:rowId xmlns:a16="http://schemas.microsoft.com/office/drawing/2014/main" val="10001"/>
                  </a:ext>
                </a:extLst>
              </a:tr>
              <a:tr h="35280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Функционирование высшего должностного лица</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en-US" sz="1400" b="0" strike="noStrike" spc="-1">
                          <a:solidFill>
                            <a:schemeClr val="tx1"/>
                          </a:solidFill>
                          <a:latin typeface="Times New Roman" panose="02020603050405020304"/>
                          <a:ea typeface="Times New Roman" panose="02020603050405020304"/>
                        </a:rPr>
                        <a:t>2 165</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en-US" sz="1400" b="0" strike="noStrike" spc="-1">
                          <a:solidFill>
                            <a:schemeClr val="tx1"/>
                          </a:solidFill>
                          <a:latin typeface="Times New Roman" panose="02020603050405020304"/>
                          <a:ea typeface="Times New Roman" panose="02020603050405020304"/>
                        </a:rPr>
                        <a:t>2 485</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en-US" sz="1400" b="0" strike="noStrike" spc="-1">
                          <a:solidFill>
                            <a:schemeClr val="tx1"/>
                          </a:solidFill>
                          <a:latin typeface="Times New Roman" panose="02020603050405020304"/>
                          <a:ea typeface="Times New Roman" panose="02020603050405020304"/>
                        </a:rPr>
                        <a:t>3 084</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en-US" sz="1400" b="0" strike="noStrike" spc="-1">
                          <a:solidFill>
                            <a:schemeClr val="tx1"/>
                          </a:solidFill>
                          <a:latin typeface="Times New Roman" panose="02020603050405020304"/>
                          <a:ea typeface="Times New Roman" panose="02020603050405020304"/>
                        </a:rPr>
                        <a:t>3 205</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en-US" sz="1400" b="0" strike="noStrike" spc="-1">
                          <a:solidFill>
                            <a:schemeClr val="tx1"/>
                          </a:solidFill>
                          <a:latin typeface="Times New Roman" panose="02020603050405020304"/>
                          <a:ea typeface="Times New Roman" panose="02020603050405020304"/>
                        </a:rPr>
                        <a:t>3 332</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extLst>
                  <a:ext uri="{0D108BD9-81ED-4DB2-BD59-A6C34878D82A}">
                    <a16:rowId xmlns:a16="http://schemas.microsoft.com/office/drawing/2014/main" val="10002"/>
                  </a:ext>
                </a:extLst>
              </a:tr>
              <a:tr h="57348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Функционирование законодательных (представительных) органов</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3 897</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defTabSz="457200">
                        <a:lnSpc>
                          <a:spcPct val="100000"/>
                        </a:lnSpc>
                      </a:pPr>
                      <a:r>
                        <a:rPr lang="en-US" sz="1400" b="0" strike="noStrike" spc="-1">
                          <a:solidFill>
                            <a:schemeClr val="tx1"/>
                          </a:solidFill>
                          <a:latin typeface="Times New Roman" panose="02020603050405020304"/>
                          <a:ea typeface="Times New Roman" panose="02020603050405020304"/>
                        </a:rPr>
                        <a:t>4 392,5</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defTabSz="457200">
                        <a:lnSpc>
                          <a:spcPct val="100000"/>
                        </a:lnSpc>
                      </a:pPr>
                      <a:r>
                        <a:rPr lang="en-US" sz="1400" b="0" strike="noStrike" spc="-1">
                          <a:solidFill>
                            <a:schemeClr val="tx1"/>
                          </a:solidFill>
                          <a:latin typeface="Times New Roman" panose="02020603050405020304"/>
                          <a:ea typeface="Times New Roman" panose="02020603050405020304"/>
                        </a:rPr>
                        <a:t>5</a:t>
                      </a:r>
                      <a:r>
                        <a:rPr lang="ru-RU" sz="1400" b="0" strike="noStrike" spc="-1">
                          <a:solidFill>
                            <a:schemeClr val="tx1"/>
                          </a:solidFill>
                          <a:latin typeface="Times New Roman" panose="02020603050405020304"/>
                          <a:ea typeface="Times New Roman" panose="02020603050405020304"/>
                        </a:rPr>
                        <a:t> </a:t>
                      </a:r>
                      <a:r>
                        <a:rPr lang="en-US" sz="1400" b="0" strike="noStrike" spc="-1">
                          <a:solidFill>
                            <a:schemeClr val="tx1"/>
                          </a:solidFill>
                          <a:latin typeface="Times New Roman" panose="02020603050405020304"/>
                          <a:ea typeface="Times New Roman" panose="02020603050405020304"/>
                        </a:rPr>
                        <a:t>423</a:t>
                      </a:r>
                      <a:r>
                        <a:rPr lang="ru-RU" sz="1400" b="0" strike="noStrike" spc="-1">
                          <a:solidFill>
                            <a:schemeClr val="tx1"/>
                          </a:solidFill>
                          <a:latin typeface="Times New Roman" panose="02020603050405020304"/>
                          <a:ea typeface="Times New Roman" panose="02020603050405020304"/>
                        </a:rPr>
                        <a:t>,</a:t>
                      </a:r>
                      <a:r>
                        <a:rPr lang="en-US" sz="1400" b="0" strike="noStrike" spc="-1">
                          <a:solidFill>
                            <a:schemeClr val="tx1"/>
                          </a:solidFill>
                          <a:latin typeface="Times New Roman" panose="02020603050405020304"/>
                          <a:ea typeface="Times New Roman" panose="02020603050405020304"/>
                        </a:rPr>
                        <a:t>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defTabSz="457200">
                        <a:lnSpc>
                          <a:spcPct val="100000"/>
                        </a:lnSpc>
                      </a:pPr>
                      <a:r>
                        <a:rPr lang="en-US" sz="1400" b="0" strike="noStrike" spc="-1">
                          <a:solidFill>
                            <a:schemeClr val="tx1"/>
                          </a:solidFill>
                          <a:latin typeface="Times New Roman" panose="02020603050405020304"/>
                          <a:ea typeface="Times New Roman" panose="02020603050405020304"/>
                        </a:rPr>
                        <a:t>5</a:t>
                      </a:r>
                      <a:r>
                        <a:rPr lang="ru-RU" sz="1400" b="0" strike="noStrike" spc="-1">
                          <a:solidFill>
                            <a:schemeClr val="tx1"/>
                          </a:solidFill>
                          <a:latin typeface="Times New Roman" panose="02020603050405020304"/>
                          <a:ea typeface="Times New Roman" panose="02020603050405020304"/>
                        </a:rPr>
                        <a:t> 1</a:t>
                      </a:r>
                      <a:r>
                        <a:rPr lang="en-US" sz="1400" b="0" strike="noStrike" spc="-1">
                          <a:solidFill>
                            <a:schemeClr val="tx1"/>
                          </a:solidFill>
                          <a:latin typeface="Times New Roman" panose="02020603050405020304"/>
                          <a:ea typeface="Times New Roman" panose="02020603050405020304"/>
                        </a:rPr>
                        <a:t>0</a:t>
                      </a:r>
                      <a:r>
                        <a:rPr lang="ru-RU" sz="1400" b="0" strike="noStrike" spc="-1">
                          <a:solidFill>
                            <a:schemeClr val="tx1"/>
                          </a:solidFill>
                          <a:latin typeface="Times New Roman" panose="02020603050405020304"/>
                          <a:ea typeface="Times New Roman" panose="02020603050405020304"/>
                        </a:rPr>
                        <a:t>,</a:t>
                      </a:r>
                      <a:r>
                        <a:rPr lang="en-US" sz="1400" b="0" strike="noStrike" spc="-1">
                          <a:solidFill>
                            <a:schemeClr val="tx1"/>
                          </a:solidFill>
                          <a:latin typeface="Times New Roman" panose="02020603050405020304"/>
                          <a:ea typeface="Times New Roman" panose="02020603050405020304"/>
                        </a:rPr>
                        <a:t>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5 090,</a:t>
                      </a:r>
                      <a:r>
                        <a:rPr lang="en-US" sz="1400" b="0" strike="noStrike" spc="-1">
                          <a:solidFill>
                            <a:schemeClr val="tx1"/>
                          </a:solidFill>
                          <a:latin typeface="Times New Roman" panose="02020603050405020304"/>
                          <a:ea typeface="Times New Roman" panose="02020603050405020304"/>
                        </a:rPr>
                        <a:t>4</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extLst>
                  <a:ext uri="{0D108BD9-81ED-4DB2-BD59-A6C34878D82A}">
                    <a16:rowId xmlns:a16="http://schemas.microsoft.com/office/drawing/2014/main" val="10003"/>
                  </a:ext>
                </a:extLst>
              </a:tr>
              <a:tr h="35280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Функционирование местных администраций</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19 342</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en-US" sz="1400" b="0" strike="noStrike" spc="-1">
                          <a:solidFill>
                            <a:schemeClr val="tx1"/>
                          </a:solidFill>
                          <a:latin typeface="Times New Roman" panose="02020603050405020304"/>
                          <a:ea typeface="Times New Roman" panose="02020603050405020304"/>
                        </a:rPr>
                        <a:t>22 698</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2</a:t>
                      </a:r>
                      <a:r>
                        <a:rPr lang="en-US" sz="1400" b="0" strike="noStrike" spc="-1">
                          <a:solidFill>
                            <a:schemeClr val="tx1"/>
                          </a:solidFill>
                          <a:latin typeface="Times New Roman" panose="02020603050405020304"/>
                          <a:ea typeface="Times New Roman" panose="02020603050405020304"/>
                        </a:rPr>
                        <a:t>8</a:t>
                      </a:r>
                      <a:r>
                        <a:rPr lang="ru-RU" sz="1400" b="0" strike="noStrike" spc="-1">
                          <a:solidFill>
                            <a:schemeClr val="tx1"/>
                          </a:solidFill>
                          <a:latin typeface="Times New Roman" panose="02020603050405020304"/>
                          <a:ea typeface="Times New Roman" panose="02020603050405020304"/>
                        </a:rPr>
                        <a:t> </a:t>
                      </a:r>
                      <a:r>
                        <a:rPr lang="en-US" sz="1400" b="0" strike="noStrike" spc="-1">
                          <a:solidFill>
                            <a:schemeClr val="tx1"/>
                          </a:solidFill>
                          <a:latin typeface="Times New Roman" panose="02020603050405020304"/>
                          <a:ea typeface="Times New Roman" panose="02020603050405020304"/>
                        </a:rPr>
                        <a:t>516</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2</a:t>
                      </a:r>
                      <a:r>
                        <a:rPr lang="en-US" sz="1400" b="0" strike="noStrike" spc="-1">
                          <a:solidFill>
                            <a:schemeClr val="tx1"/>
                          </a:solidFill>
                          <a:latin typeface="Times New Roman" panose="02020603050405020304"/>
                          <a:ea typeface="Times New Roman" panose="02020603050405020304"/>
                        </a:rPr>
                        <a:t>9</a:t>
                      </a:r>
                      <a:r>
                        <a:rPr lang="ru-RU" sz="1400" b="0" strike="noStrike" spc="-1">
                          <a:solidFill>
                            <a:schemeClr val="tx1"/>
                          </a:solidFill>
                          <a:latin typeface="Times New Roman" panose="02020603050405020304"/>
                          <a:ea typeface="Times New Roman" panose="02020603050405020304"/>
                        </a:rPr>
                        <a:t> </a:t>
                      </a:r>
                      <a:r>
                        <a:rPr lang="en-US" sz="1400" b="0" strike="noStrike" spc="-1">
                          <a:solidFill>
                            <a:schemeClr val="tx1"/>
                          </a:solidFill>
                          <a:latin typeface="Times New Roman" panose="02020603050405020304"/>
                          <a:ea typeface="Times New Roman" panose="02020603050405020304"/>
                        </a:rPr>
                        <a:t>571</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en-US" sz="1400" b="0" strike="noStrike" spc="-1">
                          <a:solidFill>
                            <a:schemeClr val="tx1"/>
                          </a:solidFill>
                          <a:latin typeface="Times New Roman" panose="02020603050405020304"/>
                          <a:ea typeface="Times New Roman" panose="02020603050405020304"/>
                        </a:rPr>
                        <a:t>30</a:t>
                      </a:r>
                      <a:r>
                        <a:rPr lang="ru-RU" sz="1400" b="0" strike="noStrike" spc="-1">
                          <a:solidFill>
                            <a:schemeClr val="tx1"/>
                          </a:solidFill>
                          <a:latin typeface="Times New Roman" panose="02020603050405020304"/>
                          <a:ea typeface="Times New Roman" panose="02020603050405020304"/>
                        </a:rPr>
                        <a:t> 703</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extLst>
                  <a:ext uri="{0D108BD9-81ED-4DB2-BD59-A6C34878D82A}">
                    <a16:rowId xmlns:a16="http://schemas.microsoft.com/office/drawing/2014/main" val="10004"/>
                  </a:ext>
                </a:extLst>
              </a:tr>
              <a:tr h="35280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Судебная система</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a:endParaRPr lang="ru-RU" sz="1400" b="0" strike="noStrike" spc="-1">
                        <a:solidFill>
                          <a:schemeClr val="tx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a:endParaRPr lang="ru-RU" sz="1400" b="0" strike="noStrike" spc="-1">
                        <a:solidFill>
                          <a:schemeClr val="tx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a:endParaRPr lang="ru-RU" sz="1400" b="0" strike="noStrike" spc="-1">
                        <a:solidFill>
                          <a:schemeClr val="tx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a:endParaRPr lang="ru-RU" sz="1400" b="0" strike="noStrike" spc="-1">
                        <a:solidFill>
                          <a:schemeClr val="tx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a:endParaRPr lang="ru-RU" sz="1400" b="0" strike="noStrike" spc="-1">
                        <a:solidFill>
                          <a:schemeClr val="tx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extLst>
                  <a:ext uri="{0D108BD9-81ED-4DB2-BD59-A6C34878D82A}">
                    <a16:rowId xmlns:a16="http://schemas.microsoft.com/office/drawing/2014/main" val="10005"/>
                  </a:ext>
                </a:extLst>
              </a:tr>
              <a:tr h="57348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Обеспечение деятельности финансовых и органов финансового (финансово-бюджетного) надзора</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19 931,7</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en-US" sz="1400" b="0" strike="noStrike" spc="-1">
                          <a:solidFill>
                            <a:schemeClr val="tx1"/>
                          </a:solidFill>
                          <a:latin typeface="Times New Roman" panose="02020603050405020304"/>
                          <a:ea typeface="Times New Roman" panose="02020603050405020304"/>
                        </a:rPr>
                        <a:t>22 870,6</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2</a:t>
                      </a:r>
                      <a:r>
                        <a:rPr lang="en-US" sz="1400" b="0" strike="noStrike" spc="-1">
                          <a:solidFill>
                            <a:schemeClr val="tx1"/>
                          </a:solidFill>
                          <a:latin typeface="Times New Roman" panose="02020603050405020304"/>
                          <a:ea typeface="Times New Roman" panose="02020603050405020304"/>
                        </a:rPr>
                        <a:t>8</a:t>
                      </a:r>
                      <a:r>
                        <a:rPr lang="ru-RU" sz="1400" b="0" strike="noStrike" spc="-1">
                          <a:solidFill>
                            <a:schemeClr val="tx1"/>
                          </a:solidFill>
                          <a:latin typeface="Times New Roman" panose="02020603050405020304"/>
                          <a:ea typeface="Times New Roman" panose="02020603050405020304"/>
                        </a:rPr>
                        <a:t> 191,</a:t>
                      </a:r>
                      <a:r>
                        <a:rPr lang="en-US" sz="1400" b="0" strike="noStrike" spc="-1">
                          <a:solidFill>
                            <a:schemeClr val="tx1"/>
                          </a:solidFill>
                          <a:latin typeface="Times New Roman" panose="02020603050405020304"/>
                          <a:ea typeface="Times New Roman" panose="02020603050405020304"/>
                        </a:rPr>
                        <a:t>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2</a:t>
                      </a:r>
                      <a:r>
                        <a:rPr lang="en-US" sz="1400" b="0" strike="noStrike" spc="-1">
                          <a:solidFill>
                            <a:schemeClr val="tx1"/>
                          </a:solidFill>
                          <a:latin typeface="Times New Roman" panose="02020603050405020304"/>
                          <a:ea typeface="Times New Roman" panose="02020603050405020304"/>
                        </a:rPr>
                        <a:t>8</a:t>
                      </a:r>
                      <a:r>
                        <a:rPr lang="ru-RU" sz="1400" b="0" strike="noStrike" spc="-1">
                          <a:solidFill>
                            <a:schemeClr val="tx1"/>
                          </a:solidFill>
                          <a:latin typeface="Times New Roman" panose="02020603050405020304"/>
                          <a:ea typeface="Times New Roman" panose="02020603050405020304"/>
                        </a:rPr>
                        <a:t> 589,</a:t>
                      </a:r>
                      <a:r>
                        <a:rPr lang="en-US" sz="1400" b="0" strike="noStrike" spc="-1">
                          <a:solidFill>
                            <a:schemeClr val="tx1"/>
                          </a:solidFill>
                          <a:latin typeface="Times New Roman" panose="02020603050405020304"/>
                          <a:ea typeface="Times New Roman" panose="02020603050405020304"/>
                        </a:rPr>
                        <a:t>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2</a:t>
                      </a:r>
                      <a:r>
                        <a:rPr lang="en-US" sz="1400" b="0" strike="noStrike" spc="-1">
                          <a:solidFill>
                            <a:schemeClr val="tx1"/>
                          </a:solidFill>
                          <a:latin typeface="Times New Roman" panose="02020603050405020304"/>
                          <a:ea typeface="Times New Roman" panose="02020603050405020304"/>
                        </a:rPr>
                        <a:t>9</a:t>
                      </a:r>
                      <a:r>
                        <a:rPr lang="ru-RU" sz="1400" b="0" strike="noStrike" spc="-1">
                          <a:solidFill>
                            <a:schemeClr val="tx1"/>
                          </a:solidFill>
                          <a:latin typeface="Times New Roman" panose="02020603050405020304"/>
                          <a:ea typeface="Times New Roman" panose="02020603050405020304"/>
                        </a:rPr>
                        <a:t> </a:t>
                      </a:r>
                      <a:r>
                        <a:rPr lang="en-US" sz="1400" b="0" strike="noStrike" spc="-1">
                          <a:solidFill>
                            <a:schemeClr val="tx1"/>
                          </a:solidFill>
                          <a:latin typeface="Times New Roman" panose="02020603050405020304"/>
                          <a:ea typeface="Times New Roman" panose="02020603050405020304"/>
                        </a:rPr>
                        <a:t>496</a:t>
                      </a:r>
                      <a:r>
                        <a:rPr lang="ru-RU" sz="1400" b="0" strike="noStrike" spc="-1">
                          <a:solidFill>
                            <a:schemeClr val="tx1"/>
                          </a:solidFill>
                          <a:latin typeface="Times New Roman" panose="02020603050405020304"/>
                          <a:ea typeface="Times New Roman" panose="02020603050405020304"/>
                        </a:rPr>
                        <a:t>,</a:t>
                      </a:r>
                      <a:r>
                        <a:rPr lang="en-US" sz="1400" b="0" strike="noStrike" spc="-1">
                          <a:solidFill>
                            <a:schemeClr val="tx1"/>
                          </a:solidFill>
                          <a:latin typeface="Times New Roman" panose="02020603050405020304"/>
                          <a:ea typeface="Times New Roman" panose="02020603050405020304"/>
                        </a:rPr>
                        <a:t>3</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extLst>
                  <a:ext uri="{0D108BD9-81ED-4DB2-BD59-A6C34878D82A}">
                    <a16:rowId xmlns:a16="http://schemas.microsoft.com/office/drawing/2014/main" val="10006"/>
                  </a:ext>
                </a:extLst>
              </a:tr>
              <a:tr h="35280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Обеспечение проведения выборов и референдумов</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a:endParaRPr lang="ru-RU" sz="1400" b="0" strike="noStrike" spc="-1">
                        <a:solidFill>
                          <a:schemeClr val="tx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a:endParaRPr lang="ru-RU" sz="1400" b="0" strike="noStrike" spc="-1">
                        <a:solidFill>
                          <a:schemeClr val="tx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a:endParaRPr lang="ru-RU" sz="1400" b="0" strike="noStrike" spc="-1">
                        <a:solidFill>
                          <a:schemeClr val="tx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a:endParaRPr lang="ru-RU" sz="1400" b="0" strike="noStrike" spc="-1">
                        <a:solidFill>
                          <a:schemeClr val="tx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a:endParaRPr lang="ru-RU" sz="1400" b="0" strike="noStrike" spc="-1">
                        <a:solidFill>
                          <a:schemeClr val="tx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extLst>
                  <a:ext uri="{0D108BD9-81ED-4DB2-BD59-A6C34878D82A}">
                    <a16:rowId xmlns:a16="http://schemas.microsoft.com/office/drawing/2014/main" val="10007"/>
                  </a:ext>
                </a:extLst>
              </a:tr>
              <a:tr h="35280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Резервные фонды</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2 800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defTabSz="457200">
                        <a:lnSpc>
                          <a:spcPct val="100000"/>
                        </a:lnSpc>
                      </a:pPr>
                      <a:r>
                        <a:rPr lang="en-US" sz="1400" b="0" strike="noStrike" spc="-1">
                          <a:solidFill>
                            <a:schemeClr val="tx1"/>
                          </a:solidFill>
                          <a:latin typeface="Times New Roman" panose="02020603050405020304"/>
                          <a:ea typeface="Times New Roman" panose="02020603050405020304"/>
                        </a:rPr>
                        <a:t>800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a:lnSpc>
                          <a:spcPct val="100000"/>
                        </a:lnSpc>
                      </a:pPr>
                      <a:r>
                        <a:rPr lang="ru-RU" sz="1400" b="0" strike="noStrike" spc="-1">
                          <a:solidFill>
                            <a:schemeClr val="tx1"/>
                          </a:solidFill>
                          <a:latin typeface="Times New Roman" panose="02020603050405020304"/>
                        </a:rPr>
                        <a:t>800,0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a:lnSpc>
                          <a:spcPct val="100000"/>
                        </a:lnSpc>
                      </a:pPr>
                      <a:r>
                        <a:rPr lang="ru-RU" sz="1400" b="0" strike="noStrike" spc="-1">
                          <a:solidFill>
                            <a:schemeClr val="tx1"/>
                          </a:solidFill>
                          <a:latin typeface="Times New Roman" panose="02020603050405020304"/>
                        </a:rPr>
                        <a:t>800,0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lstStyle/>
                    <a:p>
                      <a:pPr algn="ctr">
                        <a:lnSpc>
                          <a:spcPct val="100000"/>
                        </a:lnSpc>
                      </a:pPr>
                      <a:r>
                        <a:rPr lang="ru-RU" sz="1400" b="0" strike="noStrike" spc="-1">
                          <a:solidFill>
                            <a:schemeClr val="tx1"/>
                          </a:solidFill>
                          <a:latin typeface="Times New Roman" panose="02020603050405020304"/>
                        </a:rPr>
                        <a:t>800,0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extLst>
                  <a:ext uri="{0D108BD9-81ED-4DB2-BD59-A6C34878D82A}">
                    <a16:rowId xmlns:a16="http://schemas.microsoft.com/office/drawing/2014/main" val="10008"/>
                  </a:ext>
                </a:extLst>
              </a:tr>
              <a:tr h="352800">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Другие общегосударственные вопросы</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31 090,7</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defTabSz="457200">
                        <a:lnSpc>
                          <a:spcPct val="100000"/>
                        </a:lnSpc>
                      </a:pPr>
                      <a:r>
                        <a:rPr lang="en-US" sz="1400" b="0" strike="noStrike" spc="-1">
                          <a:solidFill>
                            <a:schemeClr val="tx1"/>
                          </a:solidFill>
                          <a:latin typeface="Times New Roman" panose="02020603050405020304"/>
                          <a:ea typeface="Times New Roman" panose="02020603050405020304"/>
                        </a:rPr>
                        <a:t>34 571,1</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42 474,</a:t>
                      </a:r>
                      <a:r>
                        <a:rPr lang="en-US" sz="1400" b="0" strike="noStrike" spc="-1">
                          <a:solidFill>
                            <a:schemeClr val="tx1"/>
                          </a:solidFill>
                          <a:latin typeface="Times New Roman" panose="02020603050405020304"/>
                          <a:ea typeface="Times New Roman" panose="02020603050405020304"/>
                        </a:rPr>
                        <a:t>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defTabSz="457200">
                        <a:lnSpc>
                          <a:spcPct val="100000"/>
                        </a:lnSpc>
                      </a:pPr>
                      <a:r>
                        <a:rPr lang="en-US" sz="1400" b="0" strike="noStrike" spc="-1">
                          <a:solidFill>
                            <a:schemeClr val="tx1"/>
                          </a:solidFill>
                          <a:latin typeface="Times New Roman" panose="02020603050405020304"/>
                          <a:ea typeface="Times New Roman" panose="02020603050405020304"/>
                        </a:rPr>
                        <a:t>35</a:t>
                      </a:r>
                      <a:r>
                        <a:rPr lang="ru-RU" sz="1400" b="0" strike="noStrike" spc="-1">
                          <a:solidFill>
                            <a:schemeClr val="tx1"/>
                          </a:solidFill>
                          <a:latin typeface="Times New Roman" panose="02020603050405020304"/>
                          <a:ea typeface="Times New Roman" panose="02020603050405020304"/>
                        </a:rPr>
                        <a:t> 7</a:t>
                      </a:r>
                      <a:r>
                        <a:rPr lang="en-US" sz="1400" b="0" strike="noStrike" spc="-1">
                          <a:solidFill>
                            <a:schemeClr val="tx1"/>
                          </a:solidFill>
                          <a:latin typeface="Times New Roman" panose="02020603050405020304"/>
                          <a:ea typeface="Times New Roman" panose="02020603050405020304"/>
                        </a:rPr>
                        <a:t>99</a:t>
                      </a:r>
                      <a:r>
                        <a:rPr lang="ru-RU" sz="1400" b="0" strike="noStrike" spc="-1">
                          <a:solidFill>
                            <a:schemeClr val="tx1"/>
                          </a:solidFill>
                          <a:latin typeface="Times New Roman" panose="02020603050405020304"/>
                          <a:ea typeface="Times New Roman" panose="02020603050405020304"/>
                        </a:rPr>
                        <a:t>,</a:t>
                      </a:r>
                      <a:r>
                        <a:rPr lang="en-US" sz="1400" b="0" strike="noStrike" spc="-1">
                          <a:solidFill>
                            <a:schemeClr val="tx1"/>
                          </a:solidFill>
                          <a:latin typeface="Times New Roman" panose="02020603050405020304"/>
                          <a:ea typeface="Times New Roman" panose="02020603050405020304"/>
                        </a:rPr>
                        <a:t>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tc>
                  <a:txBody>
                    <a:bodyPr/>
                    <a:lstStyle/>
                    <a:p>
                      <a:pPr algn="ctr" defTabSz="457200">
                        <a:lnSpc>
                          <a:spcPct val="100000"/>
                        </a:lnSpc>
                      </a:pPr>
                      <a:r>
                        <a:rPr lang="ru-RU" sz="1400" b="0" strike="noStrike" spc="-1" dirty="0">
                          <a:solidFill>
                            <a:schemeClr val="tx1"/>
                          </a:solidFill>
                          <a:latin typeface="Times New Roman" panose="02020603050405020304"/>
                          <a:ea typeface="Times New Roman" panose="02020603050405020304"/>
                        </a:rPr>
                        <a:t>42 2</a:t>
                      </a:r>
                      <a:r>
                        <a:rPr lang="en-US" sz="1400" b="0" strike="noStrike" spc="-1" dirty="0">
                          <a:solidFill>
                            <a:schemeClr val="tx1"/>
                          </a:solidFill>
                          <a:latin typeface="Times New Roman" panose="02020603050405020304"/>
                          <a:ea typeface="Times New Roman" panose="02020603050405020304"/>
                        </a:rPr>
                        <a:t>54</a:t>
                      </a:r>
                      <a:r>
                        <a:rPr lang="ru-RU" sz="1400" b="0" strike="noStrike" spc="-1" dirty="0">
                          <a:solidFill>
                            <a:schemeClr val="tx1"/>
                          </a:solidFill>
                          <a:latin typeface="Times New Roman" panose="02020603050405020304"/>
                          <a:ea typeface="Times New Roman" panose="02020603050405020304"/>
                        </a:rPr>
                        <a:t>,</a:t>
                      </a:r>
                      <a:r>
                        <a:rPr lang="en-US" sz="1400" b="0" strike="noStrike" spc="-1" dirty="0">
                          <a:solidFill>
                            <a:schemeClr val="tx1"/>
                          </a:solidFill>
                          <a:latin typeface="Times New Roman" panose="02020603050405020304"/>
                          <a:ea typeface="Times New Roman" panose="02020603050405020304"/>
                        </a:rPr>
                        <a:t>2</a:t>
                      </a:r>
                      <a:endParaRPr lang="ru-RU" sz="14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EF0"/>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Рисунок 7" descr="http://eurasian-defence.ru/sites/default/files/Kupriyanov/2017/201711/20171111/2071111exclanalit2/zast.jpg"/>
          <p:cNvPicPr/>
          <p:nvPr/>
        </p:nvPicPr>
        <p:blipFill>
          <a:blip r:embed="rId2">
            <a:alphaModFix amt="75000"/>
            <a:lum bright="30000"/>
          </a:blip>
          <a:stretch>
            <a:fillRect/>
          </a:stretch>
        </p:blipFill>
        <p:spPr>
          <a:xfrm>
            <a:off x="0" y="0"/>
            <a:ext cx="12190320" cy="6856200"/>
          </a:xfrm>
          <a:prstGeom prst="rect">
            <a:avLst/>
          </a:prstGeom>
          <a:ln w="9525">
            <a:noFill/>
          </a:ln>
        </p:spPr>
      </p:pic>
      <p:sp>
        <p:nvSpPr>
          <p:cNvPr id="286"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287" name="Заголовок 1"/>
          <p:cNvSpPr/>
          <p:nvPr/>
        </p:nvSpPr>
        <p:spPr>
          <a:xfrm>
            <a:off x="657360" y="474120"/>
            <a:ext cx="10875600" cy="6670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93333" lnSpcReduction="10000"/>
          </a:bodyPr>
          <a:lstStyle/>
          <a:p>
            <a:pPr algn="ctr" defTabSz="342900">
              <a:lnSpc>
                <a:spcPct val="100000"/>
              </a:lnSpc>
            </a:pPr>
            <a:r>
              <a:rPr lang="ru-RU" sz="2000" b="1" strike="noStrike" spc="-1" dirty="0">
                <a:latin typeface="Times New Roman" panose="02020603050405020304"/>
                <a:ea typeface="Times New Roman" panose="02020603050405020304"/>
              </a:rPr>
              <a:t>Национальная безопасность и правоохранительная деятельность</a:t>
            </a:r>
            <a:br>
              <a:rPr sz="2000" dirty="0"/>
            </a:br>
            <a:r>
              <a:rPr lang="en-US" sz="2000" b="1" strike="noStrike" spc="-1" dirty="0">
                <a:latin typeface="Times New Roman" panose="02020603050405020304"/>
                <a:ea typeface="Times New Roman" panose="02020603050405020304"/>
              </a:rPr>
              <a:t>13</a:t>
            </a:r>
            <a:r>
              <a:rPr lang="ru-RU" sz="2000" b="1" strike="noStrike" spc="-1" dirty="0">
                <a:latin typeface="Times New Roman" panose="02020603050405020304"/>
                <a:ea typeface="Times New Roman" panose="02020603050405020304"/>
              </a:rPr>
              <a:t> 189</a:t>
            </a:r>
            <a:r>
              <a:rPr lang="en-US" sz="2000" b="1" strike="noStrike" spc="-1" dirty="0">
                <a:latin typeface="Times New Roman" panose="02020603050405020304"/>
                <a:ea typeface="Times New Roman" panose="02020603050405020304"/>
              </a:rPr>
              <a:t>,0</a:t>
            </a:r>
            <a:r>
              <a:rPr lang="ru-RU" sz="2000" b="0" strike="noStrike" spc="-1" dirty="0">
                <a:latin typeface="Times New Roman" panose="02020603050405020304"/>
                <a:ea typeface="Times New Roman" panose="02020603050405020304"/>
              </a:rPr>
              <a:t> тыс. рублей – будет направлено на финансирование в 202</a:t>
            </a:r>
            <a:r>
              <a:rPr lang="en-US" sz="2000" b="0" strike="noStrike" spc="-1" dirty="0">
                <a:latin typeface="Times New Roman" panose="02020603050405020304"/>
                <a:ea typeface="Times New Roman" panose="02020603050405020304"/>
              </a:rPr>
              <a:t>5</a:t>
            </a:r>
            <a:r>
              <a:rPr lang="ru-RU" sz="2000" b="0" strike="noStrike" spc="-1" dirty="0">
                <a:latin typeface="Times New Roman" panose="02020603050405020304"/>
                <a:ea typeface="Times New Roman" panose="02020603050405020304"/>
              </a:rPr>
              <a:t> году</a:t>
            </a:r>
            <a:endParaRPr lang="ru-RU" sz="2000" b="0" strike="noStrike" spc="-1" dirty="0">
              <a:latin typeface="Arial" panose="020B0604020202020204"/>
            </a:endParaRPr>
          </a:p>
        </p:txBody>
      </p:sp>
      <p:graphicFrame>
        <p:nvGraphicFramePr>
          <p:cNvPr id="288" name="Содержимое 4"/>
          <p:cNvGraphicFramePr/>
          <p:nvPr/>
        </p:nvGraphicFramePr>
        <p:xfrm>
          <a:off x="621720" y="1224360"/>
          <a:ext cx="10876680" cy="3169920"/>
        </p:xfrm>
        <a:graphic>
          <a:graphicData uri="http://schemas.openxmlformats.org/drawingml/2006/table">
            <a:tbl>
              <a:tblPr/>
              <a:tblGrid>
                <a:gridCol w="5388480">
                  <a:extLst>
                    <a:ext uri="{9D8B030D-6E8A-4147-A177-3AD203B41FA5}">
                      <a16:colId xmlns:a16="http://schemas.microsoft.com/office/drawing/2014/main" val="20000"/>
                    </a:ext>
                  </a:extLst>
                </a:gridCol>
                <a:gridCol w="109764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7640">
                  <a:extLst>
                    <a:ext uri="{9D8B030D-6E8A-4147-A177-3AD203B41FA5}">
                      <a16:colId xmlns:a16="http://schemas.microsoft.com/office/drawing/2014/main" val="20004"/>
                    </a:ext>
                  </a:extLst>
                </a:gridCol>
                <a:gridCol w="1097640">
                  <a:extLst>
                    <a:ext uri="{9D8B030D-6E8A-4147-A177-3AD203B41FA5}">
                      <a16:colId xmlns:a16="http://schemas.microsoft.com/office/drawing/2014/main" val="20005"/>
                    </a:ext>
                  </a:extLst>
                </a:gridCol>
              </a:tblGrid>
              <a:tr h="514080">
                <a:tc>
                  <a:txBody>
                    <a:bodyPr/>
                    <a:lstStyle/>
                    <a:p>
                      <a:pPr algn="ctr" defTabSz="457200">
                        <a:lnSpc>
                          <a:spcPct val="100000"/>
                        </a:lnSpc>
                      </a:pPr>
                      <a:r>
                        <a:rPr lang="ru-RU" sz="1600" b="1" strike="noStrike" spc="-1">
                          <a:solidFill>
                            <a:schemeClr val="lt1"/>
                          </a:solidFill>
                          <a:latin typeface="Times New Roman" panose="02020603050405020304"/>
                          <a:ea typeface="Times New Roman" panose="02020603050405020304"/>
                        </a:rPr>
                        <a:t>Подраздел</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a:ea typeface="Times New Roman" panose="02020603050405020304"/>
                        </a:rPr>
                        <a:t>202</a:t>
                      </a:r>
                      <a:r>
                        <a:rPr lang="en-US" sz="1600" b="1" strike="noStrike" spc="-1">
                          <a:solidFill>
                            <a:schemeClr val="lt1"/>
                          </a:solidFill>
                          <a:latin typeface="Times New Roman" panose="02020603050405020304"/>
                          <a:ea typeface="Times New Roman" panose="02020603050405020304"/>
                        </a:rPr>
                        <a:t>3</a:t>
                      </a:r>
                      <a:r>
                        <a:rPr lang="ru-RU" sz="1600" b="1" strike="noStrike" spc="-1">
                          <a:solidFill>
                            <a:schemeClr val="lt1"/>
                          </a:solidFill>
                          <a:latin typeface="Times New Roman" panose="02020603050405020304"/>
                          <a:ea typeface="Times New Roman" panose="02020603050405020304"/>
                        </a:rPr>
                        <a:t> год (прогноз) тыс. руб.</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a:ea typeface="Times New Roman" panose="02020603050405020304"/>
                        </a:rPr>
                        <a:t>202</a:t>
                      </a:r>
                      <a:r>
                        <a:rPr lang="en-US" sz="1600" b="1" strike="noStrike" spc="-1">
                          <a:solidFill>
                            <a:schemeClr val="lt1"/>
                          </a:solidFill>
                          <a:latin typeface="Times New Roman" panose="02020603050405020304"/>
                          <a:ea typeface="Times New Roman" panose="02020603050405020304"/>
                        </a:rPr>
                        <a:t>4</a:t>
                      </a:r>
                      <a:r>
                        <a:rPr lang="ru-RU" sz="1600" b="1" strike="noStrike" spc="-1">
                          <a:solidFill>
                            <a:schemeClr val="lt1"/>
                          </a:solidFill>
                          <a:latin typeface="Times New Roman" panose="02020603050405020304"/>
                          <a:ea typeface="Times New Roman" panose="02020603050405020304"/>
                        </a:rPr>
                        <a:t> год (прогноз) тыс. руб.</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a:ea typeface="Times New Roman" panose="02020603050405020304"/>
                        </a:rPr>
                        <a:t>202</a:t>
                      </a:r>
                      <a:r>
                        <a:rPr lang="en-US" sz="1600" b="1" strike="noStrike" spc="-1">
                          <a:solidFill>
                            <a:schemeClr val="lt1"/>
                          </a:solidFill>
                          <a:latin typeface="Times New Roman" panose="02020603050405020304"/>
                          <a:ea typeface="Times New Roman" panose="02020603050405020304"/>
                        </a:rPr>
                        <a:t>5</a:t>
                      </a:r>
                      <a:r>
                        <a:rPr lang="ru-RU" sz="1600" b="1" strike="noStrike" spc="-1">
                          <a:solidFill>
                            <a:schemeClr val="lt1"/>
                          </a:solidFill>
                          <a:latin typeface="Times New Roman" panose="02020603050405020304"/>
                          <a:ea typeface="Times New Roman" panose="02020603050405020304"/>
                        </a:rPr>
                        <a:t> год (прогноз) тыс. руб.</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a:ea typeface="Times New Roman" panose="02020603050405020304"/>
                        </a:rPr>
                        <a:t>202</a:t>
                      </a:r>
                      <a:r>
                        <a:rPr lang="en-US" sz="1600" b="1" strike="noStrike" spc="-1">
                          <a:solidFill>
                            <a:schemeClr val="lt1"/>
                          </a:solidFill>
                          <a:latin typeface="Times New Roman" panose="02020603050405020304"/>
                          <a:ea typeface="Times New Roman" panose="02020603050405020304"/>
                        </a:rPr>
                        <a:t>6</a:t>
                      </a:r>
                      <a:r>
                        <a:rPr lang="ru-RU" sz="1600" b="1" strike="noStrike" spc="-1">
                          <a:solidFill>
                            <a:schemeClr val="lt1"/>
                          </a:solidFill>
                          <a:latin typeface="Times New Roman" panose="02020603050405020304"/>
                          <a:ea typeface="Times New Roman" panose="02020603050405020304"/>
                        </a:rPr>
                        <a:t> год (прогноз) тыс. руб.</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tabLst>
                          <a:tab pos="0" algn="l"/>
                        </a:tabLst>
                      </a:pPr>
                      <a:r>
                        <a:rPr lang="ru-RU" sz="1600" b="1" strike="noStrike" spc="-1">
                          <a:solidFill>
                            <a:schemeClr val="lt1"/>
                          </a:solidFill>
                          <a:latin typeface="Times New Roman" panose="02020603050405020304"/>
                          <a:ea typeface="Times New Roman" panose="02020603050405020304"/>
                        </a:rPr>
                        <a:t>202</a:t>
                      </a:r>
                      <a:r>
                        <a:rPr lang="en-US" sz="1600" b="1" strike="noStrike" spc="-1">
                          <a:solidFill>
                            <a:schemeClr val="lt1"/>
                          </a:solidFill>
                          <a:latin typeface="Times New Roman" panose="02020603050405020304"/>
                          <a:ea typeface="Times New Roman" panose="02020603050405020304"/>
                        </a:rPr>
                        <a:t>7</a:t>
                      </a:r>
                      <a:r>
                        <a:rPr lang="ru-RU" sz="1600" b="1" strike="noStrike" spc="-1">
                          <a:solidFill>
                            <a:schemeClr val="lt1"/>
                          </a:solidFill>
                          <a:latin typeface="Times New Roman" panose="02020603050405020304"/>
                          <a:ea typeface="Times New Roman" panose="02020603050405020304"/>
                        </a:rPr>
                        <a:t> год (прогноз) тыс. руб.</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219960">
                <a:tc>
                  <a:txBody>
                    <a:bodyPr/>
                    <a:lstStyle/>
                    <a:p>
                      <a:pPr defTabSz="457200">
                        <a:lnSpc>
                          <a:spcPct val="100000"/>
                        </a:lnSpc>
                      </a:pPr>
                      <a:r>
                        <a:rPr lang="ru-RU" sz="1600" b="1" strike="noStrike" spc="-1">
                          <a:solidFill>
                            <a:schemeClr val="dk1"/>
                          </a:solidFill>
                          <a:latin typeface="Times New Roman" panose="02020603050405020304"/>
                          <a:ea typeface="Times New Roman" panose="02020603050405020304"/>
                        </a:rPr>
                        <a:t>Национальная безопасность и правоохранительная деятельность, всего</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9 380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10 852,8</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13 189,0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13 572</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1</a:t>
                      </a:r>
                      <a:r>
                        <a:rPr lang="en-US" sz="1400" b="0" strike="noStrike" spc="-1">
                          <a:solidFill>
                            <a:schemeClr val="dk1"/>
                          </a:solidFill>
                          <a:latin typeface="Times New Roman" panose="02020603050405020304"/>
                          <a:ea typeface="Times New Roman" panose="02020603050405020304"/>
                        </a:rPr>
                        <a:t>5</a:t>
                      </a:r>
                      <a:r>
                        <a:rPr lang="ru-RU" sz="1400" b="0" strike="noStrike" spc="-1">
                          <a:solidFill>
                            <a:schemeClr val="dk1"/>
                          </a:solidFill>
                          <a:latin typeface="Times New Roman" panose="02020603050405020304"/>
                          <a:ea typeface="Times New Roman" panose="02020603050405020304"/>
                        </a:rPr>
                        <a:t> </a:t>
                      </a:r>
                      <a:r>
                        <a:rPr lang="en-US" sz="1400" b="0" strike="noStrike" spc="-1">
                          <a:solidFill>
                            <a:schemeClr val="dk1"/>
                          </a:solidFill>
                          <a:latin typeface="Times New Roman" panose="02020603050405020304"/>
                          <a:ea typeface="Times New Roman" panose="02020603050405020304"/>
                        </a:rPr>
                        <a:t>6</a:t>
                      </a:r>
                      <a:r>
                        <a:rPr lang="ru-RU" sz="1400" b="0" strike="noStrike" spc="-1">
                          <a:solidFill>
                            <a:schemeClr val="dk1"/>
                          </a:solidFill>
                          <a:latin typeface="Times New Roman" panose="02020603050405020304"/>
                          <a:ea typeface="Times New Roman" panose="02020603050405020304"/>
                        </a:rPr>
                        <a:t>32</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371160">
                <a:tc>
                  <a:txBody>
                    <a:bodyPr/>
                    <a:lstStyle/>
                    <a:p>
                      <a:pPr defTabSz="457200">
                        <a:lnSpc>
                          <a:spcPct val="100000"/>
                        </a:lnSpc>
                      </a:pPr>
                      <a:r>
                        <a:rPr lang="ru-RU" sz="1600" b="0" strike="noStrike" spc="-1">
                          <a:solidFill>
                            <a:schemeClr val="dk1"/>
                          </a:solidFill>
                          <a:latin typeface="Times New Roman" panose="02020603050405020304"/>
                          <a:ea typeface="Times New Roman" panose="02020603050405020304"/>
                        </a:rPr>
                        <a:t>Защита населения и территории от чрезвычайных ситуаций природного и техногенного характера, гражданская оборона</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9 128</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10 563,8</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13 189,0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13</a:t>
                      </a:r>
                      <a:r>
                        <a:rPr lang="ru-RU" sz="1400" b="0" strike="noStrike" spc="-1">
                          <a:solidFill>
                            <a:schemeClr val="dk1"/>
                          </a:solidFill>
                          <a:latin typeface="Times New Roman" panose="02020603050405020304"/>
                          <a:ea typeface="Times New Roman" panose="02020603050405020304"/>
                        </a:rPr>
                        <a:t> </a:t>
                      </a:r>
                      <a:r>
                        <a:rPr lang="en-US" sz="1400" b="0" strike="noStrike" spc="-1">
                          <a:solidFill>
                            <a:schemeClr val="dk1"/>
                          </a:solidFill>
                          <a:latin typeface="Times New Roman" panose="02020603050405020304"/>
                          <a:ea typeface="Times New Roman" panose="02020603050405020304"/>
                        </a:rPr>
                        <a:t>164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14</a:t>
                      </a:r>
                      <a:r>
                        <a:rPr lang="ru-RU" sz="1400" b="0" strike="noStrike" spc="-1">
                          <a:solidFill>
                            <a:schemeClr val="dk1"/>
                          </a:solidFill>
                          <a:latin typeface="Times New Roman" panose="02020603050405020304"/>
                          <a:ea typeface="Times New Roman" panose="02020603050405020304"/>
                        </a:rPr>
                        <a:t> </a:t>
                      </a:r>
                      <a:r>
                        <a:rPr lang="en-US" sz="1400" b="0" strike="noStrike" spc="-1">
                          <a:solidFill>
                            <a:schemeClr val="dk1"/>
                          </a:solidFill>
                          <a:latin typeface="Times New Roman" panose="02020603050405020304"/>
                          <a:ea typeface="Times New Roman" panose="02020603050405020304"/>
                        </a:rPr>
                        <a:t>6</a:t>
                      </a:r>
                      <a:r>
                        <a:rPr lang="ru-RU" sz="1400" b="0" strike="noStrike" spc="-1">
                          <a:solidFill>
                            <a:schemeClr val="dk1"/>
                          </a:solidFill>
                          <a:latin typeface="Times New Roman" panose="02020603050405020304"/>
                          <a:ea typeface="Times New Roman" panose="02020603050405020304"/>
                        </a:rPr>
                        <a:t>24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371160">
                <a:tc>
                  <a:txBody>
                    <a:bodyPr/>
                    <a:lstStyle/>
                    <a:p>
                      <a:pPr defTabSz="457200">
                        <a:lnSpc>
                          <a:spcPct val="100000"/>
                        </a:lnSpc>
                      </a:pPr>
                      <a:r>
                        <a:rPr lang="ru-RU" sz="1600" b="0" strike="noStrike" spc="-1">
                          <a:solidFill>
                            <a:schemeClr val="dk1"/>
                          </a:solidFill>
                          <a:latin typeface="Times New Roman" panose="02020603050405020304"/>
                          <a:ea typeface="Times New Roman" panose="02020603050405020304"/>
                        </a:rPr>
                        <a:t>Другие вопросы в области национальной безопасности и правоохранительной деятельности</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252</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289</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388</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4</a:t>
                      </a:r>
                      <a:r>
                        <a:rPr lang="ru-RU" sz="1400" b="0" strike="noStrike" spc="-1">
                          <a:solidFill>
                            <a:schemeClr val="dk1"/>
                          </a:solidFill>
                          <a:latin typeface="Times New Roman" panose="02020603050405020304"/>
                          <a:ea typeface="Times New Roman" panose="02020603050405020304"/>
                        </a:rPr>
                        <a:t>08</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1 </a:t>
                      </a:r>
                      <a:r>
                        <a:rPr lang="ru-RU" sz="1400" b="0" strike="noStrike" spc="-1">
                          <a:solidFill>
                            <a:schemeClr val="dk1"/>
                          </a:solidFill>
                          <a:latin typeface="Times New Roman" panose="02020603050405020304"/>
                          <a:ea typeface="Times New Roman" panose="02020603050405020304"/>
                        </a:rPr>
                        <a:t>008</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r h="232560">
                <a:tc>
                  <a:txBody>
                    <a:bodyPr/>
                    <a:lstStyle/>
                    <a:p>
                      <a:pPr defTabSz="457200">
                        <a:lnSpc>
                          <a:spcPct val="100000"/>
                        </a:lnSpc>
                      </a:pPr>
                      <a:r>
                        <a:rPr lang="ru-RU" sz="1600" b="0" strike="noStrike" spc="-1">
                          <a:solidFill>
                            <a:schemeClr val="dk1"/>
                          </a:solidFill>
                          <a:latin typeface="Times New Roman" panose="02020603050405020304"/>
                          <a:ea typeface="Times New Roman" panose="02020603050405020304"/>
                        </a:rPr>
                        <a:t>Гражданская оборона</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endParaRPr lang="ru-RU" sz="18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endParaRPr lang="ru-RU" sz="1400" b="0" strike="noStrike" spc="-1">
                        <a:solidFill>
                          <a:schemeClr val="dk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endParaRPr lang="ru-RU" sz="1400" b="0" strike="noStrike" spc="-1">
                        <a:solidFill>
                          <a:schemeClr val="dk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endParaRPr lang="ru-RU" sz="1400" b="0" strike="noStrike" spc="-1">
                        <a:solidFill>
                          <a:schemeClr val="dk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endParaRPr lang="ru-RU" sz="1400" b="0" strike="noStrike" spc="-1">
                        <a:solidFill>
                          <a:schemeClr val="dk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4"/>
                  </a:ext>
                </a:extLst>
              </a:tr>
            </a:tbl>
          </a:graphicData>
        </a:graphic>
      </p:graphicFrame>
      <p:graphicFrame>
        <p:nvGraphicFramePr>
          <p:cNvPr id="2" name="Диаграмма 1"/>
          <p:cNvGraphicFramePr/>
          <p:nvPr>
            <p:extLst>
              <p:ext uri="{D42A27DB-BD31-4B8C-83A1-F6EECF244321}">
                <p14:modId xmlns:p14="http://schemas.microsoft.com/office/powerpoint/2010/main" val="2810376433"/>
              </p:ext>
            </p:extLst>
          </p:nvPr>
        </p:nvGraphicFramePr>
        <p:xfrm>
          <a:off x="551384" y="4437112"/>
          <a:ext cx="10981576" cy="22322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 name="Рисунок 7" descr="https://finobzor.ru/uploads/posts/2017-02/org_zcbz957.jpeg"/>
          <p:cNvPicPr/>
          <p:nvPr/>
        </p:nvPicPr>
        <p:blipFill>
          <a:blip r:embed="rId2">
            <a:alphaModFix amt="75000"/>
            <a:lum bright="50000"/>
          </a:blip>
          <a:stretch>
            <a:fillRect/>
          </a:stretch>
        </p:blipFill>
        <p:spPr>
          <a:xfrm>
            <a:off x="0" y="0"/>
            <a:ext cx="12190320" cy="6856200"/>
          </a:xfrm>
          <a:prstGeom prst="rect">
            <a:avLst/>
          </a:prstGeom>
          <a:ln w="9525">
            <a:noFill/>
          </a:ln>
        </p:spPr>
      </p:pic>
      <p:sp>
        <p:nvSpPr>
          <p:cNvPr id="291"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292" name="Заголовок 1"/>
          <p:cNvSpPr/>
          <p:nvPr/>
        </p:nvSpPr>
        <p:spPr>
          <a:xfrm>
            <a:off x="657360" y="474120"/>
            <a:ext cx="10875600" cy="10188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342900">
              <a:lnSpc>
                <a:spcPct val="100000"/>
              </a:lnSpc>
            </a:pPr>
            <a:r>
              <a:rPr lang="ru-RU" sz="2000" b="1" strike="noStrike" spc="-1" dirty="0">
                <a:latin typeface="Times New Roman" panose="02020603050405020304"/>
                <a:ea typeface="Times New Roman" panose="02020603050405020304"/>
              </a:rPr>
              <a:t>Национальная экономика</a:t>
            </a:r>
            <a:br>
              <a:rPr sz="2000" dirty="0"/>
            </a:br>
            <a:r>
              <a:rPr lang="en-US" sz="2000" b="1" strike="noStrike" spc="-1" dirty="0">
                <a:latin typeface="Times New Roman" panose="02020603050405020304"/>
                <a:ea typeface="Times New Roman" panose="02020603050405020304"/>
              </a:rPr>
              <a:t>24</a:t>
            </a:r>
            <a:r>
              <a:rPr lang="ru-RU" sz="2000" b="1" strike="noStrike" spc="-1" dirty="0">
                <a:latin typeface="Times New Roman" panose="02020603050405020304"/>
                <a:ea typeface="Times New Roman" panose="02020603050405020304"/>
              </a:rPr>
              <a:t> </a:t>
            </a:r>
            <a:r>
              <a:rPr lang="en-US" sz="2000" b="1" strike="noStrike" spc="-1" dirty="0">
                <a:latin typeface="Times New Roman" panose="02020603050405020304"/>
                <a:ea typeface="Times New Roman" panose="02020603050405020304"/>
              </a:rPr>
              <a:t>560</a:t>
            </a:r>
            <a:r>
              <a:rPr lang="ru-RU" sz="2000" b="1" strike="noStrike" spc="-1" dirty="0">
                <a:latin typeface="Times New Roman" panose="02020603050405020304"/>
                <a:ea typeface="Times New Roman" panose="02020603050405020304"/>
              </a:rPr>
              <a:t>,</a:t>
            </a:r>
            <a:r>
              <a:rPr lang="en-US" sz="2000" b="1" strike="noStrike" spc="-1" dirty="0">
                <a:latin typeface="Times New Roman" panose="02020603050405020304"/>
                <a:ea typeface="Times New Roman" panose="02020603050405020304"/>
              </a:rPr>
              <a:t>4</a:t>
            </a:r>
            <a:r>
              <a:rPr lang="ru-RU" sz="2000" b="1" strike="noStrike" spc="-1" dirty="0">
                <a:latin typeface="Times New Roman" panose="02020603050405020304"/>
                <a:ea typeface="Times New Roman" panose="02020603050405020304"/>
              </a:rPr>
              <a:t> </a:t>
            </a:r>
            <a:r>
              <a:rPr lang="ru-RU" sz="2000" b="0" strike="noStrike" spc="-1" dirty="0">
                <a:latin typeface="Times New Roman" panose="02020603050405020304"/>
                <a:ea typeface="Times New Roman" panose="02020603050405020304"/>
              </a:rPr>
              <a:t>– тыс. руб. – будет направлено на финансирование </a:t>
            </a:r>
            <a:endParaRPr lang="ru-RU" sz="2000" b="0" strike="noStrike" spc="-1" dirty="0">
              <a:latin typeface="Arial" panose="020B0604020202020204"/>
            </a:endParaRPr>
          </a:p>
          <a:p>
            <a:pPr algn="ctr" defTabSz="342900">
              <a:lnSpc>
                <a:spcPct val="100000"/>
              </a:lnSpc>
            </a:pPr>
            <a:r>
              <a:rPr lang="ru-RU" sz="2000" b="0" strike="noStrike" spc="-1" dirty="0">
                <a:latin typeface="Times New Roman" panose="02020603050405020304"/>
                <a:ea typeface="Times New Roman" panose="02020603050405020304"/>
              </a:rPr>
              <a:t> национальной экономики в 202</a:t>
            </a:r>
            <a:r>
              <a:rPr lang="en-US" sz="2000" b="0" strike="noStrike" spc="-1" dirty="0">
                <a:latin typeface="Times New Roman" panose="02020603050405020304"/>
                <a:ea typeface="Times New Roman" panose="02020603050405020304"/>
              </a:rPr>
              <a:t>5</a:t>
            </a:r>
            <a:r>
              <a:rPr lang="ru-RU" sz="2000" b="0" strike="noStrike" spc="-1" dirty="0">
                <a:latin typeface="Times New Roman" panose="02020603050405020304"/>
                <a:ea typeface="Times New Roman" panose="02020603050405020304"/>
              </a:rPr>
              <a:t> году</a:t>
            </a:r>
            <a:endParaRPr lang="ru-RU" sz="2000" b="0" strike="noStrike" spc="-1" dirty="0">
              <a:latin typeface="Arial" panose="020B0604020202020204"/>
            </a:endParaRPr>
          </a:p>
        </p:txBody>
      </p:sp>
      <p:graphicFrame>
        <p:nvGraphicFramePr>
          <p:cNvPr id="293" name="Содержимое 4"/>
          <p:cNvGraphicFramePr/>
          <p:nvPr/>
        </p:nvGraphicFramePr>
        <p:xfrm>
          <a:off x="345240" y="1605960"/>
          <a:ext cx="11188440" cy="2255520"/>
        </p:xfrm>
        <a:graphic>
          <a:graphicData uri="http://schemas.openxmlformats.org/drawingml/2006/table">
            <a:tbl>
              <a:tblPr/>
              <a:tblGrid>
                <a:gridCol w="5542920">
                  <a:extLst>
                    <a:ext uri="{9D8B030D-6E8A-4147-A177-3AD203B41FA5}">
                      <a16:colId xmlns:a16="http://schemas.microsoft.com/office/drawing/2014/main" val="20000"/>
                    </a:ext>
                  </a:extLst>
                </a:gridCol>
                <a:gridCol w="1128960">
                  <a:extLst>
                    <a:ext uri="{9D8B030D-6E8A-4147-A177-3AD203B41FA5}">
                      <a16:colId xmlns:a16="http://schemas.microsoft.com/office/drawing/2014/main" val="20001"/>
                    </a:ext>
                  </a:extLst>
                </a:gridCol>
                <a:gridCol w="1128960">
                  <a:extLst>
                    <a:ext uri="{9D8B030D-6E8A-4147-A177-3AD203B41FA5}">
                      <a16:colId xmlns:a16="http://schemas.microsoft.com/office/drawing/2014/main" val="20002"/>
                    </a:ext>
                  </a:extLst>
                </a:gridCol>
                <a:gridCol w="1128960">
                  <a:extLst>
                    <a:ext uri="{9D8B030D-6E8A-4147-A177-3AD203B41FA5}">
                      <a16:colId xmlns:a16="http://schemas.microsoft.com/office/drawing/2014/main" val="20003"/>
                    </a:ext>
                  </a:extLst>
                </a:gridCol>
                <a:gridCol w="1129320">
                  <a:extLst>
                    <a:ext uri="{9D8B030D-6E8A-4147-A177-3AD203B41FA5}">
                      <a16:colId xmlns:a16="http://schemas.microsoft.com/office/drawing/2014/main" val="20004"/>
                    </a:ext>
                  </a:extLst>
                </a:gridCol>
                <a:gridCol w="1129320">
                  <a:extLst>
                    <a:ext uri="{9D8B030D-6E8A-4147-A177-3AD203B41FA5}">
                      <a16:colId xmlns:a16="http://schemas.microsoft.com/office/drawing/2014/main" val="20005"/>
                    </a:ext>
                  </a:extLst>
                </a:gridCol>
              </a:tblGrid>
              <a:tr h="370800">
                <a:tc>
                  <a:txBody>
                    <a:bodyPr/>
                    <a:lstStyle/>
                    <a:p>
                      <a:pPr algn="ctr" defTabSz="457200">
                        <a:lnSpc>
                          <a:spcPct val="100000"/>
                        </a:lnSpc>
                      </a:pPr>
                      <a:r>
                        <a:rPr lang="ru-RU" sz="1400" b="1" strike="noStrike" spc="-1">
                          <a:solidFill>
                            <a:schemeClr val="lt1"/>
                          </a:solidFill>
                          <a:latin typeface="Times New Roman" panose="02020603050405020304"/>
                          <a:ea typeface="Times New Roman" panose="02020603050405020304"/>
                        </a:rPr>
                        <a:t>Подраздел</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chemeClr val="lt1"/>
                          </a:solidFill>
                          <a:latin typeface="Times New Roman" panose="02020603050405020304"/>
                          <a:ea typeface="Times New Roman" panose="02020603050405020304"/>
                        </a:rPr>
                        <a:t>202</a:t>
                      </a:r>
                      <a:r>
                        <a:rPr lang="en-US" sz="1400" b="1" strike="noStrike" spc="-1">
                          <a:solidFill>
                            <a:schemeClr val="lt1"/>
                          </a:solidFill>
                          <a:latin typeface="Times New Roman" panose="02020603050405020304"/>
                          <a:ea typeface="Times New Roman" panose="02020603050405020304"/>
                        </a:rPr>
                        <a:t>3</a:t>
                      </a:r>
                      <a:r>
                        <a:rPr lang="ru-RU" sz="1400" b="1" strike="noStrike" spc="-1">
                          <a:solidFill>
                            <a:schemeClr val="lt1"/>
                          </a:solidFill>
                          <a:latin typeface="Times New Roman" panose="02020603050405020304"/>
                          <a:ea typeface="Times New Roman" panose="02020603050405020304"/>
                        </a:rPr>
                        <a:t> год (прогноз) тыс. руб.</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chemeClr val="lt1"/>
                          </a:solidFill>
                          <a:latin typeface="Times New Roman" panose="02020603050405020304"/>
                          <a:ea typeface="Times New Roman" panose="02020603050405020304"/>
                        </a:rPr>
                        <a:t>202</a:t>
                      </a:r>
                      <a:r>
                        <a:rPr lang="en-US" sz="1400" b="1" strike="noStrike" spc="-1">
                          <a:solidFill>
                            <a:schemeClr val="lt1"/>
                          </a:solidFill>
                          <a:latin typeface="Times New Roman" panose="02020603050405020304"/>
                          <a:ea typeface="Times New Roman" panose="02020603050405020304"/>
                        </a:rPr>
                        <a:t>4</a:t>
                      </a:r>
                      <a:r>
                        <a:rPr lang="ru-RU" sz="1400" b="1" strike="noStrike" spc="-1">
                          <a:solidFill>
                            <a:schemeClr val="lt1"/>
                          </a:solidFill>
                          <a:latin typeface="Times New Roman" panose="02020603050405020304"/>
                          <a:ea typeface="Times New Roman" panose="02020603050405020304"/>
                        </a:rPr>
                        <a:t> год (прогноз) тыс. руб.</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chemeClr val="lt1"/>
                          </a:solidFill>
                          <a:latin typeface="Times New Roman" panose="02020603050405020304"/>
                          <a:ea typeface="Times New Roman" panose="02020603050405020304"/>
                        </a:rPr>
                        <a:t>202</a:t>
                      </a:r>
                      <a:r>
                        <a:rPr lang="en-US" sz="1400" b="1" strike="noStrike" spc="-1">
                          <a:solidFill>
                            <a:schemeClr val="lt1"/>
                          </a:solidFill>
                          <a:latin typeface="Times New Roman" panose="02020603050405020304"/>
                          <a:ea typeface="Times New Roman" panose="02020603050405020304"/>
                        </a:rPr>
                        <a:t>5</a:t>
                      </a:r>
                      <a:r>
                        <a:rPr lang="ru-RU" sz="1400" b="1" strike="noStrike" spc="-1">
                          <a:solidFill>
                            <a:schemeClr val="lt1"/>
                          </a:solidFill>
                          <a:latin typeface="Times New Roman" panose="02020603050405020304"/>
                          <a:ea typeface="Times New Roman" panose="02020603050405020304"/>
                        </a:rPr>
                        <a:t> год (прогноз) тыс. руб.</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chemeClr val="lt1"/>
                          </a:solidFill>
                          <a:latin typeface="Times New Roman" panose="02020603050405020304"/>
                          <a:ea typeface="Times New Roman" panose="02020603050405020304"/>
                        </a:rPr>
                        <a:t>202</a:t>
                      </a:r>
                      <a:r>
                        <a:rPr lang="en-US" sz="1400" b="1" strike="noStrike" spc="-1">
                          <a:solidFill>
                            <a:schemeClr val="lt1"/>
                          </a:solidFill>
                          <a:latin typeface="Times New Roman" panose="02020603050405020304"/>
                          <a:ea typeface="Times New Roman" panose="02020603050405020304"/>
                        </a:rPr>
                        <a:t>6</a:t>
                      </a:r>
                      <a:r>
                        <a:rPr lang="ru-RU" sz="1400" b="1" strike="noStrike" spc="-1">
                          <a:solidFill>
                            <a:schemeClr val="lt1"/>
                          </a:solidFill>
                          <a:latin typeface="Times New Roman" panose="02020603050405020304"/>
                          <a:ea typeface="Times New Roman" panose="02020603050405020304"/>
                        </a:rPr>
                        <a:t> год (прогноз) тыс. руб.</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tabLst>
                          <a:tab pos="0" algn="l"/>
                        </a:tabLst>
                      </a:pPr>
                      <a:r>
                        <a:rPr lang="ru-RU" sz="1400" b="1" strike="noStrike" spc="-1">
                          <a:solidFill>
                            <a:schemeClr val="lt1"/>
                          </a:solidFill>
                          <a:latin typeface="Times New Roman" panose="02020603050405020304"/>
                          <a:ea typeface="Times New Roman" panose="02020603050405020304"/>
                        </a:rPr>
                        <a:t>202</a:t>
                      </a:r>
                      <a:r>
                        <a:rPr lang="en-US" sz="1400" b="1" strike="noStrike" spc="-1">
                          <a:solidFill>
                            <a:schemeClr val="lt1"/>
                          </a:solidFill>
                          <a:latin typeface="Times New Roman" panose="02020603050405020304"/>
                          <a:ea typeface="Times New Roman" panose="02020603050405020304"/>
                        </a:rPr>
                        <a:t>7</a:t>
                      </a:r>
                      <a:r>
                        <a:rPr lang="ru-RU" sz="1400" b="1" strike="noStrike" spc="-1">
                          <a:solidFill>
                            <a:schemeClr val="lt1"/>
                          </a:solidFill>
                          <a:latin typeface="Times New Roman" panose="02020603050405020304"/>
                          <a:ea typeface="Times New Roman" panose="02020603050405020304"/>
                        </a:rPr>
                        <a:t> год (прогноз) тыс. руб.</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pPr>
                      <a:r>
                        <a:rPr lang="ru-RU" sz="1400" b="1" strike="noStrike" spc="-1">
                          <a:solidFill>
                            <a:schemeClr val="dk1"/>
                          </a:solidFill>
                          <a:latin typeface="Times New Roman" panose="02020603050405020304"/>
                          <a:ea typeface="Times New Roman" panose="02020603050405020304"/>
                        </a:rPr>
                        <a:t>Национальная экономика, всего</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77 204,9</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23 253,2</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24 560,4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22</a:t>
                      </a:r>
                      <a:r>
                        <a:rPr lang="ru-RU" sz="1400" b="0" strike="noStrike" spc="-1">
                          <a:solidFill>
                            <a:schemeClr val="dk1"/>
                          </a:solidFill>
                          <a:latin typeface="Times New Roman" panose="02020603050405020304"/>
                          <a:ea typeface="Times New Roman" panose="02020603050405020304"/>
                        </a:rPr>
                        <a:t> </a:t>
                      </a:r>
                      <a:r>
                        <a:rPr lang="en-US" sz="1400" b="0" strike="noStrike" spc="-1">
                          <a:solidFill>
                            <a:schemeClr val="dk1"/>
                          </a:solidFill>
                          <a:latin typeface="Times New Roman" panose="02020603050405020304"/>
                          <a:ea typeface="Times New Roman" panose="02020603050405020304"/>
                        </a:rPr>
                        <a:t>08</a:t>
                      </a:r>
                      <a:r>
                        <a:rPr lang="ru-RU" sz="1400" b="0" strike="noStrike" spc="-1">
                          <a:solidFill>
                            <a:schemeClr val="dk1"/>
                          </a:solidFill>
                          <a:latin typeface="Times New Roman" panose="02020603050405020304"/>
                          <a:ea typeface="Times New Roman" panose="02020603050405020304"/>
                        </a:rPr>
                        <a:t>5</a:t>
                      </a:r>
                      <a:r>
                        <a:rPr lang="en-US" sz="1400" b="0" strike="noStrike" spc="-1">
                          <a:solidFill>
                            <a:schemeClr val="dk1"/>
                          </a:solidFill>
                          <a:latin typeface="Times New Roman" panose="02020603050405020304"/>
                          <a:ea typeface="Times New Roman" panose="02020603050405020304"/>
                        </a:rPr>
                        <a:t>,4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26 428,</a:t>
                      </a:r>
                      <a:r>
                        <a:rPr lang="en-US" sz="1400" b="0" strike="noStrike" spc="-1">
                          <a:solidFill>
                            <a:schemeClr val="dk1"/>
                          </a:solidFill>
                          <a:latin typeface="Times New Roman" panose="02020603050405020304"/>
                          <a:ea typeface="Times New Roman" panose="02020603050405020304"/>
                        </a:rPr>
                        <a:t>3</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248400">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Сельское хозяйство и рыболовство</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634,9</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909,1</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920,4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920</a:t>
                      </a:r>
                      <a:r>
                        <a:rPr lang="ru-RU" sz="1400" b="0" strike="noStrike" spc="-1">
                          <a:solidFill>
                            <a:schemeClr val="dk1"/>
                          </a:solidFill>
                          <a:latin typeface="Times New Roman" panose="02020603050405020304"/>
                          <a:ea typeface="Times New Roman" panose="02020603050405020304"/>
                        </a:rPr>
                        <a:t>,4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920</a:t>
                      </a:r>
                      <a:r>
                        <a:rPr lang="ru-RU" sz="1400" b="0" strike="noStrike" spc="-1">
                          <a:solidFill>
                            <a:schemeClr val="dk1"/>
                          </a:solidFill>
                          <a:latin typeface="Times New Roman" panose="02020603050405020304"/>
                          <a:ea typeface="Times New Roman" panose="02020603050405020304"/>
                        </a:rPr>
                        <a:t>,4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248400">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Транспорт</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7 817</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9 403</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13 047</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15</a:t>
                      </a:r>
                      <a:r>
                        <a:rPr lang="ru-RU" sz="1400" b="0" strike="noStrike" spc="-1">
                          <a:solidFill>
                            <a:schemeClr val="dk1"/>
                          </a:solidFill>
                          <a:latin typeface="Times New Roman" panose="02020603050405020304"/>
                          <a:ea typeface="Times New Roman" panose="02020603050405020304"/>
                        </a:rPr>
                        <a:t> </a:t>
                      </a:r>
                      <a:r>
                        <a:rPr lang="en-US" sz="1400" b="0" strike="noStrike" spc="-1">
                          <a:solidFill>
                            <a:schemeClr val="dk1"/>
                          </a:solidFill>
                          <a:latin typeface="Times New Roman" panose="02020603050405020304"/>
                          <a:ea typeface="Times New Roman" panose="02020603050405020304"/>
                        </a:rPr>
                        <a:t>000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14</a:t>
                      </a:r>
                      <a:r>
                        <a:rPr lang="ru-RU" sz="1400" b="0" strike="noStrike" spc="-1">
                          <a:solidFill>
                            <a:schemeClr val="dk1"/>
                          </a:solidFill>
                          <a:latin typeface="Times New Roman" panose="02020603050405020304"/>
                          <a:ea typeface="Times New Roman" panose="02020603050405020304"/>
                        </a:rPr>
                        <a:t> </a:t>
                      </a:r>
                      <a:r>
                        <a:rPr lang="en-US" sz="1400" b="0" strike="noStrike" spc="-1">
                          <a:solidFill>
                            <a:schemeClr val="dk1"/>
                          </a:solidFill>
                          <a:latin typeface="Times New Roman" panose="02020603050405020304"/>
                          <a:ea typeface="Times New Roman" panose="02020603050405020304"/>
                        </a:rPr>
                        <a:t>322,9</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r h="248400">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Дорожное хозяйство (дорожные фонды)</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67 684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11 805,1</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9 500,0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5000</a:t>
                      </a:r>
                      <a:r>
                        <a:rPr lang="ru-RU" sz="1400" b="0" strike="noStrike" spc="-1">
                          <a:solidFill>
                            <a:schemeClr val="dk1"/>
                          </a:solidFill>
                          <a:latin typeface="Times New Roman" panose="02020603050405020304"/>
                          <a:ea typeface="Times New Roman" panose="02020603050405020304"/>
                        </a:rPr>
                        <a:t>,</a:t>
                      </a:r>
                      <a:r>
                        <a:rPr lang="en-US" sz="1400" b="0" strike="noStrike" spc="-1">
                          <a:solidFill>
                            <a:schemeClr val="dk1"/>
                          </a:solidFill>
                          <a:latin typeface="Times New Roman" panose="02020603050405020304"/>
                          <a:ea typeface="Times New Roman" panose="02020603050405020304"/>
                        </a:rPr>
                        <a:t>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1</a:t>
                      </a:r>
                      <a:r>
                        <a:rPr lang="en-US" sz="1400" b="0" strike="noStrike" spc="-1">
                          <a:solidFill>
                            <a:schemeClr val="dk1"/>
                          </a:solidFill>
                          <a:latin typeface="Times New Roman" panose="02020603050405020304"/>
                          <a:ea typeface="Times New Roman" panose="02020603050405020304"/>
                        </a:rPr>
                        <a:t>0</a:t>
                      </a:r>
                      <a:r>
                        <a:rPr lang="ru-RU" sz="1400" b="0" strike="noStrike" spc="-1">
                          <a:solidFill>
                            <a:schemeClr val="dk1"/>
                          </a:solidFill>
                          <a:latin typeface="Times New Roman" panose="02020603050405020304"/>
                          <a:ea typeface="Times New Roman" panose="02020603050405020304"/>
                        </a:rPr>
                        <a:t> </a:t>
                      </a:r>
                      <a:r>
                        <a:rPr lang="en-US" sz="1400" b="0" strike="noStrike" spc="-1">
                          <a:solidFill>
                            <a:schemeClr val="dk1"/>
                          </a:solidFill>
                          <a:latin typeface="Times New Roman" panose="02020603050405020304"/>
                          <a:ea typeface="Times New Roman" panose="02020603050405020304"/>
                        </a:rPr>
                        <a:t>00</a:t>
                      </a:r>
                      <a:r>
                        <a:rPr lang="ru-RU" sz="1400" b="0" strike="noStrike" spc="-1">
                          <a:solidFill>
                            <a:schemeClr val="dk1"/>
                          </a:solidFill>
                          <a:latin typeface="Times New Roman" panose="02020603050405020304"/>
                          <a:ea typeface="Times New Roman" panose="02020603050405020304"/>
                        </a:rPr>
                        <a:t>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4"/>
                  </a:ext>
                </a:extLst>
              </a:tr>
              <a:tr h="248400">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Другие вопросы в области национальной экономики</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1 069</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1 136</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1 093</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1 16</a:t>
                      </a:r>
                      <a:r>
                        <a:rPr lang="ru-RU" sz="1400" b="0" strike="noStrike" spc="-1">
                          <a:solidFill>
                            <a:schemeClr val="dk1"/>
                          </a:solidFill>
                          <a:latin typeface="Times New Roman" panose="02020603050405020304"/>
                          <a:ea typeface="Times New Roman" panose="02020603050405020304"/>
                        </a:rPr>
                        <a:t>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1 18</a:t>
                      </a:r>
                      <a:r>
                        <a:rPr lang="ru-RU" sz="1400" b="0" strike="noStrike" spc="-1">
                          <a:solidFill>
                            <a:schemeClr val="dk1"/>
                          </a:solidFill>
                          <a:latin typeface="Times New Roman" panose="02020603050405020304"/>
                          <a:ea typeface="Times New Roman" panose="02020603050405020304"/>
                        </a:rPr>
                        <a:t>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5"/>
                  </a:ext>
                </a:extLst>
              </a:tr>
            </a:tbl>
          </a:graphicData>
        </a:graphic>
      </p:graphicFrame>
      <p:graphicFrame>
        <p:nvGraphicFramePr>
          <p:cNvPr id="2" name="Диаграмма 1"/>
          <p:cNvGraphicFramePr/>
          <p:nvPr>
            <p:extLst>
              <p:ext uri="{D42A27DB-BD31-4B8C-83A1-F6EECF244321}">
                <p14:modId xmlns:p14="http://schemas.microsoft.com/office/powerpoint/2010/main" val="831136382"/>
              </p:ext>
            </p:extLst>
          </p:nvPr>
        </p:nvGraphicFramePr>
        <p:xfrm>
          <a:off x="335360" y="3933056"/>
          <a:ext cx="11197600" cy="25922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Рисунок 7" descr="https://tvoidvor.com/wp-content/uploads/1504173878.jpg-1760--1098-Google-Chrome-min.jpg"/>
          <p:cNvPicPr/>
          <p:nvPr/>
        </p:nvPicPr>
        <p:blipFill>
          <a:blip r:embed="rId2">
            <a:alphaModFix amt="75000"/>
            <a:lum bright="40000"/>
          </a:blip>
          <a:stretch>
            <a:fillRect/>
          </a:stretch>
        </p:blipFill>
        <p:spPr>
          <a:xfrm>
            <a:off x="0" y="0"/>
            <a:ext cx="12190320" cy="6856200"/>
          </a:xfrm>
          <a:prstGeom prst="rect">
            <a:avLst/>
          </a:prstGeom>
          <a:ln w="9525">
            <a:noFill/>
          </a:ln>
        </p:spPr>
      </p:pic>
      <p:sp>
        <p:nvSpPr>
          <p:cNvPr id="296"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297" name="Заголовок 1"/>
          <p:cNvSpPr/>
          <p:nvPr/>
        </p:nvSpPr>
        <p:spPr>
          <a:xfrm>
            <a:off x="657360" y="474120"/>
            <a:ext cx="10875600" cy="9835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342900">
              <a:lnSpc>
                <a:spcPct val="100000"/>
              </a:lnSpc>
            </a:pPr>
            <a:r>
              <a:rPr lang="ru-RU" sz="2000" b="1" strike="noStrike" spc="-1">
                <a:solidFill>
                  <a:schemeClr val="lt1"/>
                </a:solidFill>
                <a:latin typeface="Times New Roman" panose="02020603050405020304"/>
                <a:ea typeface="Times New Roman" panose="02020603050405020304"/>
              </a:rPr>
              <a:t>Жилищно-коммунальное хозяйство</a:t>
            </a:r>
            <a:br>
              <a:rPr sz="2000"/>
            </a:br>
            <a:r>
              <a:rPr lang="ru-RU" sz="2000" b="0" strike="noStrike" spc="-1">
                <a:solidFill>
                  <a:srgbClr val="000000"/>
                </a:solidFill>
                <a:latin typeface="Century Gothic"/>
                <a:ea typeface="Times New Roman" panose="02020603050405020304"/>
              </a:rPr>
              <a:t>4</a:t>
            </a:r>
            <a:r>
              <a:rPr lang="ru-RU" sz="2000" b="1" strike="noStrike" spc="-1">
                <a:solidFill>
                  <a:schemeClr val="lt1"/>
                </a:solidFill>
                <a:latin typeface="Times New Roman" panose="02020603050405020304"/>
                <a:ea typeface="Times New Roman" panose="02020603050405020304"/>
              </a:rPr>
              <a:t> 276 </a:t>
            </a:r>
            <a:r>
              <a:rPr lang="ru-RU" sz="2000" b="0" strike="noStrike" spc="-1">
                <a:solidFill>
                  <a:schemeClr val="lt1"/>
                </a:solidFill>
                <a:latin typeface="Times New Roman" panose="02020603050405020304"/>
                <a:ea typeface="Times New Roman" panose="02020603050405020304"/>
              </a:rPr>
              <a:t>тыс. руб. – будет направлено на финансирование жилищно-коммунальное хозяйство в 	2025 году</a:t>
            </a:r>
            <a:endParaRPr lang="ru-RU" sz="2000" b="0" strike="noStrike" spc="-1">
              <a:solidFill>
                <a:srgbClr val="FFFFFF"/>
              </a:solidFill>
              <a:latin typeface="Arial" panose="020B0604020202020204"/>
            </a:endParaRPr>
          </a:p>
        </p:txBody>
      </p:sp>
      <p:graphicFrame>
        <p:nvGraphicFramePr>
          <p:cNvPr id="298" name="Содержимое 4"/>
          <p:cNvGraphicFramePr/>
          <p:nvPr>
            <p:extLst>
              <p:ext uri="{D42A27DB-BD31-4B8C-83A1-F6EECF244321}">
                <p14:modId xmlns:p14="http://schemas.microsoft.com/office/powerpoint/2010/main" val="1521639113"/>
              </p:ext>
            </p:extLst>
          </p:nvPr>
        </p:nvGraphicFramePr>
        <p:xfrm>
          <a:off x="657360" y="1459440"/>
          <a:ext cx="10876320" cy="2407920"/>
        </p:xfrm>
        <a:graphic>
          <a:graphicData uri="http://schemas.openxmlformats.org/drawingml/2006/table">
            <a:tbl>
              <a:tblPr/>
              <a:tblGrid>
                <a:gridCol w="5461200">
                  <a:extLst>
                    <a:ext uri="{9D8B030D-6E8A-4147-A177-3AD203B41FA5}">
                      <a16:colId xmlns:a16="http://schemas.microsoft.com/office/drawing/2014/main" val="20000"/>
                    </a:ext>
                  </a:extLst>
                </a:gridCol>
                <a:gridCol w="1093680">
                  <a:extLst>
                    <a:ext uri="{9D8B030D-6E8A-4147-A177-3AD203B41FA5}">
                      <a16:colId xmlns:a16="http://schemas.microsoft.com/office/drawing/2014/main" val="20001"/>
                    </a:ext>
                  </a:extLst>
                </a:gridCol>
                <a:gridCol w="1076760">
                  <a:extLst>
                    <a:ext uri="{9D8B030D-6E8A-4147-A177-3AD203B41FA5}">
                      <a16:colId xmlns:a16="http://schemas.microsoft.com/office/drawing/2014/main" val="20002"/>
                    </a:ext>
                  </a:extLst>
                </a:gridCol>
                <a:gridCol w="1050840">
                  <a:extLst>
                    <a:ext uri="{9D8B030D-6E8A-4147-A177-3AD203B41FA5}">
                      <a16:colId xmlns:a16="http://schemas.microsoft.com/office/drawing/2014/main" val="20003"/>
                    </a:ext>
                  </a:extLst>
                </a:gridCol>
                <a:gridCol w="1085040">
                  <a:extLst>
                    <a:ext uri="{9D8B030D-6E8A-4147-A177-3AD203B41FA5}">
                      <a16:colId xmlns:a16="http://schemas.microsoft.com/office/drawing/2014/main" val="20004"/>
                    </a:ext>
                  </a:extLst>
                </a:gridCol>
                <a:gridCol w="1108800">
                  <a:extLst>
                    <a:ext uri="{9D8B030D-6E8A-4147-A177-3AD203B41FA5}">
                      <a16:colId xmlns:a16="http://schemas.microsoft.com/office/drawing/2014/main" val="20005"/>
                    </a:ext>
                  </a:extLst>
                </a:gridCol>
              </a:tblGrid>
              <a:tr h="370800">
                <a:tc>
                  <a:txBody>
                    <a:bodyPr/>
                    <a:lstStyle/>
                    <a:p>
                      <a:pPr algn="ctr" defTabSz="457200">
                        <a:lnSpc>
                          <a:spcPct val="100000"/>
                        </a:lnSpc>
                      </a:pPr>
                      <a:r>
                        <a:rPr lang="ru-RU" sz="1600" b="1" strike="noStrike" spc="-1" dirty="0">
                          <a:solidFill>
                            <a:schemeClr val="lt1"/>
                          </a:solidFill>
                          <a:latin typeface="Times New Roman" panose="02020603050405020304" pitchFamily="18" charset="0"/>
                          <a:ea typeface="Times New Roman" panose="02020603050405020304"/>
                          <a:cs typeface="Times New Roman" panose="02020603050405020304" pitchFamily="18" charset="0"/>
                        </a:rPr>
                        <a:t>Подраздел</a:t>
                      </a:r>
                      <a:endParaRPr lang="ru-RU" sz="1600" b="0" strike="noStrike" spc="-1" dirty="0">
                        <a:solidFill>
                          <a:srgbClr val="FFFFFF"/>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pitchFamily="18" charset="0"/>
                          <a:ea typeface="Times New Roman" panose="02020603050405020304"/>
                          <a:cs typeface="Times New Roman" panose="02020603050405020304" pitchFamily="18" charset="0"/>
                        </a:rPr>
                        <a:t>2023 год (прогноз) тыс. руб.</a:t>
                      </a:r>
                      <a:endParaRPr lang="ru-RU" sz="1600" b="0" strike="noStrike" spc="-1">
                        <a:solidFill>
                          <a:srgbClr val="FFFFFF"/>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pitchFamily="18" charset="0"/>
                          <a:ea typeface="Times New Roman" panose="02020603050405020304"/>
                          <a:cs typeface="Times New Roman" panose="02020603050405020304" pitchFamily="18" charset="0"/>
                        </a:rPr>
                        <a:t>2024 год (прогноз) тыс. руб.</a:t>
                      </a:r>
                      <a:endParaRPr lang="ru-RU" sz="1600" b="0" strike="noStrike" spc="-1">
                        <a:solidFill>
                          <a:srgbClr val="FFFFFF"/>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pitchFamily="18" charset="0"/>
                          <a:ea typeface="Times New Roman" panose="02020603050405020304"/>
                          <a:cs typeface="Times New Roman" panose="02020603050405020304" pitchFamily="18" charset="0"/>
                        </a:rPr>
                        <a:t>2025 год (прогноз) тыс. руб.</a:t>
                      </a:r>
                      <a:endParaRPr lang="ru-RU" sz="1600" b="0" strike="noStrike" spc="-1">
                        <a:solidFill>
                          <a:srgbClr val="FFFFFF"/>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pitchFamily="18" charset="0"/>
                          <a:ea typeface="Times New Roman" panose="02020603050405020304"/>
                          <a:cs typeface="Times New Roman" panose="02020603050405020304" pitchFamily="18" charset="0"/>
                        </a:rPr>
                        <a:t>2026 год (прогноз) тыс. руб.</a:t>
                      </a:r>
                      <a:endParaRPr lang="ru-RU" sz="1600" b="0" strike="noStrike" spc="-1">
                        <a:solidFill>
                          <a:srgbClr val="FFFFFF"/>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tabLst>
                          <a:tab pos="0" algn="l"/>
                        </a:tabLst>
                      </a:pPr>
                      <a:r>
                        <a:rPr lang="ru-RU" sz="1600" b="1" strike="noStrike" spc="-1">
                          <a:solidFill>
                            <a:schemeClr val="lt1"/>
                          </a:solidFill>
                          <a:latin typeface="Times New Roman" panose="02020603050405020304" pitchFamily="18" charset="0"/>
                          <a:ea typeface="Times New Roman" panose="02020603050405020304"/>
                          <a:cs typeface="Times New Roman" panose="02020603050405020304" pitchFamily="18" charset="0"/>
                        </a:rPr>
                        <a:t>2027 год (прогноз) тыс. руб.</a:t>
                      </a:r>
                      <a:endParaRPr lang="ru-RU" sz="1600" b="0" strike="noStrike" spc="-1">
                        <a:solidFill>
                          <a:srgbClr val="FFFFFF"/>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pPr>
                      <a:r>
                        <a:rPr lang="ru-RU" sz="1600" b="1" strike="noStrike" spc="-1" dirty="0">
                          <a:solidFill>
                            <a:schemeClr val="tx1"/>
                          </a:solidFill>
                          <a:latin typeface="Times New Roman" panose="02020603050405020304" pitchFamily="18" charset="0"/>
                          <a:ea typeface="Times New Roman" panose="02020603050405020304"/>
                          <a:cs typeface="Times New Roman" panose="02020603050405020304" pitchFamily="18" charset="0"/>
                        </a:rPr>
                        <a:t>Жилищно-коммунальное хозяйство, всего</a:t>
                      </a:r>
                      <a:endParaRPr lang="ru-RU" sz="1600" b="0" strike="noStrike" spc="-1" dirty="0">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32 150</a:t>
                      </a:r>
                      <a:endParaRPr lang="ru-RU" sz="16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5 670</a:t>
                      </a:r>
                      <a:endParaRPr lang="ru-RU" sz="16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nSpc>
                          <a:spcPct val="100000"/>
                        </a:lnSpc>
                      </a:pPr>
                      <a:r>
                        <a:rPr lang="ru-RU" sz="1600" b="0" strike="noStrike" spc="-1">
                          <a:solidFill>
                            <a:schemeClr val="tx1"/>
                          </a:solidFill>
                          <a:latin typeface="Times New Roman" panose="02020603050405020304" pitchFamily="18" charset="0"/>
                          <a:cs typeface="Times New Roman" panose="02020603050405020304" pitchFamily="18" charset="0"/>
                        </a:rPr>
                        <a:t>4 276</a:t>
                      </a: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2 119</a:t>
                      </a:r>
                      <a:endParaRPr lang="ru-RU" sz="16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6 119</a:t>
                      </a:r>
                      <a:endParaRPr lang="ru-RU" sz="16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248400">
                <a:tc>
                  <a:txBody>
                    <a:bodyPr/>
                    <a:lstStyle/>
                    <a:p>
                      <a:pPr defTabSz="457200">
                        <a:lnSpc>
                          <a:spcPct val="100000"/>
                        </a:lnSpc>
                      </a:pPr>
                      <a:r>
                        <a:rPr lang="ru-RU" sz="1600" b="0" strike="noStrike" spc="-1" dirty="0">
                          <a:solidFill>
                            <a:schemeClr val="tx1"/>
                          </a:solidFill>
                          <a:latin typeface="Times New Roman" panose="02020603050405020304" pitchFamily="18" charset="0"/>
                          <a:ea typeface="Times New Roman" panose="02020603050405020304"/>
                          <a:cs typeface="Times New Roman" panose="02020603050405020304" pitchFamily="18" charset="0"/>
                        </a:rPr>
                        <a:t>Коммунальное хозяйство</a:t>
                      </a:r>
                      <a:endParaRPr lang="ru-RU" sz="1600" b="0" strike="noStrike" spc="-1" dirty="0">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4"/>
                    </a:solidFill>
                  </a:tcPr>
                </a:tc>
                <a:tc>
                  <a:txBody>
                    <a:bodyPr/>
                    <a:lstStyle/>
                    <a:p>
                      <a:endParaRPr lang="ru-RU" sz="1600" b="0" strike="noStrike" spc="-1" dirty="0">
                        <a:solidFill>
                          <a:schemeClr val="tx1"/>
                        </a:solidFill>
                        <a:latin typeface="Times New Roman" panose="02020603050405020304" pitchFamily="18" charset="0"/>
                        <a:ea typeface="Times New Roman" panose="02020603050405020304"/>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4"/>
                    </a:solidFill>
                  </a:tcPr>
                </a:tc>
                <a:tc>
                  <a:txBody>
                    <a:bodyPr/>
                    <a:lstStyle/>
                    <a:p>
                      <a:pPr algn="r" defTabSz="457200">
                        <a:lnSpc>
                          <a:spcPct val="100000"/>
                        </a:lnSpc>
                      </a:pPr>
                      <a:r>
                        <a:rPr lang="ru-RU" sz="16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66</a:t>
                      </a:r>
                      <a:endParaRPr lang="ru-RU" sz="16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4"/>
                    </a:solidFill>
                  </a:tcPr>
                </a:tc>
                <a:tc>
                  <a:txBody>
                    <a:bodyPr/>
                    <a:lstStyle/>
                    <a:p>
                      <a:pPr>
                        <a:lnSpc>
                          <a:spcPct val="100000"/>
                        </a:lnSpc>
                      </a:pPr>
                      <a:r>
                        <a:rPr lang="ru-RU" sz="1600" b="0" strike="noStrike" spc="-1">
                          <a:solidFill>
                            <a:schemeClr val="tx1"/>
                          </a:solidFill>
                          <a:latin typeface="Times New Roman" panose="02020603050405020304" pitchFamily="18" charset="0"/>
                          <a:cs typeface="Times New Roman" panose="02020603050405020304" pitchFamily="18" charset="0"/>
                        </a:rPr>
                        <a:t>185</a:t>
                      </a: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4"/>
                    </a:solidFill>
                  </a:tcPr>
                </a:tc>
                <a:tc>
                  <a:txBody>
                    <a:bodyPr/>
                    <a:lstStyle/>
                    <a:p>
                      <a:pPr algn="r" defTabSz="457200">
                        <a:lnSpc>
                          <a:spcPct val="100000"/>
                        </a:lnSpc>
                      </a:pPr>
                      <a:r>
                        <a:rPr lang="ru-RU" sz="16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119</a:t>
                      </a:r>
                      <a:endParaRPr lang="ru-RU" sz="16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4"/>
                    </a:solidFill>
                  </a:tcPr>
                </a:tc>
                <a:tc>
                  <a:txBody>
                    <a:bodyPr/>
                    <a:lstStyle/>
                    <a:p>
                      <a:pPr algn="r" defTabSz="457200">
                        <a:lnSpc>
                          <a:spcPct val="100000"/>
                        </a:lnSpc>
                      </a:pPr>
                      <a:r>
                        <a:rPr lang="ru-RU" sz="16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119</a:t>
                      </a:r>
                      <a:endParaRPr lang="ru-RU" sz="16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4"/>
                    </a:solidFill>
                  </a:tcPr>
                </a:tc>
                <a:extLst>
                  <a:ext uri="{0D108BD9-81ED-4DB2-BD59-A6C34878D82A}">
                    <a16:rowId xmlns:a16="http://schemas.microsoft.com/office/drawing/2014/main" val="10002"/>
                  </a:ext>
                </a:extLst>
              </a:tr>
              <a:tr h="248400">
                <a:tc>
                  <a:txBody>
                    <a:bodyPr/>
                    <a:lstStyle/>
                    <a:p>
                      <a:pPr defTabSz="457200">
                        <a:lnSpc>
                          <a:spcPct val="100000"/>
                        </a:lnSpc>
                      </a:pPr>
                      <a:r>
                        <a:rPr lang="ru-RU" sz="16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Благоустройство</a:t>
                      </a:r>
                      <a:endParaRPr lang="ru-RU" sz="16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4">
                        <a:lumMod val="75000"/>
                      </a:schemeClr>
                    </a:solidFill>
                  </a:tcPr>
                </a:tc>
                <a:tc>
                  <a:txBody>
                    <a:bodyPr/>
                    <a:lstStyle/>
                    <a:p>
                      <a:pPr algn="r" defTabSz="457200">
                        <a:lnSpc>
                          <a:spcPct val="100000"/>
                        </a:lnSpc>
                      </a:pPr>
                      <a:r>
                        <a:rPr lang="ru-RU" sz="1600" b="0" strike="noStrike" spc="-1" dirty="0">
                          <a:solidFill>
                            <a:schemeClr val="tx1"/>
                          </a:solidFill>
                          <a:latin typeface="Times New Roman" panose="02020603050405020304" pitchFamily="18" charset="0"/>
                          <a:ea typeface="Times New Roman" panose="02020603050405020304"/>
                          <a:cs typeface="Times New Roman" panose="02020603050405020304" pitchFamily="18" charset="0"/>
                        </a:rPr>
                        <a:t>4 915</a:t>
                      </a:r>
                      <a:endParaRPr lang="ru-RU" sz="1600" b="0" strike="noStrike" spc="-1" dirty="0">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4">
                        <a:lumMod val="75000"/>
                      </a:schemeClr>
                    </a:solidFill>
                  </a:tcPr>
                </a:tc>
                <a:tc>
                  <a:txBody>
                    <a:bodyPr/>
                    <a:lstStyle/>
                    <a:p>
                      <a:pPr algn="r" defTabSz="457200">
                        <a:lnSpc>
                          <a:spcPct val="100000"/>
                        </a:lnSpc>
                      </a:pPr>
                      <a:r>
                        <a:rPr lang="ru-RU" sz="1600" b="0" strike="noStrike" spc="-1" dirty="0">
                          <a:solidFill>
                            <a:schemeClr val="tx1"/>
                          </a:solidFill>
                          <a:latin typeface="Times New Roman" panose="02020603050405020304" pitchFamily="18" charset="0"/>
                          <a:ea typeface="Times New Roman" panose="02020603050405020304"/>
                          <a:cs typeface="Times New Roman" panose="02020603050405020304" pitchFamily="18" charset="0"/>
                        </a:rPr>
                        <a:t>5 604</a:t>
                      </a:r>
                      <a:endParaRPr lang="ru-RU" sz="1600" b="0" strike="noStrike" spc="-1" dirty="0">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4">
                        <a:lumMod val="75000"/>
                      </a:schemeClr>
                    </a:solidFill>
                  </a:tcPr>
                </a:tc>
                <a:tc>
                  <a:txBody>
                    <a:bodyPr/>
                    <a:lstStyle/>
                    <a:p>
                      <a:pPr>
                        <a:lnSpc>
                          <a:spcPct val="100000"/>
                        </a:lnSpc>
                      </a:pPr>
                      <a:r>
                        <a:rPr lang="ru-RU" sz="1600" b="0" strike="noStrike" spc="-1" dirty="0">
                          <a:solidFill>
                            <a:schemeClr val="tx1"/>
                          </a:solidFill>
                          <a:latin typeface="Times New Roman" panose="02020603050405020304" pitchFamily="18" charset="0"/>
                          <a:cs typeface="Times New Roman" panose="02020603050405020304" pitchFamily="18" charset="0"/>
                        </a:rPr>
                        <a:t>4 091</a:t>
                      </a: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4">
                        <a:lumMod val="75000"/>
                      </a:schemeClr>
                    </a:solidFill>
                  </a:tcPr>
                </a:tc>
                <a:tc>
                  <a:txBody>
                    <a:bodyPr/>
                    <a:lstStyle/>
                    <a:p>
                      <a:pPr algn="r" defTabSz="457200">
                        <a:lnSpc>
                          <a:spcPct val="100000"/>
                        </a:lnSpc>
                      </a:pPr>
                      <a:r>
                        <a:rPr lang="ru-RU" sz="16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2 000</a:t>
                      </a:r>
                      <a:endParaRPr lang="ru-RU" sz="16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4">
                        <a:lumMod val="75000"/>
                      </a:schemeClr>
                    </a:solidFill>
                  </a:tcPr>
                </a:tc>
                <a:tc>
                  <a:txBody>
                    <a:bodyPr/>
                    <a:lstStyle/>
                    <a:p>
                      <a:pPr algn="r" defTabSz="457200">
                        <a:lnSpc>
                          <a:spcPct val="100000"/>
                        </a:lnSpc>
                      </a:pPr>
                      <a:r>
                        <a:rPr lang="ru-RU" sz="16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6 000</a:t>
                      </a:r>
                      <a:endParaRPr lang="ru-RU" sz="16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4">
                        <a:lumMod val="75000"/>
                      </a:schemeClr>
                    </a:solidFill>
                  </a:tcPr>
                </a:tc>
                <a:extLst>
                  <a:ext uri="{0D108BD9-81ED-4DB2-BD59-A6C34878D82A}">
                    <a16:rowId xmlns:a16="http://schemas.microsoft.com/office/drawing/2014/main" val="10003"/>
                  </a:ext>
                </a:extLst>
              </a:tr>
              <a:tr h="248400">
                <a:tc>
                  <a:txBody>
                    <a:bodyPr/>
                    <a:lstStyle/>
                    <a:p>
                      <a:pPr defTabSz="457200">
                        <a:lnSpc>
                          <a:spcPct val="100000"/>
                        </a:lnSpc>
                      </a:pPr>
                      <a:r>
                        <a:rPr lang="ru-RU" sz="16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Другие вопросы в области жилищно-коммунального хозяйства</a:t>
                      </a:r>
                      <a:endParaRPr lang="ru-RU" sz="16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4">
                        <a:lumMod val="40000"/>
                        <a:lumOff val="60000"/>
                      </a:schemeClr>
                    </a:solidFill>
                  </a:tcPr>
                </a:tc>
                <a:tc>
                  <a:txBody>
                    <a:bodyPr/>
                    <a:lstStyle/>
                    <a:p>
                      <a:pPr algn="r" defTabSz="457200">
                        <a:lnSpc>
                          <a:spcPct val="100000"/>
                        </a:lnSpc>
                      </a:pPr>
                      <a:r>
                        <a:rPr lang="ru-RU" sz="16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27 235</a:t>
                      </a:r>
                      <a:endParaRPr lang="ru-RU" sz="16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4">
                        <a:lumMod val="40000"/>
                        <a:lumOff val="60000"/>
                      </a:schemeClr>
                    </a:solidFill>
                  </a:tcPr>
                </a:tc>
                <a:tc>
                  <a:txBody>
                    <a:bodyPr/>
                    <a:lstStyle/>
                    <a:p>
                      <a:pPr algn="r" defTabSz="457200">
                        <a:lnSpc>
                          <a:spcPct val="100000"/>
                        </a:lnSpc>
                      </a:pPr>
                      <a:r>
                        <a:rPr lang="ru-RU" sz="16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27 235</a:t>
                      </a:r>
                      <a:endParaRPr lang="ru-RU" sz="16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4">
                        <a:lumMod val="40000"/>
                        <a:lumOff val="60000"/>
                      </a:schemeClr>
                    </a:solidFill>
                  </a:tcPr>
                </a:tc>
                <a:tc>
                  <a:txBody>
                    <a:bodyPr/>
                    <a:lstStyle/>
                    <a:p>
                      <a:endParaRPr lang="ru-RU" sz="1600" b="0" strike="noStrike" spc="-1" dirty="0">
                        <a:solidFill>
                          <a:schemeClr val="tx1"/>
                        </a:solidFill>
                        <a:latin typeface="Times New Roman" panose="02020603050405020304" pitchFamily="18" charset="0"/>
                        <a:ea typeface="Times New Roman" panose="02020603050405020304"/>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4">
                        <a:lumMod val="40000"/>
                        <a:lumOff val="60000"/>
                      </a:schemeClr>
                    </a:solidFill>
                  </a:tcPr>
                </a:tc>
                <a:tc>
                  <a:txBody>
                    <a:bodyPr/>
                    <a:lstStyle/>
                    <a:p>
                      <a:endParaRPr lang="ru-RU" sz="1600" b="0" strike="noStrike" spc="-1" dirty="0">
                        <a:solidFill>
                          <a:schemeClr val="tx1"/>
                        </a:solidFill>
                        <a:latin typeface="Times New Roman" panose="02020603050405020304" pitchFamily="18" charset="0"/>
                        <a:ea typeface="Times New Roman" panose="02020603050405020304"/>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4">
                        <a:lumMod val="40000"/>
                        <a:lumOff val="60000"/>
                      </a:schemeClr>
                    </a:solidFill>
                  </a:tcPr>
                </a:tc>
                <a:tc>
                  <a:txBody>
                    <a:bodyPr/>
                    <a:lstStyle/>
                    <a:p>
                      <a:endParaRPr lang="ru-RU" sz="1600" b="0" strike="noStrike" spc="-1" dirty="0">
                        <a:solidFill>
                          <a:schemeClr val="tx1"/>
                        </a:solidFill>
                        <a:latin typeface="Times New Roman" panose="02020603050405020304" pitchFamily="18" charset="0"/>
                        <a:ea typeface="Times New Roman" panose="02020603050405020304"/>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4">
                        <a:lumMod val="40000"/>
                        <a:lumOff val="60000"/>
                      </a:schemeClr>
                    </a:solidFill>
                  </a:tcPr>
                </a:tc>
                <a:extLst>
                  <a:ext uri="{0D108BD9-81ED-4DB2-BD59-A6C34878D82A}">
                    <a16:rowId xmlns:a16="http://schemas.microsoft.com/office/drawing/2014/main" val="10004"/>
                  </a:ext>
                </a:extLst>
              </a:tr>
            </a:tbl>
          </a:graphicData>
        </a:graphic>
      </p:graphicFrame>
      <p:graphicFrame>
        <p:nvGraphicFramePr>
          <p:cNvPr id="2" name="Диаграмма 1"/>
          <p:cNvGraphicFramePr/>
          <p:nvPr>
            <p:extLst>
              <p:ext uri="{D42A27DB-BD31-4B8C-83A1-F6EECF244321}">
                <p14:modId xmlns:p14="http://schemas.microsoft.com/office/powerpoint/2010/main" val="303872156"/>
              </p:ext>
            </p:extLst>
          </p:nvPr>
        </p:nvGraphicFramePr>
        <p:xfrm>
          <a:off x="657360" y="4005064"/>
          <a:ext cx="10875600" cy="24482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Рисунок 6" descr="https://semavi.ws/public/event_photo/ab/85/66f7080b19f4a37c916c38627cd9bfe7.jpg"/>
          <p:cNvPicPr/>
          <p:nvPr/>
        </p:nvPicPr>
        <p:blipFill>
          <a:blip r:embed="rId2">
            <a:alphaModFix amt="75000"/>
            <a:lum bright="40000"/>
          </a:blip>
          <a:stretch>
            <a:fillRect/>
          </a:stretch>
        </p:blipFill>
        <p:spPr>
          <a:xfrm>
            <a:off x="0" y="0"/>
            <a:ext cx="12190320" cy="6856200"/>
          </a:xfrm>
          <a:prstGeom prst="rect">
            <a:avLst/>
          </a:prstGeom>
          <a:ln w="9525">
            <a:noFill/>
          </a:ln>
        </p:spPr>
      </p:pic>
      <p:sp>
        <p:nvSpPr>
          <p:cNvPr id="301"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302" name="CustomShape 1"/>
          <p:cNvSpPr/>
          <p:nvPr/>
        </p:nvSpPr>
        <p:spPr>
          <a:xfrm>
            <a:off x="657360" y="474120"/>
            <a:ext cx="10875600" cy="6130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defTabSz="457200">
              <a:lnSpc>
                <a:spcPct val="100000"/>
              </a:lnSpc>
            </a:pPr>
            <a:r>
              <a:rPr lang="ru-RU" sz="2000" b="1" strike="noStrike" spc="-1" dirty="0">
                <a:latin typeface="Times New Roman" panose="02020603050405020304"/>
                <a:ea typeface="Times New Roman" panose="02020603050405020304"/>
              </a:rPr>
              <a:t>Охрана окружающей среды</a:t>
            </a:r>
            <a:br>
              <a:rPr sz="2000" dirty="0"/>
            </a:br>
            <a:r>
              <a:rPr lang="ru-RU" sz="2000" b="1" strike="noStrike" spc="-1" dirty="0">
                <a:latin typeface="Times New Roman" panose="02020603050405020304"/>
                <a:ea typeface="Times New Roman" panose="02020603050405020304"/>
              </a:rPr>
              <a:t>343</a:t>
            </a:r>
            <a:r>
              <a:rPr lang="en-US" sz="2000" b="1" strike="noStrike" spc="-1" dirty="0">
                <a:latin typeface="Times New Roman" panose="02020603050405020304"/>
                <a:ea typeface="Times New Roman" panose="02020603050405020304"/>
              </a:rPr>
              <a:t>1</a:t>
            </a:r>
            <a:r>
              <a:rPr lang="ru-RU" sz="2000" b="1" strike="noStrike" spc="-1" dirty="0">
                <a:latin typeface="Times New Roman" panose="02020603050405020304"/>
                <a:ea typeface="Times New Roman" panose="02020603050405020304"/>
              </a:rPr>
              <a:t> </a:t>
            </a:r>
            <a:r>
              <a:rPr lang="ru-RU" sz="2000" b="0" strike="noStrike" spc="-1" dirty="0">
                <a:latin typeface="Times New Roman" panose="02020603050405020304"/>
                <a:ea typeface="Times New Roman" panose="02020603050405020304"/>
              </a:rPr>
              <a:t>тыс. руб. – будет направлено на финансирование в 202</a:t>
            </a:r>
            <a:r>
              <a:rPr lang="en-US" sz="2000" b="0" strike="noStrike" spc="-1" dirty="0">
                <a:latin typeface="Times New Roman" panose="02020603050405020304"/>
                <a:ea typeface="Times New Roman" panose="02020603050405020304"/>
              </a:rPr>
              <a:t>5</a:t>
            </a:r>
            <a:r>
              <a:rPr lang="ru-RU" sz="2000" b="0" strike="noStrike" spc="-1" dirty="0">
                <a:latin typeface="Times New Roman" panose="02020603050405020304"/>
                <a:ea typeface="Times New Roman" panose="02020603050405020304"/>
              </a:rPr>
              <a:t> году</a:t>
            </a:r>
            <a:endParaRPr lang="ru-RU" sz="2000" b="0" strike="noStrike" spc="-1" dirty="0">
              <a:latin typeface="Arial" panose="020B0604020202020204"/>
            </a:endParaRPr>
          </a:p>
        </p:txBody>
      </p:sp>
      <p:graphicFrame>
        <p:nvGraphicFramePr>
          <p:cNvPr id="303" name="Table 2"/>
          <p:cNvGraphicFramePr/>
          <p:nvPr>
            <p:extLst>
              <p:ext uri="{D42A27DB-BD31-4B8C-83A1-F6EECF244321}">
                <p14:modId xmlns:p14="http://schemas.microsoft.com/office/powerpoint/2010/main" val="1785676112"/>
              </p:ext>
            </p:extLst>
          </p:nvPr>
        </p:nvGraphicFramePr>
        <p:xfrm>
          <a:off x="402480" y="1210680"/>
          <a:ext cx="11131560" cy="1828800"/>
        </p:xfrm>
        <a:graphic>
          <a:graphicData uri="http://schemas.openxmlformats.org/drawingml/2006/table">
            <a:tbl>
              <a:tblPr/>
              <a:tblGrid>
                <a:gridCol w="5514840">
                  <a:extLst>
                    <a:ext uri="{9D8B030D-6E8A-4147-A177-3AD203B41FA5}">
                      <a16:colId xmlns:a16="http://schemas.microsoft.com/office/drawing/2014/main" val="20000"/>
                    </a:ext>
                  </a:extLst>
                </a:gridCol>
                <a:gridCol w="1123200">
                  <a:extLst>
                    <a:ext uri="{9D8B030D-6E8A-4147-A177-3AD203B41FA5}">
                      <a16:colId xmlns:a16="http://schemas.microsoft.com/office/drawing/2014/main" val="20001"/>
                    </a:ext>
                  </a:extLst>
                </a:gridCol>
                <a:gridCol w="1123200">
                  <a:extLst>
                    <a:ext uri="{9D8B030D-6E8A-4147-A177-3AD203B41FA5}">
                      <a16:colId xmlns:a16="http://schemas.microsoft.com/office/drawing/2014/main" val="20002"/>
                    </a:ext>
                  </a:extLst>
                </a:gridCol>
                <a:gridCol w="1123200">
                  <a:extLst>
                    <a:ext uri="{9D8B030D-6E8A-4147-A177-3AD203B41FA5}">
                      <a16:colId xmlns:a16="http://schemas.microsoft.com/office/drawing/2014/main" val="20003"/>
                    </a:ext>
                  </a:extLst>
                </a:gridCol>
                <a:gridCol w="1123560">
                  <a:extLst>
                    <a:ext uri="{9D8B030D-6E8A-4147-A177-3AD203B41FA5}">
                      <a16:colId xmlns:a16="http://schemas.microsoft.com/office/drawing/2014/main" val="20004"/>
                    </a:ext>
                  </a:extLst>
                </a:gridCol>
                <a:gridCol w="1123560">
                  <a:extLst>
                    <a:ext uri="{9D8B030D-6E8A-4147-A177-3AD203B41FA5}">
                      <a16:colId xmlns:a16="http://schemas.microsoft.com/office/drawing/2014/main" val="20005"/>
                    </a:ext>
                  </a:extLst>
                </a:gridCol>
              </a:tblGrid>
              <a:tr h="511920">
                <a:tc>
                  <a:txBody>
                    <a:bodyPr/>
                    <a:lstStyle/>
                    <a:p>
                      <a:pPr algn="ctr" defTabSz="457200">
                        <a:lnSpc>
                          <a:spcPct val="100000"/>
                        </a:lnSpc>
                      </a:pPr>
                      <a:r>
                        <a:rPr lang="ru-RU" sz="1600" b="1" strike="noStrike" spc="-1" dirty="0">
                          <a:solidFill>
                            <a:schemeClr val="tx1"/>
                          </a:solidFill>
                          <a:latin typeface="Times New Roman" panose="02020603050405020304" pitchFamily="18" charset="0"/>
                          <a:ea typeface="Times New Roman" panose="02020603050405020304"/>
                          <a:cs typeface="Times New Roman" panose="02020603050405020304" pitchFamily="18" charset="0"/>
                        </a:rPr>
                        <a:t>Подраздел</a:t>
                      </a:r>
                      <a:endParaRPr lang="ru-RU" sz="1600" b="0" strike="noStrike" spc="-1" dirty="0">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tc>
                  <a:txBody>
                    <a:bodyPr/>
                    <a:lstStyle/>
                    <a:p>
                      <a:pPr algn="ctr" defTabSz="457200">
                        <a:lnSpc>
                          <a:spcPct val="100000"/>
                        </a:lnSpc>
                      </a:pPr>
                      <a:r>
                        <a:rPr lang="ru-RU" sz="1600" b="1"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202</a:t>
                      </a:r>
                      <a:r>
                        <a:rPr lang="en-US" sz="1600" b="1"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3</a:t>
                      </a:r>
                      <a:r>
                        <a:rPr lang="ru-RU" sz="1600" b="1"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 год  (прогноз) тыс. руб.</a:t>
                      </a:r>
                      <a:endParaRPr lang="ru-RU" sz="16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tc>
                  <a:txBody>
                    <a:bodyPr/>
                    <a:lstStyle/>
                    <a:p>
                      <a:pPr algn="ctr" defTabSz="457200">
                        <a:lnSpc>
                          <a:spcPct val="100000"/>
                        </a:lnSpc>
                      </a:pPr>
                      <a:r>
                        <a:rPr lang="ru-RU" sz="1600" b="1"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202</a:t>
                      </a:r>
                      <a:r>
                        <a:rPr lang="en-US" sz="1600" b="1"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4</a:t>
                      </a:r>
                      <a:r>
                        <a:rPr lang="ru-RU" sz="1600" b="1"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 год (прогноз) тыс. руб.</a:t>
                      </a:r>
                      <a:endParaRPr lang="ru-RU" sz="16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tc>
                  <a:txBody>
                    <a:bodyPr/>
                    <a:lstStyle/>
                    <a:p>
                      <a:pPr algn="ctr" defTabSz="457200">
                        <a:lnSpc>
                          <a:spcPct val="100000"/>
                        </a:lnSpc>
                      </a:pPr>
                      <a:r>
                        <a:rPr lang="ru-RU" sz="1600" b="1"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202</a:t>
                      </a:r>
                      <a:r>
                        <a:rPr lang="en-US" sz="1600" b="1"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5</a:t>
                      </a:r>
                      <a:r>
                        <a:rPr lang="ru-RU" sz="1600" b="1"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 год (прогноз) тыс. руб.</a:t>
                      </a:r>
                      <a:endParaRPr lang="ru-RU" sz="16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tc>
                  <a:txBody>
                    <a:bodyPr/>
                    <a:lstStyle/>
                    <a:p>
                      <a:pPr algn="ctr" defTabSz="457200">
                        <a:lnSpc>
                          <a:spcPct val="100000"/>
                        </a:lnSpc>
                      </a:pPr>
                      <a:r>
                        <a:rPr lang="ru-RU" sz="1600" b="1"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202</a:t>
                      </a:r>
                      <a:r>
                        <a:rPr lang="en-US" sz="1600" b="1"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6</a:t>
                      </a:r>
                      <a:r>
                        <a:rPr lang="ru-RU" sz="1600" b="1"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 год (прогноз) тыс. руб.</a:t>
                      </a:r>
                      <a:endParaRPr lang="ru-RU" sz="16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tc>
                  <a:txBody>
                    <a:bodyPr/>
                    <a:lstStyle/>
                    <a:p>
                      <a:pPr algn="ctr" defTabSz="457200">
                        <a:lnSpc>
                          <a:spcPct val="100000"/>
                        </a:lnSpc>
                        <a:tabLst>
                          <a:tab pos="0" algn="l"/>
                        </a:tabLst>
                      </a:pPr>
                      <a:r>
                        <a:rPr lang="ru-RU" sz="1600" b="1"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202</a:t>
                      </a:r>
                      <a:r>
                        <a:rPr lang="en-US" sz="1600" b="1"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7</a:t>
                      </a:r>
                      <a:r>
                        <a:rPr lang="ru-RU" sz="1600" b="1"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 год (прогноз) тыс. руб.</a:t>
                      </a:r>
                      <a:endParaRPr lang="ru-RU" sz="16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extLst>
                  <a:ext uri="{0D108BD9-81ED-4DB2-BD59-A6C34878D82A}">
                    <a16:rowId xmlns:a16="http://schemas.microsoft.com/office/drawing/2014/main" val="10000"/>
                  </a:ext>
                </a:extLst>
              </a:tr>
              <a:tr h="231840">
                <a:tc>
                  <a:txBody>
                    <a:bodyPr/>
                    <a:lstStyle/>
                    <a:p>
                      <a:pPr defTabSz="457200">
                        <a:lnSpc>
                          <a:spcPct val="100000"/>
                        </a:lnSpc>
                      </a:pPr>
                      <a:r>
                        <a:rPr lang="ru-RU" sz="1600" b="1" strike="noStrike" spc="-1" dirty="0">
                          <a:solidFill>
                            <a:schemeClr val="tx1"/>
                          </a:solidFill>
                          <a:latin typeface="Times New Roman" panose="02020603050405020304" pitchFamily="18" charset="0"/>
                          <a:ea typeface="Times New Roman" panose="02020603050405020304"/>
                          <a:cs typeface="Times New Roman" panose="02020603050405020304" pitchFamily="18" charset="0"/>
                        </a:rPr>
                        <a:t>Охрана окружающей среды, всего</a:t>
                      </a:r>
                      <a:endParaRPr lang="ru-RU" sz="1600" b="0" strike="noStrike" spc="-1" dirty="0">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r>
                        <a:rPr lang="ru-RU" sz="1400" b="0" strike="noStrike" spc="-1" dirty="0">
                          <a:solidFill>
                            <a:schemeClr val="tx1"/>
                          </a:solidFill>
                          <a:latin typeface="Times New Roman" panose="02020603050405020304" pitchFamily="18" charset="0"/>
                          <a:ea typeface="Times New Roman" panose="02020603050405020304"/>
                          <a:cs typeface="Times New Roman" panose="02020603050405020304" pitchFamily="18" charset="0"/>
                        </a:rPr>
                        <a:t>8 509</a:t>
                      </a:r>
                      <a:endParaRPr lang="ru-RU" sz="1400" b="0" strike="noStrike" spc="-1" dirty="0">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r>
                        <a:rPr lang="en-US" sz="14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1 167</a:t>
                      </a:r>
                      <a:endParaRPr lang="ru-RU" sz="14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r>
                        <a:rPr lang="en-US" sz="14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3 431</a:t>
                      </a:r>
                      <a:endParaRPr lang="ru-RU" sz="14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r>
                        <a:rPr lang="en-US" sz="14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ru-RU" sz="14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4</a:t>
                      </a:r>
                      <a:r>
                        <a:rPr lang="en-US" sz="14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17</a:t>
                      </a:r>
                      <a:endParaRPr lang="ru-RU" sz="14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r>
                        <a:rPr lang="en-US" sz="14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1 6</a:t>
                      </a:r>
                      <a:r>
                        <a:rPr lang="ru-RU" sz="14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1</a:t>
                      </a:r>
                      <a:r>
                        <a:rPr lang="en-US" sz="14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7</a:t>
                      </a:r>
                      <a:endParaRPr lang="ru-RU" sz="14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extLst>
                  <a:ext uri="{0D108BD9-81ED-4DB2-BD59-A6C34878D82A}">
                    <a16:rowId xmlns:a16="http://schemas.microsoft.com/office/drawing/2014/main" val="10001"/>
                  </a:ext>
                </a:extLst>
              </a:tr>
              <a:tr h="231840">
                <a:tc>
                  <a:txBody>
                    <a:bodyPr/>
                    <a:lstStyle/>
                    <a:p>
                      <a:pPr defTabSz="457200">
                        <a:lnSpc>
                          <a:spcPct val="100000"/>
                        </a:lnSpc>
                      </a:pPr>
                      <a:r>
                        <a:rPr lang="ru-RU" sz="1600" b="0" strike="noStrike" spc="-1" dirty="0">
                          <a:solidFill>
                            <a:schemeClr val="tx1"/>
                          </a:solidFill>
                          <a:latin typeface="Times New Roman" panose="02020603050405020304" pitchFamily="18" charset="0"/>
                          <a:ea typeface="Times New Roman" panose="02020603050405020304"/>
                          <a:cs typeface="Times New Roman" panose="02020603050405020304" pitchFamily="18" charset="0"/>
                        </a:rPr>
                        <a:t>Сбор, удаление отходов и очистка сточных вод</a:t>
                      </a:r>
                      <a:endParaRPr lang="ru-RU" sz="1600" b="0" strike="noStrike" spc="-1" dirty="0">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cap="flat" cmpd="sng" algn="ctr">
                      <a:solidFill>
                        <a:srgbClr val="FFFFFF"/>
                      </a:solidFill>
                      <a:prstDash val="solid"/>
                      <a:round/>
                      <a:headEnd type="none" w="med" len="med"/>
                      <a:tailEnd type="none" w="med" len="med"/>
                    </a:lnB>
                    <a:solidFill>
                      <a:srgbClr val="CEDBE1"/>
                    </a:solidFill>
                  </a:tcPr>
                </a:tc>
                <a:tc>
                  <a:txBody>
                    <a:bodyPr/>
                    <a:lstStyle/>
                    <a:p>
                      <a:pPr algn="r" defTabSz="457200">
                        <a:lnSpc>
                          <a:spcPct val="100000"/>
                        </a:lnSpc>
                      </a:pPr>
                      <a:r>
                        <a:rPr lang="ru-RU" sz="1400" b="0" strike="noStrike" spc="-1" dirty="0">
                          <a:solidFill>
                            <a:schemeClr val="tx1"/>
                          </a:solidFill>
                          <a:latin typeface="Times New Roman" panose="02020603050405020304" pitchFamily="18" charset="0"/>
                          <a:ea typeface="Times New Roman" panose="02020603050405020304"/>
                          <a:cs typeface="Times New Roman" panose="02020603050405020304" pitchFamily="18" charset="0"/>
                        </a:rPr>
                        <a:t>8 509</a:t>
                      </a:r>
                      <a:endParaRPr lang="ru-RU" sz="1400" b="0" strike="noStrike" spc="-1" dirty="0">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cap="flat" cmpd="sng" algn="ctr">
                      <a:solidFill>
                        <a:srgbClr val="FFFFFF"/>
                      </a:solidFill>
                      <a:prstDash val="solid"/>
                      <a:round/>
                      <a:headEnd type="none" w="med" len="med"/>
                      <a:tailEnd type="none" w="med" len="med"/>
                    </a:lnB>
                    <a:solidFill>
                      <a:srgbClr val="CEDBE1"/>
                    </a:solidFill>
                  </a:tcPr>
                </a:tc>
                <a:tc>
                  <a:txBody>
                    <a:bodyPr/>
                    <a:lstStyle/>
                    <a:p>
                      <a:pPr algn="r" defTabSz="457200">
                        <a:lnSpc>
                          <a:spcPct val="100000"/>
                        </a:lnSpc>
                      </a:pPr>
                      <a:r>
                        <a:rPr lang="en-US" sz="1400" b="0" strike="noStrike" spc="-1" dirty="0">
                          <a:solidFill>
                            <a:schemeClr val="tx1"/>
                          </a:solidFill>
                          <a:latin typeface="Times New Roman" panose="02020603050405020304" pitchFamily="18" charset="0"/>
                          <a:ea typeface="Times New Roman" panose="02020603050405020304"/>
                          <a:cs typeface="Times New Roman" panose="02020603050405020304" pitchFamily="18" charset="0"/>
                        </a:rPr>
                        <a:t>1 167</a:t>
                      </a:r>
                      <a:endParaRPr lang="ru-RU" sz="1400" b="0" strike="noStrike" spc="-1" dirty="0">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cap="flat" cmpd="sng" algn="ctr">
                      <a:solidFill>
                        <a:srgbClr val="FFFFFF"/>
                      </a:solidFill>
                      <a:prstDash val="solid"/>
                      <a:round/>
                      <a:headEnd type="none" w="med" len="med"/>
                      <a:tailEnd type="none" w="med" len="med"/>
                    </a:lnB>
                    <a:solidFill>
                      <a:srgbClr val="CEDBE1"/>
                    </a:solidFill>
                  </a:tcPr>
                </a:tc>
                <a:tc>
                  <a:txBody>
                    <a:bodyPr/>
                    <a:lstStyle/>
                    <a:p>
                      <a:pPr algn="r" defTabSz="457200">
                        <a:lnSpc>
                          <a:spcPct val="100000"/>
                        </a:lnSpc>
                      </a:pPr>
                      <a:r>
                        <a:rPr lang="en-US" sz="1400" b="0" strike="noStrike" spc="-1" dirty="0">
                          <a:solidFill>
                            <a:schemeClr val="tx1"/>
                          </a:solidFill>
                          <a:latin typeface="Times New Roman" panose="02020603050405020304" pitchFamily="18" charset="0"/>
                          <a:ea typeface="Times New Roman" panose="02020603050405020304"/>
                          <a:cs typeface="Times New Roman" panose="02020603050405020304" pitchFamily="18" charset="0"/>
                        </a:rPr>
                        <a:t>3 361</a:t>
                      </a:r>
                      <a:endParaRPr lang="ru-RU" sz="1400" b="0" strike="noStrike" spc="-1" dirty="0">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cap="flat" cmpd="sng" algn="ctr">
                      <a:solidFill>
                        <a:srgbClr val="FFFFFF"/>
                      </a:solidFill>
                      <a:prstDash val="solid"/>
                      <a:round/>
                      <a:headEnd type="none" w="med" len="med"/>
                      <a:tailEnd type="none" w="med" len="med"/>
                    </a:lnB>
                    <a:solidFill>
                      <a:srgbClr val="CEDBE1"/>
                    </a:solidFill>
                  </a:tcPr>
                </a:tc>
                <a:tc>
                  <a:txBody>
                    <a:bodyPr/>
                    <a:lstStyle/>
                    <a:p>
                      <a:pPr algn="r" defTabSz="457200">
                        <a:lnSpc>
                          <a:spcPct val="100000"/>
                        </a:lnSpc>
                      </a:pPr>
                      <a:r>
                        <a:rPr lang="en-US" sz="14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3</a:t>
                      </a:r>
                      <a:r>
                        <a:rPr lang="ru-RU" sz="14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4</a:t>
                      </a:r>
                      <a:r>
                        <a:rPr lang="en-US" sz="14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7</a:t>
                      </a:r>
                      <a:endParaRPr lang="ru-RU" sz="14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cap="flat" cmpd="sng" algn="ctr">
                      <a:solidFill>
                        <a:srgbClr val="FFFFFF"/>
                      </a:solidFill>
                      <a:prstDash val="solid"/>
                      <a:round/>
                      <a:headEnd type="none" w="med" len="med"/>
                      <a:tailEnd type="none" w="med" len="med"/>
                    </a:lnB>
                    <a:solidFill>
                      <a:srgbClr val="CEDBE1"/>
                    </a:solidFill>
                  </a:tcPr>
                </a:tc>
                <a:tc>
                  <a:txBody>
                    <a:bodyPr/>
                    <a:lstStyle/>
                    <a:p>
                      <a:pPr algn="r" defTabSz="457200">
                        <a:lnSpc>
                          <a:spcPct val="100000"/>
                        </a:lnSpc>
                      </a:pPr>
                      <a:r>
                        <a:rPr lang="en-US" sz="14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1 5</a:t>
                      </a:r>
                      <a:r>
                        <a:rPr lang="ru-RU" sz="14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4</a:t>
                      </a:r>
                      <a:r>
                        <a:rPr lang="en-US" sz="1400" b="0" strike="noStrike" spc="-1">
                          <a:solidFill>
                            <a:schemeClr val="tx1"/>
                          </a:solidFill>
                          <a:latin typeface="Times New Roman" panose="02020603050405020304" pitchFamily="18" charset="0"/>
                          <a:ea typeface="Times New Roman" panose="02020603050405020304"/>
                          <a:cs typeface="Times New Roman" panose="02020603050405020304" pitchFamily="18" charset="0"/>
                        </a:rPr>
                        <a:t>7</a:t>
                      </a:r>
                      <a:endParaRPr lang="ru-RU" sz="1400" b="0" strike="noStrike" spc="-1">
                        <a:solidFill>
                          <a:schemeClr val="tx1"/>
                        </a:solidFill>
                        <a:latin typeface="Times New Roman" panose="02020603050405020304" pitchFamily="18" charset="0"/>
                        <a:cs typeface="Times New Roman" panose="02020603050405020304" pitchFamily="18"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cap="flat" cmpd="sng" algn="ctr">
                      <a:solidFill>
                        <a:srgbClr val="FFFFFF"/>
                      </a:solidFill>
                      <a:prstDash val="solid"/>
                      <a:round/>
                      <a:headEnd type="none" w="med" len="med"/>
                      <a:tailEnd type="none" w="med" len="med"/>
                    </a:lnB>
                    <a:solidFill>
                      <a:srgbClr val="CEDBE1"/>
                    </a:solidFill>
                  </a:tcPr>
                </a:tc>
                <a:extLst>
                  <a:ext uri="{0D108BD9-81ED-4DB2-BD59-A6C34878D82A}">
                    <a16:rowId xmlns:a16="http://schemas.microsoft.com/office/drawing/2014/main" val="10002"/>
                  </a:ext>
                </a:extLst>
              </a:tr>
              <a:tr h="231840">
                <a:tc>
                  <a:txBody>
                    <a:bodyPr/>
                    <a:lstStyle/>
                    <a:p>
                      <a:pPr defTabSz="457200">
                        <a:lnSpc>
                          <a:spcPct val="100000"/>
                        </a:lnSpc>
                      </a:pPr>
                      <a:r>
                        <a:rPr lang="ru-RU" sz="1600" b="0" strike="noStrike" spc="-1" dirty="0">
                          <a:solidFill>
                            <a:schemeClr val="tx1"/>
                          </a:solidFill>
                          <a:latin typeface="Times New Roman" panose="02020603050405020304" pitchFamily="18" charset="0"/>
                          <a:cs typeface="Times New Roman" panose="02020603050405020304" pitchFamily="18" charset="0"/>
                        </a:rPr>
                        <a:t>Другие вопросы в области охраны окружающей среды</a:t>
                      </a:r>
                    </a:p>
                  </a:txBody>
                  <a:tcPr>
                    <a:lnL w="12240">
                      <a:solidFill>
                        <a:srgbClr val="FFFFFF"/>
                      </a:solidFill>
                      <a:prstDash val="solid"/>
                    </a:lnL>
                    <a:lnR w="12240" cap="flat" cmpd="sng" algn="ctr">
                      <a:solidFill>
                        <a:srgbClr val="FFFFFF"/>
                      </a:solidFill>
                      <a:prstDash val="solid"/>
                      <a:round/>
                      <a:headEnd type="none" w="med" len="med"/>
                      <a:tailEnd type="none" w="med" len="med"/>
                    </a:lnR>
                    <a:lnT w="1224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endParaRPr lang="ru-RU" sz="1400" b="0" strike="noStrike" spc="-1">
                        <a:solidFill>
                          <a:schemeClr val="tx1"/>
                        </a:solidFill>
                        <a:latin typeface="Times New Roman" panose="02020603050405020304" pitchFamily="18" charset="0"/>
                        <a:cs typeface="Times New Roman" panose="02020603050405020304" pitchFamily="18"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endParaRPr lang="ru-RU" sz="1400" b="0" strike="noStrike" spc="-1" dirty="0">
                        <a:solidFill>
                          <a:schemeClr val="tx1"/>
                        </a:solidFill>
                        <a:latin typeface="Times New Roman" panose="02020603050405020304" pitchFamily="18" charset="0"/>
                        <a:cs typeface="Times New Roman" panose="02020603050405020304" pitchFamily="18"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r>
                        <a:rPr lang="ru-RU" sz="1400" b="0" strike="noStrike" spc="-1" dirty="0">
                          <a:solidFill>
                            <a:schemeClr val="tx1"/>
                          </a:solidFill>
                          <a:latin typeface="Times New Roman" panose="02020603050405020304" pitchFamily="18" charset="0"/>
                          <a:cs typeface="Times New Roman" panose="02020603050405020304" pitchFamily="18" charset="0"/>
                        </a:rPr>
                        <a:t>70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r>
                        <a:rPr lang="ru-RU" sz="1400" b="0" strike="noStrike" spc="-1" dirty="0">
                          <a:solidFill>
                            <a:schemeClr val="tx1"/>
                          </a:solidFill>
                          <a:latin typeface="Times New Roman" panose="02020603050405020304" pitchFamily="18" charset="0"/>
                          <a:cs typeface="Times New Roman" panose="02020603050405020304" pitchFamily="18" charset="0"/>
                        </a:rPr>
                        <a:t>70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r>
                        <a:rPr lang="ru-RU" sz="1400" b="0" strike="noStrike" spc="-1" dirty="0">
                          <a:solidFill>
                            <a:schemeClr val="tx1"/>
                          </a:solidFill>
                          <a:latin typeface="Times New Roman" panose="02020603050405020304" pitchFamily="18" charset="0"/>
                          <a:cs typeface="Times New Roman" panose="02020603050405020304" pitchFamily="18" charset="0"/>
                        </a:rPr>
                        <a:t>70</a:t>
                      </a:r>
                    </a:p>
                  </a:txBody>
                  <a:tcPr>
                    <a:lnL w="12240" cap="flat" cmpd="sng" algn="ctr">
                      <a:solidFill>
                        <a:srgbClr val="FFFFFF"/>
                      </a:solidFill>
                      <a:prstDash val="solid"/>
                      <a:round/>
                      <a:headEnd type="none" w="med" len="med"/>
                      <a:tailEnd type="none" w="med" len="me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extLst>
                  <a:ext uri="{0D108BD9-81ED-4DB2-BD59-A6C34878D82A}">
                    <a16:rowId xmlns:a16="http://schemas.microsoft.com/office/drawing/2014/main" val="10003"/>
                  </a:ext>
                </a:extLst>
              </a:tr>
            </a:tbl>
          </a:graphicData>
        </a:graphic>
      </p:graphicFrame>
      <p:sp>
        <p:nvSpPr>
          <p:cNvPr id="304" name="CustomShape 4"/>
          <p:cNvSpPr/>
          <p:nvPr/>
        </p:nvSpPr>
        <p:spPr>
          <a:xfrm>
            <a:off x="402480" y="3415680"/>
            <a:ext cx="11130480" cy="853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algn="ctr" defTabSz="457200">
              <a:lnSpc>
                <a:spcPct val="100000"/>
              </a:lnSpc>
              <a:tabLst>
                <a:tab pos="0" algn="l"/>
              </a:tabLst>
            </a:pPr>
            <a:r>
              <a:rPr lang="ru-RU" sz="2000" b="1" strike="noStrike" spc="-1" dirty="0">
                <a:latin typeface="Times New Roman" panose="02020603050405020304"/>
                <a:ea typeface="Times New Roman" panose="02020603050405020304"/>
              </a:rPr>
              <a:t>Средства массовой информации</a:t>
            </a:r>
            <a:br>
              <a:rPr sz="2000" dirty="0"/>
            </a:br>
            <a:r>
              <a:rPr lang="ru-RU" sz="2000" b="0" strike="noStrike" spc="-1" dirty="0">
                <a:latin typeface="Times New Roman" panose="02020603050405020304"/>
                <a:ea typeface="Times New Roman" panose="02020603050405020304"/>
              </a:rPr>
              <a:t>1 </a:t>
            </a:r>
            <a:r>
              <a:rPr lang="en-US" sz="2000" b="0" strike="noStrike" spc="-1" dirty="0">
                <a:latin typeface="Times New Roman" panose="02020603050405020304"/>
                <a:ea typeface="Times New Roman" panose="02020603050405020304"/>
              </a:rPr>
              <a:t>904</a:t>
            </a:r>
            <a:r>
              <a:rPr lang="ru-RU" sz="2000" b="0" strike="noStrike" spc="-1" dirty="0">
                <a:latin typeface="Times New Roman" panose="02020603050405020304"/>
                <a:ea typeface="Times New Roman" panose="02020603050405020304"/>
              </a:rPr>
              <a:t> тыс. руб. – будет направлено на финансирование в 202</a:t>
            </a:r>
            <a:r>
              <a:rPr lang="en-US" sz="2000" b="0" strike="noStrike" spc="-1" dirty="0">
                <a:latin typeface="Times New Roman" panose="02020603050405020304"/>
                <a:ea typeface="Times New Roman" panose="02020603050405020304"/>
              </a:rPr>
              <a:t>5</a:t>
            </a:r>
            <a:r>
              <a:rPr lang="ru-RU" sz="2000" b="0" strike="noStrike" spc="-1" dirty="0">
                <a:latin typeface="Times New Roman" panose="02020603050405020304"/>
                <a:ea typeface="Times New Roman" panose="02020603050405020304"/>
              </a:rPr>
              <a:t> году</a:t>
            </a:r>
            <a:endParaRPr lang="ru-RU" sz="2000" b="0" strike="noStrike" spc="-1" dirty="0">
              <a:latin typeface="Arial" panose="020B0604020202020204"/>
            </a:endParaRPr>
          </a:p>
        </p:txBody>
      </p:sp>
      <p:graphicFrame>
        <p:nvGraphicFramePr>
          <p:cNvPr id="305" name="Table 5"/>
          <p:cNvGraphicFramePr/>
          <p:nvPr>
            <p:extLst>
              <p:ext uri="{D42A27DB-BD31-4B8C-83A1-F6EECF244321}">
                <p14:modId xmlns:p14="http://schemas.microsoft.com/office/powerpoint/2010/main" val="3825005046"/>
              </p:ext>
            </p:extLst>
          </p:nvPr>
        </p:nvGraphicFramePr>
        <p:xfrm>
          <a:off x="402480" y="4555080"/>
          <a:ext cx="11131560" cy="1493520"/>
        </p:xfrm>
        <a:graphic>
          <a:graphicData uri="http://schemas.openxmlformats.org/drawingml/2006/table">
            <a:tbl>
              <a:tblPr/>
              <a:tblGrid>
                <a:gridCol w="5514840">
                  <a:extLst>
                    <a:ext uri="{9D8B030D-6E8A-4147-A177-3AD203B41FA5}">
                      <a16:colId xmlns:a16="http://schemas.microsoft.com/office/drawing/2014/main" val="20000"/>
                    </a:ext>
                  </a:extLst>
                </a:gridCol>
                <a:gridCol w="1123200">
                  <a:extLst>
                    <a:ext uri="{9D8B030D-6E8A-4147-A177-3AD203B41FA5}">
                      <a16:colId xmlns:a16="http://schemas.microsoft.com/office/drawing/2014/main" val="20001"/>
                    </a:ext>
                  </a:extLst>
                </a:gridCol>
                <a:gridCol w="1123200">
                  <a:extLst>
                    <a:ext uri="{9D8B030D-6E8A-4147-A177-3AD203B41FA5}">
                      <a16:colId xmlns:a16="http://schemas.microsoft.com/office/drawing/2014/main" val="20002"/>
                    </a:ext>
                  </a:extLst>
                </a:gridCol>
                <a:gridCol w="1123200">
                  <a:extLst>
                    <a:ext uri="{9D8B030D-6E8A-4147-A177-3AD203B41FA5}">
                      <a16:colId xmlns:a16="http://schemas.microsoft.com/office/drawing/2014/main" val="20003"/>
                    </a:ext>
                  </a:extLst>
                </a:gridCol>
                <a:gridCol w="1123560">
                  <a:extLst>
                    <a:ext uri="{9D8B030D-6E8A-4147-A177-3AD203B41FA5}">
                      <a16:colId xmlns:a16="http://schemas.microsoft.com/office/drawing/2014/main" val="20004"/>
                    </a:ext>
                  </a:extLst>
                </a:gridCol>
                <a:gridCol w="1123560">
                  <a:extLst>
                    <a:ext uri="{9D8B030D-6E8A-4147-A177-3AD203B41FA5}">
                      <a16:colId xmlns:a16="http://schemas.microsoft.com/office/drawing/2014/main" val="20005"/>
                    </a:ext>
                  </a:extLst>
                </a:gridCol>
              </a:tblGrid>
              <a:tr h="511920">
                <a:tc>
                  <a:txBody>
                    <a:bodyPr/>
                    <a:lstStyle/>
                    <a:p>
                      <a:pPr algn="ctr" defTabSz="457200">
                        <a:lnSpc>
                          <a:spcPct val="100000"/>
                        </a:lnSpc>
                      </a:pPr>
                      <a:r>
                        <a:rPr lang="ru-RU" sz="1600" b="1" strike="noStrike" spc="-1" dirty="0">
                          <a:solidFill>
                            <a:schemeClr val="tx1"/>
                          </a:solidFill>
                          <a:latin typeface="Times New Roman" panose="02020603050405020304"/>
                          <a:ea typeface="Times New Roman" panose="02020603050405020304"/>
                        </a:rPr>
                        <a:t>Подраздел</a:t>
                      </a:r>
                      <a:endParaRPr lang="ru-RU" sz="16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tc>
                  <a:txBody>
                    <a:bodyPr/>
                    <a:lstStyle/>
                    <a:p>
                      <a:pPr algn="ctr" defTabSz="457200">
                        <a:lnSpc>
                          <a:spcPct val="100000"/>
                        </a:lnSpc>
                      </a:pPr>
                      <a:r>
                        <a:rPr lang="ru-RU" sz="1600" b="1" strike="noStrike" spc="-1" dirty="0">
                          <a:solidFill>
                            <a:schemeClr val="tx1"/>
                          </a:solidFill>
                          <a:latin typeface="Times New Roman" panose="02020603050405020304"/>
                          <a:ea typeface="Times New Roman" panose="02020603050405020304"/>
                        </a:rPr>
                        <a:t>202</a:t>
                      </a:r>
                      <a:r>
                        <a:rPr lang="en-US" sz="1600" b="1" strike="noStrike" spc="-1" dirty="0">
                          <a:solidFill>
                            <a:schemeClr val="tx1"/>
                          </a:solidFill>
                          <a:latin typeface="Times New Roman" panose="02020603050405020304"/>
                          <a:ea typeface="Times New Roman" panose="02020603050405020304"/>
                        </a:rPr>
                        <a:t>3</a:t>
                      </a:r>
                      <a:r>
                        <a:rPr lang="ru-RU" sz="1600" b="1" strike="noStrike" spc="-1" dirty="0">
                          <a:solidFill>
                            <a:schemeClr val="tx1"/>
                          </a:solidFill>
                          <a:latin typeface="Times New Roman" panose="02020603050405020304"/>
                          <a:ea typeface="Times New Roman" panose="02020603050405020304"/>
                        </a:rPr>
                        <a:t> год (прогноз) тыс. руб.</a:t>
                      </a:r>
                      <a:endParaRPr lang="ru-RU" sz="16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tc>
                  <a:txBody>
                    <a:bodyPr/>
                    <a:lstStyle/>
                    <a:p>
                      <a:pPr algn="ctr" defTabSz="457200">
                        <a:lnSpc>
                          <a:spcPct val="100000"/>
                        </a:lnSpc>
                      </a:pPr>
                      <a:r>
                        <a:rPr lang="ru-RU" sz="1600" b="1" strike="noStrike" spc="-1" dirty="0">
                          <a:solidFill>
                            <a:schemeClr val="tx1"/>
                          </a:solidFill>
                          <a:latin typeface="Times New Roman" panose="02020603050405020304"/>
                          <a:ea typeface="Times New Roman" panose="02020603050405020304"/>
                        </a:rPr>
                        <a:t>202</a:t>
                      </a:r>
                      <a:r>
                        <a:rPr lang="en-US" sz="1600" b="1" strike="noStrike" spc="-1" dirty="0">
                          <a:solidFill>
                            <a:schemeClr val="tx1"/>
                          </a:solidFill>
                          <a:latin typeface="Times New Roman" panose="02020603050405020304"/>
                          <a:ea typeface="Times New Roman" panose="02020603050405020304"/>
                        </a:rPr>
                        <a:t>4</a:t>
                      </a:r>
                      <a:r>
                        <a:rPr lang="ru-RU" sz="1600" b="1" strike="noStrike" spc="-1" dirty="0">
                          <a:solidFill>
                            <a:schemeClr val="tx1"/>
                          </a:solidFill>
                          <a:latin typeface="Times New Roman" panose="02020603050405020304"/>
                          <a:ea typeface="Times New Roman" panose="02020603050405020304"/>
                        </a:rPr>
                        <a:t> год (прогноз) тыс. руб.</a:t>
                      </a:r>
                      <a:endParaRPr lang="ru-RU" sz="16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tc>
                  <a:txBody>
                    <a:bodyPr/>
                    <a:lstStyle/>
                    <a:p>
                      <a:pPr algn="ctr" defTabSz="457200">
                        <a:lnSpc>
                          <a:spcPct val="100000"/>
                        </a:lnSpc>
                      </a:pPr>
                      <a:r>
                        <a:rPr lang="ru-RU" sz="1600" b="1" strike="noStrike" spc="-1" dirty="0">
                          <a:solidFill>
                            <a:schemeClr val="tx1"/>
                          </a:solidFill>
                          <a:latin typeface="Times New Roman" panose="02020603050405020304"/>
                          <a:ea typeface="Times New Roman" panose="02020603050405020304"/>
                        </a:rPr>
                        <a:t>202</a:t>
                      </a:r>
                      <a:r>
                        <a:rPr lang="en-US" sz="1600" b="1" strike="noStrike" spc="-1" dirty="0">
                          <a:solidFill>
                            <a:schemeClr val="tx1"/>
                          </a:solidFill>
                          <a:latin typeface="Times New Roman" panose="02020603050405020304"/>
                          <a:ea typeface="Times New Roman" panose="02020603050405020304"/>
                        </a:rPr>
                        <a:t>5</a:t>
                      </a:r>
                      <a:r>
                        <a:rPr lang="ru-RU" sz="1600" b="1" strike="noStrike" spc="-1" dirty="0">
                          <a:solidFill>
                            <a:schemeClr val="tx1"/>
                          </a:solidFill>
                          <a:latin typeface="Times New Roman" panose="02020603050405020304"/>
                          <a:ea typeface="Times New Roman" panose="02020603050405020304"/>
                        </a:rPr>
                        <a:t> год (прогноз) тыс. руб.</a:t>
                      </a:r>
                      <a:endParaRPr lang="ru-RU" sz="16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tc>
                  <a:txBody>
                    <a:bodyPr/>
                    <a:lstStyle/>
                    <a:p>
                      <a:pPr algn="ctr" defTabSz="457200">
                        <a:lnSpc>
                          <a:spcPct val="100000"/>
                        </a:lnSpc>
                      </a:pPr>
                      <a:r>
                        <a:rPr lang="ru-RU" sz="1600" b="1" strike="noStrike" spc="-1">
                          <a:solidFill>
                            <a:schemeClr val="tx1"/>
                          </a:solidFill>
                          <a:latin typeface="Times New Roman" panose="02020603050405020304"/>
                          <a:ea typeface="Times New Roman" panose="02020603050405020304"/>
                        </a:rPr>
                        <a:t>202</a:t>
                      </a:r>
                      <a:r>
                        <a:rPr lang="en-US" sz="1600" b="1" strike="noStrike" spc="-1">
                          <a:solidFill>
                            <a:schemeClr val="tx1"/>
                          </a:solidFill>
                          <a:latin typeface="Times New Roman" panose="02020603050405020304"/>
                          <a:ea typeface="Times New Roman" panose="02020603050405020304"/>
                        </a:rPr>
                        <a:t>6</a:t>
                      </a:r>
                      <a:r>
                        <a:rPr lang="ru-RU" sz="1600" b="1" strike="noStrike" spc="-1">
                          <a:solidFill>
                            <a:schemeClr val="tx1"/>
                          </a:solidFill>
                          <a:latin typeface="Times New Roman" panose="02020603050405020304"/>
                          <a:ea typeface="Times New Roman" panose="02020603050405020304"/>
                        </a:rPr>
                        <a:t> год (прогноз) тыс. руб.</a:t>
                      </a:r>
                      <a:endParaRPr lang="ru-RU" sz="16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tc>
                  <a:txBody>
                    <a:bodyPr/>
                    <a:lstStyle/>
                    <a:p>
                      <a:pPr algn="ctr" defTabSz="457200">
                        <a:lnSpc>
                          <a:spcPct val="100000"/>
                        </a:lnSpc>
                        <a:tabLst>
                          <a:tab pos="0" algn="l"/>
                        </a:tabLst>
                      </a:pPr>
                      <a:r>
                        <a:rPr lang="ru-RU" sz="1600" b="1" strike="noStrike" spc="-1">
                          <a:solidFill>
                            <a:schemeClr val="tx1"/>
                          </a:solidFill>
                          <a:latin typeface="Times New Roman" panose="02020603050405020304"/>
                          <a:ea typeface="Times New Roman" panose="02020603050405020304"/>
                        </a:rPr>
                        <a:t>202</a:t>
                      </a:r>
                      <a:r>
                        <a:rPr lang="en-US" sz="1600" b="1" strike="noStrike" spc="-1">
                          <a:solidFill>
                            <a:schemeClr val="tx1"/>
                          </a:solidFill>
                          <a:latin typeface="Times New Roman" panose="02020603050405020304"/>
                          <a:ea typeface="Times New Roman" panose="02020603050405020304"/>
                        </a:rPr>
                        <a:t>7</a:t>
                      </a:r>
                      <a:r>
                        <a:rPr lang="ru-RU" sz="1600" b="1" strike="noStrike" spc="-1">
                          <a:solidFill>
                            <a:schemeClr val="tx1"/>
                          </a:solidFill>
                          <a:latin typeface="Times New Roman" panose="02020603050405020304"/>
                          <a:ea typeface="Times New Roman" panose="02020603050405020304"/>
                        </a:rPr>
                        <a:t> год (прогноз) тыс. руб.</a:t>
                      </a:r>
                      <a:endParaRPr lang="ru-RU" sz="16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extLst>
                  <a:ext uri="{0D108BD9-81ED-4DB2-BD59-A6C34878D82A}">
                    <a16:rowId xmlns:a16="http://schemas.microsoft.com/office/drawing/2014/main" val="10000"/>
                  </a:ext>
                </a:extLst>
              </a:tr>
              <a:tr h="231840">
                <a:tc>
                  <a:txBody>
                    <a:bodyPr/>
                    <a:lstStyle/>
                    <a:p>
                      <a:pPr defTabSz="457200">
                        <a:lnSpc>
                          <a:spcPct val="100000"/>
                        </a:lnSpc>
                      </a:pPr>
                      <a:r>
                        <a:rPr lang="ru-RU" sz="1600" b="1" strike="noStrike" spc="-1">
                          <a:solidFill>
                            <a:schemeClr val="tx1"/>
                          </a:solidFill>
                          <a:latin typeface="Times New Roman" panose="02020603050405020304"/>
                          <a:ea typeface="Times New Roman" panose="02020603050405020304"/>
                        </a:rPr>
                        <a:t>Средства массовой информации, всего</a:t>
                      </a:r>
                      <a:endParaRPr lang="ru-RU" sz="16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r>
                        <a:rPr lang="ru-RU" sz="1600" b="0" strike="noStrike" spc="-1">
                          <a:solidFill>
                            <a:schemeClr val="tx1"/>
                          </a:solidFill>
                          <a:latin typeface="Times New Roman" panose="02020603050405020304"/>
                          <a:ea typeface="Times New Roman" panose="02020603050405020304"/>
                        </a:rPr>
                        <a:t>1 700</a:t>
                      </a:r>
                      <a:endParaRPr lang="ru-RU" sz="16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r>
                        <a:rPr lang="ru-RU" sz="1600" b="0" strike="noStrike" spc="-1">
                          <a:solidFill>
                            <a:schemeClr val="tx1"/>
                          </a:solidFill>
                          <a:latin typeface="Times New Roman" panose="02020603050405020304"/>
                          <a:ea typeface="Times New Roman" panose="02020603050405020304"/>
                        </a:rPr>
                        <a:t> 1 791</a:t>
                      </a:r>
                      <a:endParaRPr lang="ru-RU" sz="16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r>
                        <a:rPr lang="ru-RU" sz="1600" b="0" strike="noStrike" spc="-1" dirty="0">
                          <a:solidFill>
                            <a:schemeClr val="tx1"/>
                          </a:solidFill>
                          <a:latin typeface="Times New Roman" panose="02020603050405020304"/>
                          <a:ea typeface="Times New Roman" panose="02020603050405020304"/>
                        </a:rPr>
                        <a:t> 1 </a:t>
                      </a:r>
                      <a:r>
                        <a:rPr lang="en-US" sz="1600" b="0" strike="noStrike" spc="-1" dirty="0">
                          <a:solidFill>
                            <a:schemeClr val="tx1"/>
                          </a:solidFill>
                          <a:latin typeface="Times New Roman" panose="02020603050405020304"/>
                          <a:ea typeface="Times New Roman" panose="02020603050405020304"/>
                        </a:rPr>
                        <a:t>904</a:t>
                      </a:r>
                      <a:endParaRPr lang="ru-RU" sz="16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r>
                        <a:rPr lang="ru-RU" sz="1600" b="0" strike="noStrike" spc="-1" dirty="0">
                          <a:solidFill>
                            <a:schemeClr val="tx1"/>
                          </a:solidFill>
                          <a:latin typeface="Times New Roman" panose="02020603050405020304"/>
                          <a:ea typeface="Times New Roman" panose="02020603050405020304"/>
                        </a:rPr>
                        <a:t>2 240</a:t>
                      </a:r>
                      <a:endParaRPr lang="ru-RU" sz="16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r>
                        <a:rPr lang="ru-RU" sz="1600" b="0" strike="noStrike" spc="-1" dirty="0">
                          <a:solidFill>
                            <a:schemeClr val="tx1"/>
                          </a:solidFill>
                          <a:latin typeface="Times New Roman" panose="02020603050405020304"/>
                          <a:ea typeface="Times New Roman" panose="02020603050405020304"/>
                        </a:rPr>
                        <a:t>2 240</a:t>
                      </a:r>
                      <a:endParaRPr lang="ru-RU" sz="16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extLst>
                  <a:ext uri="{0D108BD9-81ED-4DB2-BD59-A6C34878D82A}">
                    <a16:rowId xmlns:a16="http://schemas.microsoft.com/office/drawing/2014/main" val="10001"/>
                  </a:ext>
                </a:extLst>
              </a:tr>
              <a:tr h="231840">
                <a:tc>
                  <a:txBody>
                    <a:bodyPr/>
                    <a:lstStyle/>
                    <a:p>
                      <a:pPr defTabSz="457200">
                        <a:lnSpc>
                          <a:spcPct val="100000"/>
                        </a:lnSpc>
                      </a:pPr>
                      <a:r>
                        <a:rPr lang="ru-RU" sz="1600" b="0" strike="noStrike" spc="-1">
                          <a:solidFill>
                            <a:schemeClr val="tx1"/>
                          </a:solidFill>
                          <a:latin typeface="Times New Roman" panose="02020603050405020304"/>
                          <a:ea typeface="Times New Roman" panose="02020603050405020304"/>
                        </a:rPr>
                        <a:t>Периодическая печать и  издательства</a:t>
                      </a:r>
                      <a:endParaRPr lang="ru-RU" sz="16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3891A7"/>
                    </a:solidFill>
                  </a:tcPr>
                </a:tc>
                <a:tc>
                  <a:txBody>
                    <a:bodyPr/>
                    <a:lstStyle/>
                    <a:p>
                      <a:pPr algn="r" defTabSz="457200">
                        <a:lnSpc>
                          <a:spcPct val="100000"/>
                        </a:lnSpc>
                      </a:pPr>
                      <a:r>
                        <a:rPr lang="ru-RU" sz="1600" b="0" strike="noStrike" spc="-1">
                          <a:solidFill>
                            <a:schemeClr val="tx1"/>
                          </a:solidFill>
                          <a:latin typeface="Times New Roman" panose="02020603050405020304"/>
                          <a:ea typeface="Times New Roman" panose="02020603050405020304"/>
                        </a:rPr>
                        <a:t>1 700</a:t>
                      </a:r>
                      <a:endParaRPr lang="ru-RU" sz="16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3891A7"/>
                    </a:solidFill>
                  </a:tcPr>
                </a:tc>
                <a:tc>
                  <a:txBody>
                    <a:bodyPr/>
                    <a:lstStyle/>
                    <a:p>
                      <a:pPr algn="r" defTabSz="457200">
                        <a:lnSpc>
                          <a:spcPct val="100000"/>
                        </a:lnSpc>
                      </a:pPr>
                      <a:r>
                        <a:rPr lang="ru-RU" sz="1600" b="0" strike="noStrike" spc="-1">
                          <a:solidFill>
                            <a:schemeClr val="tx1"/>
                          </a:solidFill>
                          <a:latin typeface="Times New Roman" panose="02020603050405020304"/>
                          <a:ea typeface="Times New Roman" panose="02020603050405020304"/>
                        </a:rPr>
                        <a:t>1 791</a:t>
                      </a:r>
                      <a:endParaRPr lang="ru-RU" sz="16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3891A7"/>
                    </a:solidFill>
                  </a:tcPr>
                </a:tc>
                <a:tc>
                  <a:txBody>
                    <a:bodyPr/>
                    <a:lstStyle/>
                    <a:p>
                      <a:pPr algn="r" defTabSz="457200">
                        <a:lnSpc>
                          <a:spcPct val="100000"/>
                        </a:lnSpc>
                      </a:pPr>
                      <a:r>
                        <a:rPr lang="ru-RU" sz="1600" b="0" strike="noStrike" spc="-1">
                          <a:solidFill>
                            <a:schemeClr val="tx1"/>
                          </a:solidFill>
                          <a:latin typeface="Times New Roman" panose="02020603050405020304"/>
                          <a:ea typeface="Times New Roman" panose="02020603050405020304"/>
                        </a:rPr>
                        <a:t> 1 </a:t>
                      </a:r>
                      <a:r>
                        <a:rPr lang="en-US" sz="1600" b="0" strike="noStrike" spc="-1">
                          <a:solidFill>
                            <a:schemeClr val="tx1"/>
                          </a:solidFill>
                          <a:latin typeface="Times New Roman" panose="02020603050405020304"/>
                          <a:ea typeface="Times New Roman" panose="02020603050405020304"/>
                        </a:rPr>
                        <a:t>904</a:t>
                      </a:r>
                      <a:endParaRPr lang="ru-RU" sz="16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3891A7"/>
                    </a:solidFill>
                  </a:tcPr>
                </a:tc>
                <a:tc>
                  <a:txBody>
                    <a:bodyPr/>
                    <a:lstStyle/>
                    <a:p>
                      <a:pPr algn="r" defTabSz="457200">
                        <a:lnSpc>
                          <a:spcPct val="100000"/>
                        </a:lnSpc>
                      </a:pPr>
                      <a:r>
                        <a:rPr lang="ru-RU" sz="1600" b="0" strike="noStrike" spc="-1">
                          <a:solidFill>
                            <a:schemeClr val="tx1"/>
                          </a:solidFill>
                          <a:latin typeface="Times New Roman" panose="02020603050405020304"/>
                          <a:ea typeface="Times New Roman" panose="02020603050405020304"/>
                        </a:rPr>
                        <a:t>2 240</a:t>
                      </a:r>
                      <a:endParaRPr lang="ru-RU" sz="16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3891A7"/>
                    </a:solidFill>
                  </a:tcPr>
                </a:tc>
                <a:tc>
                  <a:txBody>
                    <a:bodyPr/>
                    <a:lstStyle/>
                    <a:p>
                      <a:pPr algn="r" defTabSz="457200">
                        <a:lnSpc>
                          <a:spcPct val="100000"/>
                        </a:lnSpc>
                      </a:pPr>
                      <a:r>
                        <a:rPr lang="ru-RU" sz="1600" b="0" strike="noStrike" spc="-1" dirty="0">
                          <a:solidFill>
                            <a:schemeClr val="tx1"/>
                          </a:solidFill>
                          <a:latin typeface="Times New Roman" panose="02020603050405020304"/>
                          <a:ea typeface="Times New Roman" panose="02020603050405020304"/>
                        </a:rPr>
                        <a:t>2 240</a:t>
                      </a:r>
                      <a:endParaRPr lang="ru-RU" sz="16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3891A7"/>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307" name="Заголовок 1"/>
          <p:cNvSpPr/>
          <p:nvPr/>
        </p:nvSpPr>
        <p:spPr>
          <a:xfrm>
            <a:off x="657360" y="474120"/>
            <a:ext cx="10999440" cy="6602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342900">
              <a:lnSpc>
                <a:spcPct val="100000"/>
              </a:lnSpc>
            </a:pPr>
            <a:r>
              <a:rPr lang="ru-RU" sz="2000" b="1" strike="noStrike" spc="-1">
                <a:solidFill>
                  <a:schemeClr val="lt1"/>
                </a:solidFill>
                <a:latin typeface="Times New Roman" panose="02020603050405020304"/>
                <a:ea typeface="Times New Roman" panose="02020603050405020304"/>
              </a:rPr>
              <a:t>Образование</a:t>
            </a:r>
            <a:br>
              <a:rPr sz="2000"/>
            </a:br>
            <a:r>
              <a:rPr lang="ru-RU" sz="2000" b="0" strike="noStrike" spc="-1">
                <a:solidFill>
                  <a:srgbClr val="000000"/>
                </a:solidFill>
                <a:latin typeface="Century Gothic"/>
                <a:ea typeface="Times New Roman" panose="02020603050405020304"/>
              </a:rPr>
              <a:t>8</a:t>
            </a:r>
            <a:r>
              <a:rPr lang="en-US" sz="2000" b="1" strike="noStrike" spc="-1">
                <a:solidFill>
                  <a:srgbClr val="000000"/>
                </a:solidFill>
                <a:latin typeface="Century Gothic"/>
                <a:ea typeface="Times New Roman" panose="02020603050405020304"/>
              </a:rPr>
              <a:t>21</a:t>
            </a:r>
            <a:r>
              <a:rPr lang="ru-RU" sz="2000" b="0" strike="noStrike" spc="-1">
                <a:solidFill>
                  <a:schemeClr val="lt1"/>
                </a:solidFill>
                <a:latin typeface="Times New Roman" panose="02020603050405020304"/>
                <a:ea typeface="Times New Roman" panose="02020603050405020304"/>
              </a:rPr>
              <a:t> </a:t>
            </a:r>
            <a:r>
              <a:rPr lang="en-US" sz="2000" b="0" strike="noStrike" spc="-1">
                <a:solidFill>
                  <a:schemeClr val="lt1"/>
                </a:solidFill>
                <a:latin typeface="Times New Roman" panose="02020603050405020304"/>
                <a:ea typeface="Times New Roman" panose="02020603050405020304"/>
              </a:rPr>
              <a:t>411,0</a:t>
            </a:r>
            <a:r>
              <a:rPr lang="ru-RU" sz="2000" b="0" strike="noStrike" spc="-1">
                <a:solidFill>
                  <a:schemeClr val="lt1"/>
                </a:solidFill>
                <a:latin typeface="Times New Roman" panose="02020603050405020304"/>
                <a:ea typeface="Times New Roman" panose="02020603050405020304"/>
              </a:rPr>
              <a:t> тыс. руб. – будет направлено на финансирование образования в 202</a:t>
            </a:r>
            <a:r>
              <a:rPr lang="en-US" sz="2000" b="0" strike="noStrike" spc="-1">
                <a:solidFill>
                  <a:schemeClr val="lt1"/>
                </a:solidFill>
                <a:latin typeface="Times New Roman" panose="02020603050405020304"/>
                <a:ea typeface="Times New Roman" panose="02020603050405020304"/>
              </a:rPr>
              <a:t>5</a:t>
            </a:r>
            <a:r>
              <a:rPr lang="ru-RU" sz="2000" b="0" strike="noStrike" spc="-1">
                <a:solidFill>
                  <a:schemeClr val="lt1"/>
                </a:solidFill>
                <a:latin typeface="Times New Roman" panose="02020603050405020304"/>
                <a:ea typeface="Times New Roman" panose="02020603050405020304"/>
              </a:rPr>
              <a:t> году</a:t>
            </a:r>
            <a:endParaRPr lang="ru-RU" sz="2000" b="0" strike="noStrike" spc="-1">
              <a:solidFill>
                <a:srgbClr val="FFFFFF"/>
              </a:solidFill>
              <a:latin typeface="Arial" panose="020B0604020202020204"/>
            </a:endParaRPr>
          </a:p>
        </p:txBody>
      </p:sp>
      <p:graphicFrame>
        <p:nvGraphicFramePr>
          <p:cNvPr id="308" name="Содержимое 4"/>
          <p:cNvGraphicFramePr/>
          <p:nvPr/>
        </p:nvGraphicFramePr>
        <p:xfrm>
          <a:off x="657360" y="1433880"/>
          <a:ext cx="10876680" cy="2560320"/>
        </p:xfrm>
        <a:graphic>
          <a:graphicData uri="http://schemas.openxmlformats.org/drawingml/2006/table">
            <a:tbl>
              <a:tblPr/>
              <a:tblGrid>
                <a:gridCol w="5388480">
                  <a:extLst>
                    <a:ext uri="{9D8B030D-6E8A-4147-A177-3AD203B41FA5}">
                      <a16:colId xmlns:a16="http://schemas.microsoft.com/office/drawing/2014/main" val="20000"/>
                    </a:ext>
                  </a:extLst>
                </a:gridCol>
                <a:gridCol w="109764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7640">
                  <a:extLst>
                    <a:ext uri="{9D8B030D-6E8A-4147-A177-3AD203B41FA5}">
                      <a16:colId xmlns:a16="http://schemas.microsoft.com/office/drawing/2014/main" val="20004"/>
                    </a:ext>
                  </a:extLst>
                </a:gridCol>
                <a:gridCol w="1097640">
                  <a:extLst>
                    <a:ext uri="{9D8B030D-6E8A-4147-A177-3AD203B41FA5}">
                      <a16:colId xmlns:a16="http://schemas.microsoft.com/office/drawing/2014/main" val="20005"/>
                    </a:ext>
                  </a:extLst>
                </a:gridCol>
              </a:tblGrid>
              <a:tr h="370800">
                <a:tc>
                  <a:txBody>
                    <a:bodyPr/>
                    <a:lstStyle/>
                    <a:p>
                      <a:pPr algn="ctr" defTabSz="457200">
                        <a:lnSpc>
                          <a:spcPct val="100000"/>
                        </a:lnSpc>
                      </a:pPr>
                      <a:r>
                        <a:rPr lang="ru-RU" sz="1400" b="1" strike="noStrike" spc="-1">
                          <a:solidFill>
                            <a:schemeClr val="lt1"/>
                          </a:solidFill>
                          <a:latin typeface="Times New Roman" panose="02020603050405020304"/>
                          <a:ea typeface="Times New Roman" panose="02020603050405020304"/>
                        </a:rPr>
                        <a:t>Подраздел</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chemeClr val="lt1"/>
                          </a:solidFill>
                          <a:latin typeface="Times New Roman" panose="02020603050405020304"/>
                          <a:ea typeface="Times New Roman" panose="02020603050405020304"/>
                        </a:rPr>
                        <a:t>202</a:t>
                      </a:r>
                      <a:r>
                        <a:rPr lang="en-US" sz="1400" b="1" strike="noStrike" spc="-1">
                          <a:solidFill>
                            <a:schemeClr val="lt1"/>
                          </a:solidFill>
                          <a:latin typeface="Times New Roman" panose="02020603050405020304"/>
                          <a:ea typeface="Times New Roman" panose="02020603050405020304"/>
                        </a:rPr>
                        <a:t>3</a:t>
                      </a:r>
                      <a:r>
                        <a:rPr lang="ru-RU" sz="1400" b="1" strike="noStrike" spc="-1">
                          <a:solidFill>
                            <a:schemeClr val="lt1"/>
                          </a:solidFill>
                          <a:latin typeface="Times New Roman" panose="02020603050405020304"/>
                          <a:ea typeface="Times New Roman" panose="02020603050405020304"/>
                        </a:rPr>
                        <a:t> год (факт) тыс. руб.</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chemeClr val="lt1"/>
                          </a:solidFill>
                          <a:latin typeface="Times New Roman" panose="02020603050405020304"/>
                          <a:ea typeface="Times New Roman" panose="02020603050405020304"/>
                        </a:rPr>
                        <a:t>202</a:t>
                      </a:r>
                      <a:r>
                        <a:rPr lang="en-US" sz="1400" b="1" strike="noStrike" spc="-1">
                          <a:solidFill>
                            <a:schemeClr val="lt1"/>
                          </a:solidFill>
                          <a:latin typeface="Times New Roman" panose="02020603050405020304"/>
                          <a:ea typeface="Times New Roman" panose="02020603050405020304"/>
                        </a:rPr>
                        <a:t>4</a:t>
                      </a:r>
                      <a:r>
                        <a:rPr lang="ru-RU" sz="1400" b="1" strike="noStrike" spc="-1">
                          <a:solidFill>
                            <a:schemeClr val="lt1"/>
                          </a:solidFill>
                          <a:latin typeface="Times New Roman" panose="02020603050405020304"/>
                          <a:ea typeface="Times New Roman" panose="02020603050405020304"/>
                        </a:rPr>
                        <a:t> год (уточнен) тыс. руб.</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chemeClr val="lt1"/>
                          </a:solidFill>
                          <a:latin typeface="Times New Roman" panose="02020603050405020304"/>
                          <a:ea typeface="Times New Roman" panose="02020603050405020304"/>
                        </a:rPr>
                        <a:t>202</a:t>
                      </a:r>
                      <a:r>
                        <a:rPr lang="en-US" sz="1400" b="1" strike="noStrike" spc="-1">
                          <a:solidFill>
                            <a:schemeClr val="lt1"/>
                          </a:solidFill>
                          <a:latin typeface="Times New Roman" panose="02020603050405020304"/>
                          <a:ea typeface="Times New Roman" panose="02020603050405020304"/>
                        </a:rPr>
                        <a:t>5</a:t>
                      </a:r>
                      <a:r>
                        <a:rPr lang="ru-RU" sz="1400" b="1" strike="noStrike" spc="-1">
                          <a:solidFill>
                            <a:schemeClr val="lt1"/>
                          </a:solidFill>
                          <a:latin typeface="Times New Roman" panose="02020603050405020304"/>
                          <a:ea typeface="Times New Roman" panose="02020603050405020304"/>
                        </a:rPr>
                        <a:t> год (прогноз) тыс. руб.</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chemeClr val="lt1"/>
                          </a:solidFill>
                          <a:latin typeface="Times New Roman" panose="02020603050405020304"/>
                          <a:ea typeface="Times New Roman" panose="02020603050405020304"/>
                        </a:rPr>
                        <a:t>202</a:t>
                      </a:r>
                      <a:r>
                        <a:rPr lang="en-US" sz="1400" b="1" strike="noStrike" spc="-1">
                          <a:solidFill>
                            <a:schemeClr val="lt1"/>
                          </a:solidFill>
                          <a:latin typeface="Times New Roman" panose="02020603050405020304"/>
                          <a:ea typeface="Times New Roman" panose="02020603050405020304"/>
                        </a:rPr>
                        <a:t>6</a:t>
                      </a:r>
                      <a:r>
                        <a:rPr lang="ru-RU" sz="1400" b="1" strike="noStrike" spc="-1">
                          <a:solidFill>
                            <a:schemeClr val="lt1"/>
                          </a:solidFill>
                          <a:latin typeface="Times New Roman" panose="02020603050405020304"/>
                          <a:ea typeface="Times New Roman" panose="02020603050405020304"/>
                        </a:rPr>
                        <a:t> год (прогноз) тыс. руб.</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tabLst>
                          <a:tab pos="0" algn="l"/>
                        </a:tabLst>
                      </a:pPr>
                      <a:r>
                        <a:rPr lang="ru-RU" sz="1400" b="1" strike="noStrike" spc="-1">
                          <a:solidFill>
                            <a:schemeClr val="lt1"/>
                          </a:solidFill>
                          <a:latin typeface="Times New Roman" panose="02020603050405020304"/>
                          <a:ea typeface="Times New Roman" panose="02020603050405020304"/>
                        </a:rPr>
                        <a:t>202</a:t>
                      </a:r>
                      <a:r>
                        <a:rPr lang="en-US" sz="1400" b="1" strike="noStrike" spc="-1">
                          <a:solidFill>
                            <a:schemeClr val="lt1"/>
                          </a:solidFill>
                          <a:latin typeface="Times New Roman" panose="02020603050405020304"/>
                          <a:ea typeface="Times New Roman" panose="02020603050405020304"/>
                        </a:rPr>
                        <a:t>7</a:t>
                      </a:r>
                      <a:r>
                        <a:rPr lang="ru-RU" sz="1400" b="1" strike="noStrike" spc="-1">
                          <a:solidFill>
                            <a:schemeClr val="lt1"/>
                          </a:solidFill>
                          <a:latin typeface="Times New Roman" panose="02020603050405020304"/>
                          <a:ea typeface="Times New Roman" panose="02020603050405020304"/>
                        </a:rPr>
                        <a:t> год (прогноз) тыс. руб.</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pPr>
                      <a:r>
                        <a:rPr lang="ru-RU" sz="1400" b="1" strike="noStrike" spc="-1">
                          <a:solidFill>
                            <a:schemeClr val="dk1"/>
                          </a:solidFill>
                          <a:latin typeface="Times New Roman" panose="02020603050405020304"/>
                          <a:ea typeface="Times New Roman" panose="02020603050405020304"/>
                        </a:rPr>
                        <a:t>Образование, всего</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552 608</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694 447,6</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821 411,0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847</a:t>
                      </a:r>
                      <a:r>
                        <a:rPr lang="ru-RU" sz="1400" b="0" strike="noStrike" spc="-1">
                          <a:solidFill>
                            <a:schemeClr val="dk1"/>
                          </a:solidFill>
                          <a:latin typeface="Times New Roman" panose="02020603050405020304"/>
                          <a:ea typeface="Times New Roman" panose="02020603050405020304"/>
                        </a:rPr>
                        <a:t> </a:t>
                      </a:r>
                      <a:r>
                        <a:rPr lang="en-US" sz="1400" b="0" strike="noStrike" spc="-1">
                          <a:solidFill>
                            <a:schemeClr val="dk1"/>
                          </a:solidFill>
                          <a:latin typeface="Times New Roman" panose="02020603050405020304"/>
                          <a:ea typeface="Times New Roman" panose="02020603050405020304"/>
                        </a:rPr>
                        <a:t>073</a:t>
                      </a:r>
                      <a:r>
                        <a:rPr lang="ru-RU" sz="1400" b="0" strike="noStrike" spc="-1">
                          <a:solidFill>
                            <a:schemeClr val="dk1"/>
                          </a:solidFill>
                          <a:latin typeface="Times New Roman" panose="02020603050405020304"/>
                          <a:ea typeface="Times New Roman" panose="02020603050405020304"/>
                        </a:rPr>
                        <a:t>,</a:t>
                      </a:r>
                      <a:r>
                        <a:rPr lang="en-US" sz="1400" b="0" strike="noStrike" spc="-1">
                          <a:solidFill>
                            <a:schemeClr val="dk1"/>
                          </a:solidFill>
                          <a:latin typeface="Times New Roman" panose="02020603050405020304"/>
                          <a:ea typeface="Times New Roman" panose="02020603050405020304"/>
                        </a:rPr>
                        <a:t>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871</a:t>
                      </a:r>
                      <a:r>
                        <a:rPr lang="ru-RU" sz="1400" b="0" strike="noStrike" spc="-1">
                          <a:solidFill>
                            <a:schemeClr val="dk1"/>
                          </a:solidFill>
                          <a:latin typeface="Times New Roman" panose="02020603050405020304"/>
                          <a:ea typeface="Times New Roman" panose="02020603050405020304"/>
                        </a:rPr>
                        <a:t> </a:t>
                      </a:r>
                      <a:r>
                        <a:rPr lang="en-US" sz="1400" b="0" strike="noStrike" spc="-1">
                          <a:solidFill>
                            <a:schemeClr val="dk1"/>
                          </a:solidFill>
                          <a:latin typeface="Times New Roman" panose="02020603050405020304"/>
                          <a:ea typeface="Times New Roman" panose="02020603050405020304"/>
                        </a:rPr>
                        <a:t>744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248400">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Дошкольное образование</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120 538,2</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149 799,5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184 567,4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1</a:t>
                      </a:r>
                      <a:r>
                        <a:rPr lang="en-US" sz="1400" b="0" strike="noStrike" spc="-1">
                          <a:solidFill>
                            <a:schemeClr val="dk1"/>
                          </a:solidFill>
                          <a:latin typeface="Times New Roman" panose="02020603050405020304"/>
                          <a:ea typeface="Times New Roman" panose="02020603050405020304"/>
                        </a:rPr>
                        <a:t>94</a:t>
                      </a:r>
                      <a:r>
                        <a:rPr lang="ru-RU" sz="1400" b="0" strike="noStrike" spc="-1">
                          <a:solidFill>
                            <a:schemeClr val="dk1"/>
                          </a:solidFill>
                          <a:latin typeface="Times New Roman" panose="02020603050405020304"/>
                          <a:ea typeface="Times New Roman" panose="02020603050405020304"/>
                        </a:rPr>
                        <a:t> 51</a:t>
                      </a:r>
                      <a:r>
                        <a:rPr lang="en-US" sz="1400" b="0" strike="noStrike" spc="-1">
                          <a:solidFill>
                            <a:schemeClr val="dk1"/>
                          </a:solidFill>
                          <a:latin typeface="Times New Roman" panose="02020603050405020304"/>
                          <a:ea typeface="Times New Roman" panose="02020603050405020304"/>
                        </a:rPr>
                        <a:t>8,8</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19</a:t>
                      </a:r>
                      <a:r>
                        <a:rPr lang="en-US" sz="1400" b="0" strike="noStrike" spc="-1">
                          <a:solidFill>
                            <a:schemeClr val="dk1"/>
                          </a:solidFill>
                          <a:latin typeface="Times New Roman" panose="02020603050405020304"/>
                          <a:ea typeface="Times New Roman" panose="02020603050405020304"/>
                        </a:rPr>
                        <a:t>6</a:t>
                      </a:r>
                      <a:r>
                        <a:rPr lang="ru-RU" sz="1400" b="0" strike="noStrike" spc="-1">
                          <a:solidFill>
                            <a:schemeClr val="dk1"/>
                          </a:solidFill>
                          <a:latin typeface="Times New Roman" panose="02020603050405020304"/>
                          <a:ea typeface="Times New Roman" panose="02020603050405020304"/>
                        </a:rPr>
                        <a:t> 487</a:t>
                      </a:r>
                      <a:r>
                        <a:rPr lang="en-US" sz="1400" b="0" strike="noStrike" spc="-1">
                          <a:solidFill>
                            <a:schemeClr val="dk1"/>
                          </a:solidFill>
                          <a:latin typeface="Times New Roman" panose="02020603050405020304"/>
                          <a:ea typeface="Times New Roman" panose="02020603050405020304"/>
                        </a:rPr>
                        <a:t>,0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248400">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Общее образование</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356 462,8</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443 127,9</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545 205,5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560</a:t>
                      </a:r>
                      <a:r>
                        <a:rPr lang="ru-RU" sz="1400" b="0" strike="noStrike" spc="-1">
                          <a:solidFill>
                            <a:schemeClr val="dk1"/>
                          </a:solidFill>
                          <a:latin typeface="Times New Roman" panose="02020603050405020304"/>
                          <a:ea typeface="Times New Roman" panose="02020603050405020304"/>
                        </a:rPr>
                        <a:t> 942</a:t>
                      </a:r>
                      <a:r>
                        <a:rPr lang="en-US" sz="1400" b="0" strike="noStrike" spc="-1">
                          <a:solidFill>
                            <a:schemeClr val="dk1"/>
                          </a:solidFill>
                          <a:latin typeface="Times New Roman" panose="02020603050405020304"/>
                          <a:ea typeface="Times New Roman" panose="02020603050405020304"/>
                        </a:rPr>
                        <a:t>,5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581</a:t>
                      </a:r>
                      <a:r>
                        <a:rPr lang="ru-RU" sz="1400" b="0" strike="noStrike" spc="-1">
                          <a:solidFill>
                            <a:schemeClr val="dk1"/>
                          </a:solidFill>
                          <a:latin typeface="Times New Roman" panose="02020603050405020304"/>
                          <a:ea typeface="Times New Roman" panose="02020603050405020304"/>
                        </a:rPr>
                        <a:t> 103</a:t>
                      </a:r>
                      <a:r>
                        <a:rPr lang="en-US" sz="1400" b="0" strike="noStrike" spc="-1">
                          <a:solidFill>
                            <a:schemeClr val="dk1"/>
                          </a:solidFill>
                          <a:latin typeface="Times New Roman" panose="02020603050405020304"/>
                          <a:ea typeface="Times New Roman" panose="02020603050405020304"/>
                        </a:rPr>
                        <a:t>,4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r h="248400">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Дополнительное образование детей</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39 042,5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36 054,4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37 459,0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3</a:t>
                      </a:r>
                      <a:r>
                        <a:rPr lang="en-US" sz="1400" b="0" strike="noStrike" spc="-1">
                          <a:solidFill>
                            <a:schemeClr val="dk1"/>
                          </a:solidFill>
                          <a:latin typeface="Times New Roman" panose="02020603050405020304"/>
                          <a:ea typeface="Times New Roman" panose="02020603050405020304"/>
                        </a:rPr>
                        <a:t>8</a:t>
                      </a:r>
                      <a:r>
                        <a:rPr lang="ru-RU" sz="1400" b="0" strike="noStrike" spc="-1">
                          <a:solidFill>
                            <a:schemeClr val="dk1"/>
                          </a:solidFill>
                          <a:latin typeface="Times New Roman" panose="02020603050405020304"/>
                          <a:ea typeface="Times New Roman" panose="02020603050405020304"/>
                        </a:rPr>
                        <a:t> </a:t>
                      </a:r>
                      <a:r>
                        <a:rPr lang="en-US" sz="1400" b="0" strike="noStrike" spc="-1">
                          <a:solidFill>
                            <a:schemeClr val="dk1"/>
                          </a:solidFill>
                          <a:latin typeface="Times New Roman" panose="02020603050405020304"/>
                          <a:ea typeface="Times New Roman" panose="02020603050405020304"/>
                        </a:rPr>
                        <a:t>255,4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38 </a:t>
                      </a:r>
                      <a:r>
                        <a:rPr lang="en-US" sz="1400" b="0" strike="noStrike" spc="-1">
                          <a:solidFill>
                            <a:schemeClr val="dk1"/>
                          </a:solidFill>
                          <a:latin typeface="Times New Roman" panose="02020603050405020304"/>
                          <a:ea typeface="Times New Roman" panose="02020603050405020304"/>
                        </a:rPr>
                        <a:t>925,4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4"/>
                  </a:ext>
                </a:extLst>
              </a:tr>
              <a:tr h="248400">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Молодежная политика и оздоровление детей</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9 465,1</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648,5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518,6</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2</a:t>
                      </a:r>
                      <a:r>
                        <a:rPr lang="en-US" sz="1400" b="0" strike="noStrike" spc="-1">
                          <a:solidFill>
                            <a:schemeClr val="dk1"/>
                          </a:solidFill>
                          <a:latin typeface="Times New Roman" panose="02020603050405020304"/>
                          <a:ea typeface="Times New Roman" panose="02020603050405020304"/>
                        </a:rPr>
                        <a:t>00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2</a:t>
                      </a:r>
                      <a:r>
                        <a:rPr lang="en-US" sz="1400" b="0" strike="noStrike" spc="-1">
                          <a:solidFill>
                            <a:schemeClr val="dk1"/>
                          </a:solidFill>
                          <a:latin typeface="Times New Roman" panose="02020603050405020304"/>
                          <a:ea typeface="Times New Roman" panose="02020603050405020304"/>
                        </a:rPr>
                        <a:t>00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5"/>
                  </a:ext>
                </a:extLst>
              </a:tr>
              <a:tr h="248400">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Другие вопросы в области образования</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27 099,4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64 817,3</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53 660,5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en-US" sz="1400" b="0" strike="noStrike" spc="-1">
                          <a:solidFill>
                            <a:schemeClr val="dk1"/>
                          </a:solidFill>
                          <a:latin typeface="Times New Roman" panose="02020603050405020304"/>
                          <a:ea typeface="Times New Roman" panose="02020603050405020304"/>
                        </a:rPr>
                        <a:t>53 1</a:t>
                      </a:r>
                      <a:r>
                        <a:rPr lang="ru-RU" sz="1400" b="0" strike="noStrike" spc="-1">
                          <a:solidFill>
                            <a:schemeClr val="dk1"/>
                          </a:solidFill>
                          <a:latin typeface="Times New Roman" panose="02020603050405020304"/>
                          <a:ea typeface="Times New Roman" panose="02020603050405020304"/>
                        </a:rPr>
                        <a:t>5</a:t>
                      </a:r>
                      <a:r>
                        <a:rPr lang="en-US" sz="1400" b="0" strike="noStrike" spc="-1">
                          <a:solidFill>
                            <a:schemeClr val="dk1"/>
                          </a:solidFill>
                          <a:latin typeface="Times New Roman" panose="02020603050405020304"/>
                          <a:ea typeface="Times New Roman" panose="02020603050405020304"/>
                        </a:rPr>
                        <a:t>6</a:t>
                      </a:r>
                      <a:r>
                        <a:rPr lang="ru-RU" sz="1400" b="0" strike="noStrike" spc="-1">
                          <a:solidFill>
                            <a:schemeClr val="dk1"/>
                          </a:solidFill>
                          <a:latin typeface="Times New Roman" panose="02020603050405020304"/>
                          <a:ea typeface="Times New Roman" panose="02020603050405020304"/>
                        </a:rPr>
                        <a:t>,</a:t>
                      </a:r>
                      <a:r>
                        <a:rPr lang="en-US" sz="1400" b="0" strike="noStrike" spc="-1">
                          <a:solidFill>
                            <a:schemeClr val="dk1"/>
                          </a:solidFill>
                          <a:latin typeface="Times New Roman" panose="02020603050405020304"/>
                          <a:ea typeface="Times New Roman" panose="02020603050405020304"/>
                        </a:rPr>
                        <a:t>8</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r" defTabSz="457200">
                        <a:lnSpc>
                          <a:spcPct val="100000"/>
                        </a:lnSpc>
                      </a:pPr>
                      <a:r>
                        <a:rPr lang="ru-RU" sz="1400" b="0" strike="noStrike" spc="-1">
                          <a:solidFill>
                            <a:schemeClr val="dk1"/>
                          </a:solidFill>
                          <a:latin typeface="Times New Roman" panose="02020603050405020304"/>
                          <a:ea typeface="Times New Roman" panose="02020603050405020304"/>
                        </a:rPr>
                        <a:t>55</a:t>
                      </a:r>
                      <a:r>
                        <a:rPr lang="en-US" sz="1400" b="0" strike="noStrike" spc="-1">
                          <a:solidFill>
                            <a:schemeClr val="dk1"/>
                          </a:solidFill>
                          <a:latin typeface="Times New Roman" panose="02020603050405020304"/>
                          <a:ea typeface="Times New Roman" panose="02020603050405020304"/>
                        </a:rPr>
                        <a:t> 028</a:t>
                      </a:r>
                      <a:r>
                        <a:rPr lang="ru-RU" sz="1400" b="0" strike="noStrike" spc="-1">
                          <a:solidFill>
                            <a:schemeClr val="dk1"/>
                          </a:solidFill>
                          <a:latin typeface="Times New Roman" panose="02020603050405020304"/>
                          <a:ea typeface="Times New Roman" panose="02020603050405020304"/>
                        </a:rPr>
                        <a:t>,</a:t>
                      </a:r>
                      <a:r>
                        <a:rPr lang="en-US" sz="1400" b="0" strike="noStrike" spc="-1">
                          <a:solidFill>
                            <a:schemeClr val="dk1"/>
                          </a:solidFill>
                          <a:latin typeface="Times New Roman" panose="02020603050405020304"/>
                          <a:ea typeface="Times New Roman" panose="02020603050405020304"/>
                        </a:rPr>
                        <a:t>2</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6"/>
                  </a:ext>
                </a:extLst>
              </a:tr>
            </a:tbl>
          </a:graphicData>
        </a:graphic>
      </p:graphicFrame>
      <p:pic>
        <p:nvPicPr>
          <p:cNvPr id="309" name="Рисунок 6" descr="http://ivbarinov.ru/files/%D0%9F%D0%B0%D1%82%D1%80%D0%B8%D0%BE%D1%82%D0%B8%D0%BA%D0%B0/%D1%80%D0%BE%D0%B4%D0%BE%D1%81%D0%BB%D0%BE%D0%B2%D0%BD%D0%B0%D1%8F%20%D0%BB%D0%B8%D0%BF%D0%BA%D0%B0%2014/MR_09_md.jpg"/>
          <p:cNvPicPr/>
          <p:nvPr/>
        </p:nvPicPr>
        <p:blipFill>
          <a:blip r:embed="rId2">
            <a:lum bright="10000"/>
          </a:blip>
          <a:stretch>
            <a:fillRect/>
          </a:stretch>
        </p:blipFill>
        <p:spPr>
          <a:xfrm>
            <a:off x="657360" y="4392360"/>
            <a:ext cx="2964240" cy="1989360"/>
          </a:xfrm>
          <a:prstGeom prst="rect">
            <a:avLst/>
          </a:prstGeom>
          <a:ln w="9525">
            <a:noFill/>
          </a:ln>
        </p:spPr>
      </p:pic>
      <p:pic>
        <p:nvPicPr>
          <p:cNvPr id="310" name="Рисунок 7" descr="http://ivbarinov.ru/files/%D0%9F%D0%B0%D1%82%D1%80%D0%B8%D0%BE%D1%82%D0%B8%D0%BA%D0%B0/%D1%80%D0%BE%D0%B4%D0%BE%D1%81%D0%BB%D0%BE%D0%B2%D0%BD%D0%B0%D1%8F%20%D0%BB%D0%B8%D0%BF%D0%BA%D0%B0%2014/MR_02_md.jpg"/>
          <p:cNvPicPr/>
          <p:nvPr/>
        </p:nvPicPr>
        <p:blipFill>
          <a:blip r:embed="rId3">
            <a:lum bright="10000"/>
          </a:blip>
          <a:stretch>
            <a:fillRect/>
          </a:stretch>
        </p:blipFill>
        <p:spPr>
          <a:xfrm>
            <a:off x="8568720" y="4392360"/>
            <a:ext cx="2964240" cy="1989360"/>
          </a:xfrm>
          <a:prstGeom prst="rect">
            <a:avLst/>
          </a:prstGeom>
          <a:ln w="9525">
            <a:noFill/>
          </a:ln>
        </p:spPr>
      </p:pic>
      <p:graphicFrame>
        <p:nvGraphicFramePr>
          <p:cNvPr id="2" name="Диаграмма 1"/>
          <p:cNvGraphicFramePr/>
          <p:nvPr>
            <p:extLst>
              <p:ext uri="{D42A27DB-BD31-4B8C-83A1-F6EECF244321}">
                <p14:modId xmlns:p14="http://schemas.microsoft.com/office/powerpoint/2010/main" val="2338053380"/>
              </p:ext>
            </p:extLst>
          </p:nvPr>
        </p:nvGraphicFramePr>
        <p:xfrm>
          <a:off x="3791744" y="4221088"/>
          <a:ext cx="4608512" cy="244827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313" name="Заголовок 1"/>
          <p:cNvSpPr/>
          <p:nvPr/>
        </p:nvSpPr>
        <p:spPr>
          <a:xfrm>
            <a:off x="657360" y="474120"/>
            <a:ext cx="10875600" cy="6494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97499" lnSpcReduction="10000"/>
          </a:bodyPr>
          <a:lstStyle/>
          <a:p>
            <a:pPr algn="ctr" defTabSz="342900">
              <a:lnSpc>
                <a:spcPct val="100000"/>
              </a:lnSpc>
            </a:pPr>
            <a:r>
              <a:rPr lang="ru-RU" sz="2000" b="1" strike="noStrike" spc="-1">
                <a:solidFill>
                  <a:schemeClr val="lt1"/>
                </a:solidFill>
                <a:latin typeface="Times New Roman" panose="02020603050405020304"/>
                <a:ea typeface="Times New Roman" panose="02020603050405020304"/>
              </a:rPr>
              <a:t>Культура, кинематография</a:t>
            </a:r>
            <a:br>
              <a:rPr sz="2000"/>
            </a:br>
            <a:r>
              <a:rPr lang="ru-RU" sz="2000" b="1" strike="noStrike" spc="-1">
                <a:solidFill>
                  <a:schemeClr val="lt1"/>
                </a:solidFill>
                <a:latin typeface="Times New Roman" panose="02020603050405020304"/>
                <a:ea typeface="Times New Roman" panose="02020603050405020304"/>
              </a:rPr>
              <a:t>17 063,0 </a:t>
            </a:r>
            <a:r>
              <a:rPr lang="ru-RU" sz="2000" b="0" strike="noStrike" spc="-1">
                <a:solidFill>
                  <a:schemeClr val="lt1"/>
                </a:solidFill>
                <a:latin typeface="Times New Roman" panose="02020603050405020304"/>
                <a:ea typeface="Times New Roman" panose="02020603050405020304"/>
              </a:rPr>
              <a:t>тыс. руб. – будет направлено на финансирование культуры в 2025 году</a:t>
            </a:r>
            <a:endParaRPr lang="ru-RU" sz="2000" b="0" strike="noStrike" spc="-1">
              <a:solidFill>
                <a:srgbClr val="FFFFFF"/>
              </a:solidFill>
              <a:latin typeface="Arial" panose="020B0604020202020204"/>
            </a:endParaRPr>
          </a:p>
        </p:txBody>
      </p:sp>
      <p:graphicFrame>
        <p:nvGraphicFramePr>
          <p:cNvPr id="314" name="Содержимое 4"/>
          <p:cNvGraphicFramePr/>
          <p:nvPr/>
        </p:nvGraphicFramePr>
        <p:xfrm>
          <a:off x="657360" y="1400760"/>
          <a:ext cx="10876680" cy="2164080"/>
        </p:xfrm>
        <a:graphic>
          <a:graphicData uri="http://schemas.openxmlformats.org/drawingml/2006/table">
            <a:tbl>
              <a:tblPr/>
              <a:tblGrid>
                <a:gridCol w="5388480">
                  <a:extLst>
                    <a:ext uri="{9D8B030D-6E8A-4147-A177-3AD203B41FA5}">
                      <a16:colId xmlns:a16="http://schemas.microsoft.com/office/drawing/2014/main" val="20000"/>
                    </a:ext>
                  </a:extLst>
                </a:gridCol>
                <a:gridCol w="109764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7640">
                  <a:extLst>
                    <a:ext uri="{9D8B030D-6E8A-4147-A177-3AD203B41FA5}">
                      <a16:colId xmlns:a16="http://schemas.microsoft.com/office/drawing/2014/main" val="20004"/>
                    </a:ext>
                  </a:extLst>
                </a:gridCol>
                <a:gridCol w="1097640">
                  <a:extLst>
                    <a:ext uri="{9D8B030D-6E8A-4147-A177-3AD203B41FA5}">
                      <a16:colId xmlns:a16="http://schemas.microsoft.com/office/drawing/2014/main" val="20005"/>
                    </a:ext>
                  </a:extLst>
                </a:gridCol>
              </a:tblGrid>
              <a:tr h="370800">
                <a:tc>
                  <a:txBody>
                    <a:bodyPr/>
                    <a:lstStyle/>
                    <a:p>
                      <a:pPr algn="ctr" defTabSz="457200">
                        <a:lnSpc>
                          <a:spcPct val="100000"/>
                        </a:lnSpc>
                      </a:pPr>
                      <a:r>
                        <a:rPr lang="ru-RU" sz="1600" b="1" strike="noStrike" spc="-1">
                          <a:solidFill>
                            <a:schemeClr val="lt1"/>
                          </a:solidFill>
                          <a:latin typeface="Times New Roman" panose="02020603050405020304"/>
                          <a:ea typeface="Times New Roman" panose="02020603050405020304"/>
                        </a:rPr>
                        <a:t>Подраздел</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a:ea typeface="Times New Roman" panose="02020603050405020304"/>
                        </a:rPr>
                        <a:t>2023 год (прогноз) тыс. руб.</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a:ea typeface="Times New Roman" panose="02020603050405020304"/>
                        </a:rPr>
                        <a:t>2024 год (прогноз) тыс. руб.</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a:ea typeface="Times New Roman" panose="02020603050405020304"/>
                        </a:rPr>
                        <a:t>2025 год (прогноз) тыс. руб.</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a:ea typeface="Times New Roman" panose="02020603050405020304"/>
                        </a:rPr>
                        <a:t>2026 год (прогноз) тыс. руб.</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tabLst>
                          <a:tab pos="0" algn="l"/>
                        </a:tabLst>
                      </a:pPr>
                      <a:r>
                        <a:rPr lang="ru-RU" sz="1600" b="1" strike="noStrike" spc="-1">
                          <a:solidFill>
                            <a:schemeClr val="lt1"/>
                          </a:solidFill>
                          <a:latin typeface="Times New Roman" panose="02020603050405020304"/>
                          <a:ea typeface="Times New Roman" panose="02020603050405020304"/>
                        </a:rPr>
                        <a:t>2027 год (прогноз) тыс. руб.</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pPr>
                      <a:r>
                        <a:rPr lang="ru-RU" sz="1600" b="1" strike="noStrike" spc="-1">
                          <a:solidFill>
                            <a:schemeClr val="dk1"/>
                          </a:solidFill>
                          <a:latin typeface="Times New Roman" panose="02020603050405020304"/>
                          <a:ea typeface="Times New Roman" panose="02020603050405020304"/>
                        </a:rPr>
                        <a:t>Культура, кинематография, всего</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10 537</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15 244,2</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17 063,0</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15 889,0</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19 535,0</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147960">
                <a:tc>
                  <a:txBody>
                    <a:bodyPr/>
                    <a:lstStyle/>
                    <a:p>
                      <a:pPr defTabSz="457200">
                        <a:lnSpc>
                          <a:spcPct val="100000"/>
                        </a:lnSpc>
                      </a:pPr>
                      <a:r>
                        <a:rPr lang="ru-RU" sz="1600" b="0" strike="noStrike" spc="-1">
                          <a:solidFill>
                            <a:schemeClr val="dk1"/>
                          </a:solidFill>
                          <a:latin typeface="Times New Roman" panose="02020603050405020304"/>
                          <a:ea typeface="Times New Roman" panose="02020603050405020304"/>
                        </a:rPr>
                        <a:t>в том числе</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endParaRPr lang="ru-RU" sz="1600" b="0" strike="noStrike" spc="-1">
                        <a:solidFill>
                          <a:schemeClr val="dk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endParaRPr lang="ru-RU" sz="1600" b="0" strike="noStrike" spc="-1">
                        <a:solidFill>
                          <a:schemeClr val="dk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endParaRPr lang="ru-RU" sz="1600" b="0" strike="noStrike" spc="-1">
                        <a:solidFill>
                          <a:schemeClr val="dk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endParaRPr lang="ru-RU" sz="1600" b="0" strike="noStrike" spc="-1">
                        <a:solidFill>
                          <a:schemeClr val="dk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endParaRPr lang="ru-RU" sz="1600" b="0" strike="noStrike" spc="-1">
                        <a:solidFill>
                          <a:schemeClr val="dk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248400">
                <a:tc>
                  <a:txBody>
                    <a:bodyPr/>
                    <a:lstStyle/>
                    <a:p>
                      <a:pPr defTabSz="457200">
                        <a:lnSpc>
                          <a:spcPct val="100000"/>
                        </a:lnSpc>
                      </a:pPr>
                      <a:r>
                        <a:rPr lang="ru-RU" sz="1600" b="0" strike="noStrike" spc="-1">
                          <a:solidFill>
                            <a:schemeClr val="dk1"/>
                          </a:solidFill>
                          <a:latin typeface="Times New Roman" panose="02020603050405020304"/>
                          <a:ea typeface="Times New Roman" panose="02020603050405020304"/>
                        </a:rPr>
                        <a:t>Культура</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5 747,2</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7 839</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9 372</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7 589,0</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10 589</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solidFill>
                  </a:tcPr>
                </a:tc>
                <a:extLst>
                  <a:ext uri="{0D108BD9-81ED-4DB2-BD59-A6C34878D82A}">
                    <a16:rowId xmlns:a16="http://schemas.microsoft.com/office/drawing/2014/main" val="10003"/>
                  </a:ext>
                </a:extLst>
              </a:tr>
              <a:tr h="248400">
                <a:tc>
                  <a:txBody>
                    <a:bodyPr/>
                    <a:lstStyle/>
                    <a:p>
                      <a:pPr defTabSz="457200">
                        <a:lnSpc>
                          <a:spcPct val="100000"/>
                        </a:lnSpc>
                      </a:pPr>
                      <a:r>
                        <a:rPr lang="ru-RU" sz="1600" b="0" strike="noStrike" spc="-1">
                          <a:solidFill>
                            <a:schemeClr val="dk1"/>
                          </a:solidFill>
                          <a:latin typeface="Times New Roman" panose="02020603050405020304"/>
                          <a:ea typeface="Times New Roman" panose="02020603050405020304"/>
                        </a:rPr>
                        <a:t>Другие вопросы в области культуры, кинематографии</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lumMod val="40000"/>
                        <a:lumOff val="6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4 789,8</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lumMod val="40000"/>
                        <a:lumOff val="6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7 405,2</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lumMod val="40000"/>
                        <a:lumOff val="6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7 691,0</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lumMod val="40000"/>
                        <a:lumOff val="6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8 300,0</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lumMod val="40000"/>
                        <a:lumOff val="6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8 946</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lumMod val="40000"/>
                        <a:lumOff val="60000"/>
                      </a:schemeClr>
                    </a:solidFill>
                  </a:tcPr>
                </a:tc>
                <a:extLst>
                  <a:ext uri="{0D108BD9-81ED-4DB2-BD59-A6C34878D82A}">
                    <a16:rowId xmlns:a16="http://schemas.microsoft.com/office/drawing/2014/main" val="10004"/>
                  </a:ext>
                </a:extLst>
              </a:tr>
            </a:tbl>
          </a:graphicData>
        </a:graphic>
      </p:graphicFrame>
      <p:pic>
        <p:nvPicPr>
          <p:cNvPr id="315" name="Рисунок 6" descr="http://slb-duma.ru/images/d_sld/NR9338ddac98f6b06837ad11ebe4647ac7.jpg"/>
          <p:cNvPicPr/>
          <p:nvPr/>
        </p:nvPicPr>
        <p:blipFill>
          <a:blip r:embed="rId2">
            <a:lum bright="10000"/>
          </a:blip>
          <a:stretch>
            <a:fillRect/>
          </a:stretch>
        </p:blipFill>
        <p:spPr>
          <a:xfrm>
            <a:off x="657360" y="4219920"/>
            <a:ext cx="3451320" cy="2162160"/>
          </a:xfrm>
          <a:prstGeom prst="rect">
            <a:avLst/>
          </a:prstGeom>
          <a:ln w="9525">
            <a:noFill/>
          </a:ln>
        </p:spPr>
      </p:pic>
      <p:pic>
        <p:nvPicPr>
          <p:cNvPr id="316" name="Рисунок 7" descr="http://eldorado.mouoslb.ru/sites/default/files/documents/%D0%B8%D1%82%D0%BE%D0%B3%D0%B8%20%D0%BA%D0%BE%D0%BD%D0%BA%D1%83%D1%80%D1%81%D0%BE%D0%B2/IMG_1429.JPG"/>
          <p:cNvPicPr/>
          <p:nvPr/>
        </p:nvPicPr>
        <p:blipFill>
          <a:blip r:embed="rId3">
            <a:lum bright="10000"/>
          </a:blip>
          <a:stretch>
            <a:fillRect/>
          </a:stretch>
        </p:blipFill>
        <p:spPr>
          <a:xfrm>
            <a:off x="8494560" y="4219920"/>
            <a:ext cx="3038400" cy="2162160"/>
          </a:xfrm>
          <a:prstGeom prst="rect">
            <a:avLst/>
          </a:prstGeom>
          <a:ln w="9525">
            <a:noFill/>
          </a:ln>
        </p:spPr>
      </p:pic>
      <p:graphicFrame>
        <p:nvGraphicFramePr>
          <p:cNvPr id="2" name="Диаграмма 1"/>
          <p:cNvGraphicFramePr/>
          <p:nvPr>
            <p:extLst>
              <p:ext uri="{D42A27DB-BD31-4B8C-83A1-F6EECF244321}">
                <p14:modId xmlns:p14="http://schemas.microsoft.com/office/powerpoint/2010/main" val="806524617"/>
              </p:ext>
            </p:extLst>
          </p:nvPr>
        </p:nvGraphicFramePr>
        <p:xfrm>
          <a:off x="4223792" y="3933056"/>
          <a:ext cx="4176464" cy="266429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319" name="Заголовок 1"/>
          <p:cNvSpPr/>
          <p:nvPr/>
        </p:nvSpPr>
        <p:spPr>
          <a:xfrm>
            <a:off x="657360" y="474120"/>
            <a:ext cx="10875600" cy="7023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ctr" defTabSz="342900">
              <a:lnSpc>
                <a:spcPct val="100000"/>
              </a:lnSpc>
            </a:pPr>
            <a:r>
              <a:rPr lang="ru-RU" sz="2000" b="1" strike="noStrike" spc="-1">
                <a:solidFill>
                  <a:schemeClr val="lt2">
                    <a:lumMod val="25000"/>
                  </a:schemeClr>
                </a:solidFill>
                <a:latin typeface="Times New Roman" panose="02020603050405020304"/>
                <a:ea typeface="Times New Roman" panose="02020603050405020304"/>
              </a:rPr>
              <a:t>Социальная политика</a:t>
            </a:r>
            <a:br>
              <a:rPr sz="2000"/>
            </a:br>
            <a:r>
              <a:rPr lang="ru-RU" sz="2000" b="0" strike="noStrike" spc="-1">
                <a:solidFill>
                  <a:srgbClr val="000000"/>
                </a:solidFill>
                <a:latin typeface="Century Gothic"/>
                <a:ea typeface="Times New Roman" panose="02020603050405020304"/>
              </a:rPr>
              <a:t>118</a:t>
            </a:r>
            <a:r>
              <a:rPr lang="ru-RU" sz="2000" b="1" strike="noStrike" spc="-1">
                <a:solidFill>
                  <a:schemeClr val="lt2">
                    <a:lumMod val="25000"/>
                  </a:schemeClr>
                </a:solidFill>
                <a:latin typeface="Times New Roman" panose="02020603050405020304"/>
                <a:ea typeface="Times New Roman" panose="02020603050405020304"/>
              </a:rPr>
              <a:t> 927,3 </a:t>
            </a:r>
            <a:r>
              <a:rPr lang="ru-RU" sz="2000" b="0" strike="noStrike" spc="-1">
                <a:solidFill>
                  <a:schemeClr val="lt2">
                    <a:lumMod val="25000"/>
                  </a:schemeClr>
                </a:solidFill>
                <a:latin typeface="Times New Roman" panose="02020603050405020304"/>
                <a:ea typeface="Times New Roman" panose="02020603050405020304"/>
              </a:rPr>
              <a:t>тыс. руб. – будет направлено на финансирование социальной политики в 2025 году</a:t>
            </a:r>
            <a:endParaRPr lang="ru-RU" sz="2000" b="0" strike="noStrike" spc="-1">
              <a:solidFill>
                <a:srgbClr val="FFFFFF"/>
              </a:solidFill>
              <a:latin typeface="Arial" panose="020B0604020202020204"/>
            </a:endParaRPr>
          </a:p>
        </p:txBody>
      </p:sp>
      <p:graphicFrame>
        <p:nvGraphicFramePr>
          <p:cNvPr id="320" name="Содержимое 4"/>
          <p:cNvGraphicFramePr/>
          <p:nvPr/>
        </p:nvGraphicFramePr>
        <p:xfrm>
          <a:off x="657360" y="1440360"/>
          <a:ext cx="10876680" cy="2438400"/>
        </p:xfrm>
        <a:graphic>
          <a:graphicData uri="http://schemas.openxmlformats.org/drawingml/2006/table">
            <a:tbl>
              <a:tblPr/>
              <a:tblGrid>
                <a:gridCol w="5388480">
                  <a:extLst>
                    <a:ext uri="{9D8B030D-6E8A-4147-A177-3AD203B41FA5}">
                      <a16:colId xmlns:a16="http://schemas.microsoft.com/office/drawing/2014/main" val="20000"/>
                    </a:ext>
                  </a:extLst>
                </a:gridCol>
                <a:gridCol w="109764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7640">
                  <a:extLst>
                    <a:ext uri="{9D8B030D-6E8A-4147-A177-3AD203B41FA5}">
                      <a16:colId xmlns:a16="http://schemas.microsoft.com/office/drawing/2014/main" val="20004"/>
                    </a:ext>
                  </a:extLst>
                </a:gridCol>
                <a:gridCol w="1097640">
                  <a:extLst>
                    <a:ext uri="{9D8B030D-6E8A-4147-A177-3AD203B41FA5}">
                      <a16:colId xmlns:a16="http://schemas.microsoft.com/office/drawing/2014/main" val="20005"/>
                    </a:ext>
                  </a:extLst>
                </a:gridCol>
              </a:tblGrid>
              <a:tr h="370800">
                <a:tc>
                  <a:txBody>
                    <a:bodyPr/>
                    <a:lstStyle/>
                    <a:p>
                      <a:pPr algn="ctr" defTabSz="457200">
                        <a:lnSpc>
                          <a:spcPct val="100000"/>
                        </a:lnSpc>
                      </a:pPr>
                      <a:r>
                        <a:rPr lang="ru-RU" sz="1600" b="1" strike="noStrike" spc="-1" dirty="0">
                          <a:solidFill>
                            <a:schemeClr val="lt1"/>
                          </a:solidFill>
                          <a:latin typeface="Times New Roman" panose="02020603050405020304"/>
                          <a:ea typeface="Times New Roman" panose="02020603050405020304"/>
                        </a:rPr>
                        <a:t>Подраздел</a:t>
                      </a:r>
                      <a:endParaRPr lang="ru-RU" sz="1600" b="0" strike="noStrike" spc="-1" dirty="0">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a:ea typeface="Times New Roman" panose="02020603050405020304"/>
                        </a:rPr>
                        <a:t>2023 год (прогноз) тыс. руб.</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a:ea typeface="Times New Roman" panose="02020603050405020304"/>
                        </a:rPr>
                        <a:t>2024 год (прогноз) тыс. руб.</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a:ea typeface="Times New Roman" panose="02020603050405020304"/>
                        </a:rPr>
                        <a:t>2025 год (прогноз) тыс. руб.</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a:ea typeface="Times New Roman" panose="02020603050405020304"/>
                        </a:rPr>
                        <a:t>2026 год (прогноз) тыс. руб.</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tabLst>
                          <a:tab pos="0" algn="l"/>
                        </a:tabLst>
                      </a:pPr>
                      <a:r>
                        <a:rPr lang="ru-RU" sz="1600" b="1" strike="noStrike" spc="-1">
                          <a:solidFill>
                            <a:schemeClr val="lt1"/>
                          </a:solidFill>
                          <a:latin typeface="Times New Roman" panose="02020603050405020304"/>
                          <a:ea typeface="Times New Roman" panose="02020603050405020304"/>
                        </a:rPr>
                        <a:t>2027 год (прогноз) тыс. руб.</a:t>
                      </a:r>
                      <a:endParaRPr lang="ru-RU" sz="1600" b="0" strike="noStrike" spc="-1">
                        <a:solidFill>
                          <a:srgbClr val="FFFFFF"/>
                        </a:solidFill>
                        <a:latin typeface="Arial" panose="020B0604020202020204"/>
                      </a:endParaRPr>
                    </a:p>
                    <a:p>
                      <a:pPr algn="ctr" defTabSz="457200">
                        <a:lnSpc>
                          <a:spcPct val="100000"/>
                        </a:lnSpc>
                        <a:tabLst>
                          <a:tab pos="0" algn="l"/>
                        </a:tabLst>
                      </a:pP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pPr>
                      <a:r>
                        <a:rPr lang="ru-RU" sz="1600" b="1" strike="noStrike" spc="-1">
                          <a:solidFill>
                            <a:schemeClr val="dk1"/>
                          </a:solidFill>
                          <a:latin typeface="Times New Roman" panose="02020603050405020304"/>
                          <a:ea typeface="Times New Roman" panose="02020603050405020304"/>
                        </a:rPr>
                        <a:t>Социальная политика, всего</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92 431,7</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95 541,6</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118 927,3</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122 145</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126 641,1</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248400">
                <a:tc>
                  <a:txBody>
                    <a:bodyPr/>
                    <a:lstStyle/>
                    <a:p>
                      <a:pPr defTabSz="457200">
                        <a:lnSpc>
                          <a:spcPct val="100000"/>
                        </a:lnSpc>
                      </a:pPr>
                      <a:r>
                        <a:rPr lang="ru-RU" sz="1600" b="0" strike="noStrike" spc="-1" dirty="0">
                          <a:solidFill>
                            <a:schemeClr val="dk1"/>
                          </a:solidFill>
                          <a:latin typeface="Times New Roman" panose="02020603050405020304"/>
                          <a:ea typeface="Times New Roman" panose="02020603050405020304"/>
                        </a:rPr>
                        <a:t>Социальное обеспечение населения</a:t>
                      </a:r>
                      <a:endParaRPr lang="ru-RU" sz="1600" b="0" strike="noStrike" spc="-1" dirty="0">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83 531,7</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86 548,2</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108 459,5</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112 677,2</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117 173,3</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2"/>
                  </a:ext>
                </a:extLst>
              </a:tr>
              <a:tr h="248400">
                <a:tc>
                  <a:txBody>
                    <a:bodyPr/>
                    <a:lstStyle/>
                    <a:p>
                      <a:pPr defTabSz="457200">
                        <a:lnSpc>
                          <a:spcPct val="100000"/>
                        </a:lnSpc>
                      </a:pPr>
                      <a:r>
                        <a:rPr lang="ru-RU" sz="1600" b="0" strike="noStrike" spc="-1" dirty="0">
                          <a:solidFill>
                            <a:schemeClr val="dk1"/>
                          </a:solidFill>
                          <a:latin typeface="Times New Roman" panose="02020603050405020304"/>
                          <a:ea typeface="Times New Roman" panose="02020603050405020304"/>
                        </a:rPr>
                        <a:t>Другие вопросы в области социальной политики</a:t>
                      </a:r>
                      <a:endParaRPr lang="ru-RU" sz="1600" b="0" strike="noStrike" spc="-1" dirty="0">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7 900</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7 993,4</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9 467,8</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9 467,8</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9 467,8</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extLst>
                  <a:ext uri="{0D108BD9-81ED-4DB2-BD59-A6C34878D82A}">
                    <a16:rowId xmlns:a16="http://schemas.microsoft.com/office/drawing/2014/main" val="10003"/>
                  </a:ext>
                </a:extLst>
              </a:tr>
              <a:tr h="248400">
                <a:tc>
                  <a:txBody>
                    <a:bodyPr/>
                    <a:lstStyle/>
                    <a:p>
                      <a:pPr defTabSz="457200">
                        <a:lnSpc>
                          <a:spcPct val="100000"/>
                        </a:lnSpc>
                      </a:pPr>
                      <a:r>
                        <a:rPr lang="ru-RU" sz="1600" b="0" strike="noStrike" spc="-1" dirty="0">
                          <a:solidFill>
                            <a:schemeClr val="dk1"/>
                          </a:solidFill>
                          <a:latin typeface="Times New Roman" panose="02020603050405020304"/>
                          <a:ea typeface="Times New Roman" panose="02020603050405020304"/>
                        </a:rPr>
                        <a:t>Охрана семьи и детства</a:t>
                      </a:r>
                      <a:endParaRPr lang="ru-RU" sz="1600" b="0" strike="noStrike" spc="-1" dirty="0">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c>
                  <a:txBody>
                    <a:bodyPr/>
                    <a:lstStyle/>
                    <a:p>
                      <a:endParaRPr lang="ru-RU" sz="1600" b="0" strike="noStrike" spc="-1">
                        <a:solidFill>
                          <a:schemeClr val="dk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1000</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c>
                  <a:txBody>
                    <a:bodyPr/>
                    <a:lstStyle/>
                    <a:p>
                      <a:endParaRPr lang="ru-RU" sz="18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c>
                  <a:txBody>
                    <a:bodyPr/>
                    <a:lstStyle/>
                    <a:p>
                      <a:endParaRPr lang="ru-RU" sz="1600" b="0" strike="noStrike" spc="-1">
                        <a:solidFill>
                          <a:schemeClr val="dk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c>
                  <a:txBody>
                    <a:bodyPr/>
                    <a:lstStyle/>
                    <a:p>
                      <a:endParaRPr lang="ru-RU" sz="1600" b="0" strike="noStrike" spc="-1" dirty="0">
                        <a:solidFill>
                          <a:schemeClr val="dk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extLst>
                  <a:ext uri="{0D108BD9-81ED-4DB2-BD59-A6C34878D82A}">
                    <a16:rowId xmlns:a16="http://schemas.microsoft.com/office/drawing/2014/main" val="10004"/>
                  </a:ext>
                </a:extLst>
              </a:tr>
            </a:tbl>
          </a:graphicData>
        </a:graphic>
      </p:graphicFrame>
      <p:pic>
        <p:nvPicPr>
          <p:cNvPr id="321" name="Рисунок 6" descr="https://pp.userapi.com/c824701/v824701033/2f10e/AGSMaXAm-Ho.jpg"/>
          <p:cNvPicPr/>
          <p:nvPr/>
        </p:nvPicPr>
        <p:blipFill>
          <a:blip r:embed="rId2">
            <a:lum bright="10000"/>
          </a:blip>
          <a:stretch>
            <a:fillRect/>
          </a:stretch>
        </p:blipFill>
        <p:spPr>
          <a:xfrm>
            <a:off x="657360" y="3962520"/>
            <a:ext cx="3799440" cy="2419560"/>
          </a:xfrm>
          <a:prstGeom prst="rect">
            <a:avLst/>
          </a:prstGeom>
          <a:ln w="9525">
            <a:noFill/>
          </a:ln>
        </p:spPr>
      </p:pic>
      <p:graphicFrame>
        <p:nvGraphicFramePr>
          <p:cNvPr id="2" name="Диаграмма 1"/>
          <p:cNvGraphicFramePr/>
          <p:nvPr>
            <p:extLst>
              <p:ext uri="{D42A27DB-BD31-4B8C-83A1-F6EECF244321}">
                <p14:modId xmlns:p14="http://schemas.microsoft.com/office/powerpoint/2010/main" val="1177527526"/>
              </p:ext>
            </p:extLst>
          </p:nvPr>
        </p:nvGraphicFramePr>
        <p:xfrm>
          <a:off x="4583832" y="3962520"/>
          <a:ext cx="6949128" cy="24195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1"/>
          <p:cNvGraphicFramePr/>
          <p:nvPr>
            <p:extLst>
              <p:ext uri="{D42A27DB-BD31-4B8C-83A1-F6EECF244321}">
                <p14:modId xmlns:p14="http://schemas.microsoft.com/office/powerpoint/2010/main" val="2924435076"/>
              </p:ext>
            </p:extLst>
          </p:nvPr>
        </p:nvGraphicFramePr>
        <p:xfrm>
          <a:off x="551384" y="1556792"/>
          <a:ext cx="10875600" cy="4976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5"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a:t>
            </a:r>
            <a:r>
              <a:rPr lang="ru-RU" sz="1800" b="0" strike="noStrike" spc="-1">
                <a:solidFill>
                  <a:schemeClr val="accent5">
                    <a:lumMod val="50000"/>
                  </a:schemeClr>
                </a:solidFill>
                <a:latin typeface="Times New Roman" panose="02020603050405020304"/>
                <a:ea typeface="Times New Roman" panose="02020603050405020304"/>
              </a:rPr>
              <a:t> Вводная часть</a:t>
            </a:r>
            <a:endParaRPr lang="ru-RU" sz="1800" b="0" strike="noStrike" spc="-1">
              <a:solidFill>
                <a:srgbClr val="FFFFFF"/>
              </a:solidFill>
              <a:latin typeface="Arial" panose="020B0604020202020204"/>
            </a:endParaRPr>
          </a:p>
        </p:txBody>
      </p:sp>
      <p:sp>
        <p:nvSpPr>
          <p:cNvPr id="186" name="CustomShape 1"/>
          <p:cNvSpPr/>
          <p:nvPr/>
        </p:nvSpPr>
        <p:spPr>
          <a:xfrm>
            <a:off x="657360" y="474120"/>
            <a:ext cx="10875600" cy="866648"/>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ru-RU" sz="3200" b="1" strike="noStrike" spc="-1" dirty="0">
                <a:solidFill>
                  <a:srgbClr val="572314"/>
                </a:solidFill>
                <a:latin typeface="Times New Roman" panose="02020603050405020304"/>
                <a:ea typeface="Times New Roman" panose="02020603050405020304"/>
              </a:rPr>
              <a:t>Бюджетный процесс </a:t>
            </a:r>
            <a:r>
              <a:rPr lang="ru-RU" sz="3200" b="0" strike="noStrike" spc="-1" dirty="0">
                <a:solidFill>
                  <a:srgbClr val="572314"/>
                </a:solidFill>
                <a:latin typeface="Times New Roman" panose="02020603050405020304"/>
                <a:ea typeface="Times New Roman" panose="02020603050405020304"/>
              </a:rPr>
              <a:t>– ежегодное формирование и исполнение бюджета</a:t>
            </a:r>
            <a:endParaRPr lang="ru-RU" sz="3200" b="0" strike="noStrike" spc="-1" dirty="0">
              <a:solidFill>
                <a:srgbClr val="FFFFFF"/>
              </a:solidFill>
              <a:latin typeface="Arial" panose="020B0604020202020204"/>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324" name="Заголовок 1"/>
          <p:cNvSpPr/>
          <p:nvPr/>
        </p:nvSpPr>
        <p:spPr>
          <a:xfrm>
            <a:off x="657360" y="474120"/>
            <a:ext cx="10875600" cy="7023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93333"/>
          </a:bodyPr>
          <a:lstStyle/>
          <a:p>
            <a:pPr algn="ctr" defTabSz="342900">
              <a:lnSpc>
                <a:spcPct val="100000"/>
              </a:lnSpc>
            </a:pPr>
            <a:r>
              <a:rPr lang="ru-RU" sz="2000" b="1" strike="noStrike" spc="-1">
                <a:solidFill>
                  <a:schemeClr val="lt1"/>
                </a:solidFill>
                <a:latin typeface="Times New Roman" panose="02020603050405020304"/>
                <a:ea typeface="Times New Roman" panose="02020603050405020304"/>
              </a:rPr>
              <a:t>Физическая культура и спорт</a:t>
            </a:r>
            <a:br>
              <a:rPr sz="2000"/>
            </a:br>
            <a:r>
              <a:rPr lang="ru-RU" sz="2000" b="0" strike="noStrike" spc="-1">
                <a:solidFill>
                  <a:srgbClr val="000000"/>
                </a:solidFill>
                <a:latin typeface="Century Gothic"/>
                <a:ea typeface="Times New Roman" panose="02020603050405020304"/>
              </a:rPr>
              <a:t>3</a:t>
            </a:r>
            <a:r>
              <a:rPr lang="ru-RU" sz="2000" b="1" strike="noStrike" spc="-1">
                <a:solidFill>
                  <a:schemeClr val="lt1"/>
                </a:solidFill>
                <a:latin typeface="Times New Roman" panose="02020603050405020304"/>
                <a:ea typeface="Times New Roman" panose="02020603050405020304"/>
              </a:rPr>
              <a:t>4 191,5</a:t>
            </a:r>
            <a:r>
              <a:rPr lang="ru-RU" sz="2000" b="0" strike="noStrike" spc="-1">
                <a:solidFill>
                  <a:schemeClr val="lt1"/>
                </a:solidFill>
                <a:latin typeface="Times New Roman" panose="02020603050405020304"/>
                <a:ea typeface="Times New Roman" panose="02020603050405020304"/>
              </a:rPr>
              <a:t> тыс. руб. – будет направлено на финансирование физической культуры и спорта в 2025 году</a:t>
            </a:r>
            <a:endParaRPr lang="ru-RU" sz="2000" b="0" strike="noStrike" spc="-1">
              <a:solidFill>
                <a:srgbClr val="FFFFFF"/>
              </a:solidFill>
              <a:latin typeface="Arial" panose="020B0604020202020204"/>
            </a:endParaRPr>
          </a:p>
        </p:txBody>
      </p:sp>
      <p:graphicFrame>
        <p:nvGraphicFramePr>
          <p:cNvPr id="325" name="Содержимое 4"/>
          <p:cNvGraphicFramePr/>
          <p:nvPr/>
        </p:nvGraphicFramePr>
        <p:xfrm>
          <a:off x="657360" y="1394640"/>
          <a:ext cx="10876680" cy="2286000"/>
        </p:xfrm>
        <a:graphic>
          <a:graphicData uri="http://schemas.openxmlformats.org/drawingml/2006/table">
            <a:tbl>
              <a:tblPr/>
              <a:tblGrid>
                <a:gridCol w="5388480">
                  <a:extLst>
                    <a:ext uri="{9D8B030D-6E8A-4147-A177-3AD203B41FA5}">
                      <a16:colId xmlns:a16="http://schemas.microsoft.com/office/drawing/2014/main" val="20000"/>
                    </a:ext>
                  </a:extLst>
                </a:gridCol>
                <a:gridCol w="109764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7640">
                  <a:extLst>
                    <a:ext uri="{9D8B030D-6E8A-4147-A177-3AD203B41FA5}">
                      <a16:colId xmlns:a16="http://schemas.microsoft.com/office/drawing/2014/main" val="20004"/>
                    </a:ext>
                  </a:extLst>
                </a:gridCol>
                <a:gridCol w="1097640">
                  <a:extLst>
                    <a:ext uri="{9D8B030D-6E8A-4147-A177-3AD203B41FA5}">
                      <a16:colId xmlns:a16="http://schemas.microsoft.com/office/drawing/2014/main" val="20005"/>
                    </a:ext>
                  </a:extLst>
                </a:gridCol>
              </a:tblGrid>
              <a:tr h="370800">
                <a:tc>
                  <a:txBody>
                    <a:bodyPr/>
                    <a:lstStyle/>
                    <a:p>
                      <a:pPr algn="ctr" defTabSz="457200">
                        <a:lnSpc>
                          <a:spcPct val="100000"/>
                        </a:lnSpc>
                      </a:pPr>
                      <a:r>
                        <a:rPr lang="ru-RU" sz="1800" b="1" strike="noStrike" spc="-1">
                          <a:solidFill>
                            <a:schemeClr val="lt1"/>
                          </a:solidFill>
                          <a:latin typeface="Times New Roman" panose="02020603050405020304"/>
                          <a:ea typeface="Times New Roman" panose="02020603050405020304"/>
                        </a:rPr>
                        <a:t>Подраздел</a:t>
                      </a:r>
                      <a:endParaRPr lang="ru-RU" sz="18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800" b="1" strike="noStrike" spc="-1">
                          <a:solidFill>
                            <a:schemeClr val="lt1"/>
                          </a:solidFill>
                          <a:latin typeface="Times New Roman" panose="02020603050405020304"/>
                          <a:ea typeface="Times New Roman" panose="02020603050405020304"/>
                        </a:rPr>
                        <a:t>2023 год (прогноз) тыс. руб.</a:t>
                      </a:r>
                      <a:endParaRPr lang="ru-RU" sz="18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800" b="1" strike="noStrike" spc="-1">
                          <a:solidFill>
                            <a:schemeClr val="lt1"/>
                          </a:solidFill>
                          <a:latin typeface="Times New Roman" panose="02020603050405020304"/>
                          <a:ea typeface="Times New Roman" panose="02020603050405020304"/>
                        </a:rPr>
                        <a:t>2024 год (прогноз) тыс. руб.</a:t>
                      </a:r>
                      <a:endParaRPr lang="ru-RU" sz="18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800" b="1" strike="noStrike" spc="-1">
                          <a:solidFill>
                            <a:schemeClr val="lt1"/>
                          </a:solidFill>
                          <a:latin typeface="Times New Roman" panose="02020603050405020304"/>
                          <a:ea typeface="Times New Roman" panose="02020603050405020304"/>
                        </a:rPr>
                        <a:t>2025 год (прогноз) тыс. руб.</a:t>
                      </a:r>
                      <a:endParaRPr lang="ru-RU" sz="18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800" b="1" strike="noStrike" spc="-1">
                          <a:solidFill>
                            <a:schemeClr val="lt1"/>
                          </a:solidFill>
                          <a:latin typeface="Times New Roman" panose="02020603050405020304"/>
                          <a:ea typeface="Times New Roman" panose="02020603050405020304"/>
                        </a:rPr>
                        <a:t>2026 год (прогноз) тыс. руб.</a:t>
                      </a:r>
                      <a:endParaRPr lang="ru-RU" sz="18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tabLst>
                          <a:tab pos="0" algn="l"/>
                        </a:tabLst>
                      </a:pPr>
                      <a:r>
                        <a:rPr lang="ru-RU" sz="1800" b="1" strike="noStrike" spc="-1">
                          <a:solidFill>
                            <a:schemeClr val="lt1"/>
                          </a:solidFill>
                          <a:latin typeface="Times New Roman" panose="02020603050405020304"/>
                          <a:ea typeface="Times New Roman" panose="02020603050405020304"/>
                        </a:rPr>
                        <a:t>2027 год (прогноз) тыс. руб.</a:t>
                      </a:r>
                      <a:endParaRPr lang="ru-RU" sz="18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pPr>
                      <a:r>
                        <a:rPr lang="ru-RU" sz="1800" b="1" strike="noStrike" spc="-1">
                          <a:solidFill>
                            <a:schemeClr val="dk1"/>
                          </a:solidFill>
                          <a:latin typeface="Times New Roman" panose="02020603050405020304"/>
                          <a:ea typeface="Times New Roman" panose="02020603050405020304"/>
                        </a:rPr>
                        <a:t>Физическая культура и спорт, всего</a:t>
                      </a:r>
                      <a:endParaRPr lang="ru-RU" sz="18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800" b="0" strike="noStrike" spc="-1">
                          <a:solidFill>
                            <a:schemeClr val="dk1"/>
                          </a:solidFill>
                          <a:latin typeface="Times New Roman" panose="02020603050405020304"/>
                          <a:ea typeface="Times New Roman" panose="02020603050405020304"/>
                        </a:rPr>
                        <a:t>1 753,2</a:t>
                      </a:r>
                      <a:endParaRPr lang="ru-RU" sz="18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24 274,1</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34 191,5</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33 075,9</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33 240,9</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248400">
                <a:tc>
                  <a:txBody>
                    <a:bodyPr/>
                    <a:lstStyle/>
                    <a:p>
                      <a:pPr defTabSz="457200">
                        <a:lnSpc>
                          <a:spcPct val="100000"/>
                        </a:lnSpc>
                      </a:pPr>
                      <a:r>
                        <a:rPr lang="ru-RU" sz="1800" b="0" strike="noStrike" spc="-1">
                          <a:solidFill>
                            <a:schemeClr val="dk1"/>
                          </a:solidFill>
                          <a:latin typeface="Times New Roman" panose="02020603050405020304"/>
                          <a:ea typeface="Times New Roman" panose="02020603050405020304"/>
                        </a:rPr>
                        <a:t>Физическая культура</a:t>
                      </a:r>
                      <a:endParaRPr lang="ru-RU" sz="18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r" defTabSz="457200">
                        <a:lnSpc>
                          <a:spcPct val="100000"/>
                        </a:lnSpc>
                      </a:pPr>
                      <a:r>
                        <a:rPr lang="ru-RU" sz="1800" b="0" strike="noStrike" spc="-1">
                          <a:solidFill>
                            <a:schemeClr val="dk1"/>
                          </a:solidFill>
                          <a:latin typeface="Times New Roman" panose="02020603050405020304"/>
                          <a:ea typeface="Times New Roman" panose="02020603050405020304"/>
                        </a:rPr>
                        <a:t>1 753,2</a:t>
                      </a:r>
                      <a:endParaRPr lang="ru-RU" sz="18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21 983,1</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30 39,1</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29 381,4</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29 546,4</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2"/>
                  </a:ext>
                </a:extLst>
              </a:tr>
              <a:tr h="248400">
                <a:tc>
                  <a:txBody>
                    <a:bodyPr/>
                    <a:lstStyle/>
                    <a:p>
                      <a:pPr defTabSz="457200">
                        <a:lnSpc>
                          <a:spcPct val="100000"/>
                        </a:lnSpc>
                      </a:pPr>
                      <a:r>
                        <a:rPr lang="ru-RU" sz="1800" b="0" strike="noStrike" spc="-1">
                          <a:solidFill>
                            <a:schemeClr val="dk1"/>
                          </a:solidFill>
                          <a:latin typeface="Times New Roman" panose="02020603050405020304"/>
                          <a:ea typeface="Times New Roman" panose="02020603050405020304"/>
                        </a:rPr>
                        <a:t>Спорт высших достижений </a:t>
                      </a:r>
                      <a:endParaRPr lang="ru-RU" sz="18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endParaRPr lang="ru-RU" sz="1800" b="0" strike="noStrike" spc="-1">
                        <a:solidFill>
                          <a:schemeClr val="dk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2 291</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106,9</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3 694,5</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3 694,5</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3"/>
                  </a:ext>
                </a:extLst>
              </a:tr>
            </a:tbl>
          </a:graphicData>
        </a:graphic>
      </p:graphicFrame>
      <p:pic>
        <p:nvPicPr>
          <p:cNvPr id="326" name="Рисунок 6" descr="http://www.uraledu.ru/files/images/IMG_7310.JPG"/>
          <p:cNvPicPr/>
          <p:nvPr/>
        </p:nvPicPr>
        <p:blipFill>
          <a:blip r:embed="rId2">
            <a:lum bright="10000"/>
          </a:blip>
          <a:stretch>
            <a:fillRect/>
          </a:stretch>
        </p:blipFill>
        <p:spPr>
          <a:xfrm>
            <a:off x="657360" y="3969720"/>
            <a:ext cx="3437280" cy="2411280"/>
          </a:xfrm>
          <a:prstGeom prst="rect">
            <a:avLst/>
          </a:prstGeom>
          <a:ln w="9525">
            <a:noFill/>
          </a:ln>
        </p:spPr>
      </p:pic>
      <p:pic>
        <p:nvPicPr>
          <p:cNvPr id="327" name="Рисунок 7" descr="http://st-selpos.ru/upload/images/gallery/65/DSCN7407.jpg"/>
          <p:cNvPicPr/>
          <p:nvPr/>
        </p:nvPicPr>
        <p:blipFill>
          <a:blip r:embed="rId3"/>
          <a:stretch>
            <a:fillRect/>
          </a:stretch>
        </p:blipFill>
        <p:spPr>
          <a:xfrm>
            <a:off x="8229600" y="3969720"/>
            <a:ext cx="3303360" cy="2411280"/>
          </a:xfrm>
          <a:prstGeom prst="rect">
            <a:avLst/>
          </a:prstGeom>
          <a:ln w="9525">
            <a:noFill/>
          </a:ln>
        </p:spPr>
      </p:pic>
      <p:graphicFrame>
        <p:nvGraphicFramePr>
          <p:cNvPr id="2" name="Диаграмма 1"/>
          <p:cNvGraphicFramePr/>
          <p:nvPr>
            <p:extLst>
              <p:ext uri="{D42A27DB-BD31-4B8C-83A1-F6EECF244321}">
                <p14:modId xmlns:p14="http://schemas.microsoft.com/office/powerpoint/2010/main" val="1763266468"/>
              </p:ext>
            </p:extLst>
          </p:nvPr>
        </p:nvGraphicFramePr>
        <p:xfrm>
          <a:off x="4223792" y="3789040"/>
          <a:ext cx="3888432" cy="273630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Рисунок 6" descr="https://filipenkoav.ru/wp-content/uploads/2017/06/C_n6z2mXoAAi32P.jpg"/>
          <p:cNvPicPr/>
          <p:nvPr/>
        </p:nvPicPr>
        <p:blipFill>
          <a:blip r:embed="rId2">
            <a:alphaModFix amt="75000"/>
            <a:lum bright="30000"/>
          </a:blip>
          <a:stretch>
            <a:fillRect/>
          </a:stretch>
        </p:blipFill>
        <p:spPr>
          <a:xfrm>
            <a:off x="0" y="0"/>
            <a:ext cx="12190320" cy="6856200"/>
          </a:xfrm>
          <a:prstGeom prst="rect">
            <a:avLst/>
          </a:prstGeom>
          <a:ln w="9525">
            <a:noFill/>
          </a:ln>
        </p:spPr>
      </p:pic>
      <p:sp>
        <p:nvSpPr>
          <p:cNvPr id="330"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331" name="CustomShape 1"/>
          <p:cNvSpPr/>
          <p:nvPr/>
        </p:nvSpPr>
        <p:spPr>
          <a:xfrm>
            <a:off x="657360" y="474120"/>
            <a:ext cx="10875600" cy="853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algn="ctr" defTabSz="457200">
              <a:lnSpc>
                <a:spcPct val="100000"/>
              </a:lnSpc>
            </a:pPr>
            <a:r>
              <a:rPr lang="ru-RU" sz="2000" b="1" strike="noStrike" spc="-1" dirty="0">
                <a:latin typeface="Times New Roman" panose="02020603050405020304"/>
                <a:ea typeface="Times New Roman" panose="02020603050405020304"/>
              </a:rPr>
              <a:t>Обслуживание муниципального долга</a:t>
            </a:r>
            <a:br>
              <a:rPr sz="2000" dirty="0"/>
            </a:br>
            <a:r>
              <a:rPr lang="ru-RU" sz="2000" b="1" strike="noStrike" spc="-1" dirty="0">
                <a:latin typeface="Times New Roman" panose="02020603050405020304"/>
                <a:ea typeface="Times New Roman" panose="02020603050405020304"/>
              </a:rPr>
              <a:t>10</a:t>
            </a:r>
            <a:r>
              <a:rPr lang="ru-RU" sz="2000" b="0" strike="noStrike" spc="-1" dirty="0">
                <a:latin typeface="Times New Roman" panose="02020603050405020304"/>
                <a:ea typeface="Times New Roman" panose="02020603050405020304"/>
              </a:rPr>
              <a:t> тыс. руб. – будет направлено на финансирование в 2025 году</a:t>
            </a:r>
            <a:endParaRPr lang="ru-RU" sz="2000" b="0" strike="noStrike" spc="-1" dirty="0">
              <a:latin typeface="Arial" panose="020B0604020202020204"/>
            </a:endParaRPr>
          </a:p>
        </p:txBody>
      </p:sp>
      <p:graphicFrame>
        <p:nvGraphicFramePr>
          <p:cNvPr id="332" name="Table 2"/>
          <p:cNvGraphicFramePr/>
          <p:nvPr>
            <p:extLst>
              <p:ext uri="{D42A27DB-BD31-4B8C-83A1-F6EECF244321}">
                <p14:modId xmlns:p14="http://schemas.microsoft.com/office/powerpoint/2010/main" val="2631043206"/>
              </p:ext>
            </p:extLst>
          </p:nvPr>
        </p:nvGraphicFramePr>
        <p:xfrm>
          <a:off x="657360" y="1501200"/>
          <a:ext cx="10875960" cy="2712720"/>
        </p:xfrm>
        <a:graphic>
          <a:graphicData uri="http://schemas.openxmlformats.org/drawingml/2006/table">
            <a:tbl>
              <a:tblPr/>
              <a:tblGrid>
                <a:gridCol w="4418640">
                  <a:extLst>
                    <a:ext uri="{9D8B030D-6E8A-4147-A177-3AD203B41FA5}">
                      <a16:colId xmlns:a16="http://schemas.microsoft.com/office/drawing/2014/main" val="20000"/>
                    </a:ext>
                  </a:extLst>
                </a:gridCol>
                <a:gridCol w="1281600">
                  <a:extLst>
                    <a:ext uri="{9D8B030D-6E8A-4147-A177-3AD203B41FA5}">
                      <a16:colId xmlns:a16="http://schemas.microsoft.com/office/drawing/2014/main" val="20001"/>
                    </a:ext>
                  </a:extLst>
                </a:gridCol>
                <a:gridCol w="1324440">
                  <a:extLst>
                    <a:ext uri="{9D8B030D-6E8A-4147-A177-3AD203B41FA5}">
                      <a16:colId xmlns:a16="http://schemas.microsoft.com/office/drawing/2014/main" val="20002"/>
                    </a:ext>
                  </a:extLst>
                </a:gridCol>
                <a:gridCol w="1307160">
                  <a:extLst>
                    <a:ext uri="{9D8B030D-6E8A-4147-A177-3AD203B41FA5}">
                      <a16:colId xmlns:a16="http://schemas.microsoft.com/office/drawing/2014/main" val="20003"/>
                    </a:ext>
                  </a:extLst>
                </a:gridCol>
                <a:gridCol w="1281600">
                  <a:extLst>
                    <a:ext uri="{9D8B030D-6E8A-4147-A177-3AD203B41FA5}">
                      <a16:colId xmlns:a16="http://schemas.microsoft.com/office/drawing/2014/main" val="20004"/>
                    </a:ext>
                  </a:extLst>
                </a:gridCol>
                <a:gridCol w="1262520">
                  <a:extLst>
                    <a:ext uri="{9D8B030D-6E8A-4147-A177-3AD203B41FA5}">
                      <a16:colId xmlns:a16="http://schemas.microsoft.com/office/drawing/2014/main" val="20005"/>
                    </a:ext>
                  </a:extLst>
                </a:gridCol>
              </a:tblGrid>
              <a:tr h="511920">
                <a:tc>
                  <a:txBody>
                    <a:bodyPr/>
                    <a:lstStyle/>
                    <a:p>
                      <a:pPr algn="ctr" defTabSz="457200">
                        <a:lnSpc>
                          <a:spcPct val="100000"/>
                        </a:lnSpc>
                      </a:pPr>
                      <a:r>
                        <a:rPr lang="ru-RU" sz="2000" b="1" strike="noStrike" spc="-1" dirty="0">
                          <a:solidFill>
                            <a:schemeClr val="tx1"/>
                          </a:solidFill>
                          <a:latin typeface="Times New Roman" panose="02020603050405020304"/>
                          <a:ea typeface="Times New Roman" panose="02020603050405020304"/>
                        </a:rPr>
                        <a:t>Подраздел</a:t>
                      </a:r>
                      <a:endParaRPr lang="ru-RU" sz="20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00B0F0"/>
                    </a:solidFill>
                  </a:tcPr>
                </a:tc>
                <a:tc>
                  <a:txBody>
                    <a:bodyPr/>
                    <a:lstStyle/>
                    <a:p>
                      <a:pPr algn="ctr" defTabSz="457200">
                        <a:lnSpc>
                          <a:spcPct val="100000"/>
                        </a:lnSpc>
                      </a:pPr>
                      <a:r>
                        <a:rPr lang="ru-RU" sz="2000" b="1" strike="noStrike" spc="-1" dirty="0">
                          <a:solidFill>
                            <a:schemeClr val="tx1"/>
                          </a:solidFill>
                          <a:latin typeface="Times New Roman" panose="02020603050405020304"/>
                          <a:ea typeface="Times New Roman" panose="02020603050405020304"/>
                        </a:rPr>
                        <a:t>2023 год (прогноз) тыс. руб.</a:t>
                      </a:r>
                      <a:endParaRPr lang="ru-RU" sz="20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00B0F0"/>
                    </a:solidFill>
                  </a:tcPr>
                </a:tc>
                <a:tc>
                  <a:txBody>
                    <a:bodyPr/>
                    <a:lstStyle/>
                    <a:p>
                      <a:pPr algn="ctr" defTabSz="457200">
                        <a:lnSpc>
                          <a:spcPct val="100000"/>
                        </a:lnSpc>
                      </a:pPr>
                      <a:r>
                        <a:rPr lang="ru-RU" sz="2000" b="1" strike="noStrike" spc="-1" dirty="0">
                          <a:solidFill>
                            <a:schemeClr val="tx1"/>
                          </a:solidFill>
                          <a:latin typeface="Times New Roman" panose="02020603050405020304"/>
                          <a:ea typeface="Times New Roman" panose="02020603050405020304"/>
                        </a:rPr>
                        <a:t>2024 год (прогноз) тыс. руб.</a:t>
                      </a:r>
                      <a:endParaRPr lang="ru-RU" sz="20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00B0F0"/>
                    </a:solidFill>
                  </a:tcPr>
                </a:tc>
                <a:tc>
                  <a:txBody>
                    <a:bodyPr/>
                    <a:lstStyle/>
                    <a:p>
                      <a:pPr algn="ctr" defTabSz="457200">
                        <a:lnSpc>
                          <a:spcPct val="100000"/>
                        </a:lnSpc>
                      </a:pPr>
                      <a:r>
                        <a:rPr lang="ru-RU" sz="2000" b="1" strike="noStrike" spc="-1">
                          <a:solidFill>
                            <a:schemeClr val="tx1"/>
                          </a:solidFill>
                          <a:latin typeface="Times New Roman" panose="02020603050405020304"/>
                          <a:ea typeface="Times New Roman" panose="02020603050405020304"/>
                        </a:rPr>
                        <a:t>2025 год (прогноз) тыс. руб.</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00B0F0"/>
                    </a:solidFill>
                  </a:tcPr>
                </a:tc>
                <a:tc>
                  <a:txBody>
                    <a:bodyPr/>
                    <a:lstStyle/>
                    <a:p>
                      <a:pPr algn="ctr" defTabSz="457200">
                        <a:lnSpc>
                          <a:spcPct val="100000"/>
                        </a:lnSpc>
                      </a:pPr>
                      <a:r>
                        <a:rPr lang="ru-RU" sz="2000" b="1" strike="noStrike" spc="-1">
                          <a:solidFill>
                            <a:schemeClr val="tx1"/>
                          </a:solidFill>
                          <a:latin typeface="Times New Roman" panose="02020603050405020304"/>
                          <a:ea typeface="Times New Roman" panose="02020603050405020304"/>
                        </a:rPr>
                        <a:t>2026 год (прогноз) тыс. руб.</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00B0F0"/>
                    </a:solidFill>
                  </a:tcPr>
                </a:tc>
                <a:tc>
                  <a:txBody>
                    <a:bodyPr/>
                    <a:lstStyle/>
                    <a:p>
                      <a:pPr algn="ctr" defTabSz="457200">
                        <a:lnSpc>
                          <a:spcPct val="100000"/>
                        </a:lnSpc>
                        <a:tabLst>
                          <a:tab pos="0" algn="l"/>
                        </a:tabLst>
                      </a:pPr>
                      <a:r>
                        <a:rPr lang="ru-RU" sz="2000" b="1" strike="noStrike" spc="-1">
                          <a:solidFill>
                            <a:schemeClr val="tx1"/>
                          </a:solidFill>
                          <a:latin typeface="Times New Roman" panose="02020603050405020304"/>
                          <a:ea typeface="Times New Roman" panose="02020603050405020304"/>
                        </a:rPr>
                        <a:t>2027 год (прогноз) тыс. руб.</a:t>
                      </a:r>
                      <a:endParaRPr lang="ru-RU" sz="2000" b="0" strike="noStrike" spc="-1">
                        <a:solidFill>
                          <a:schemeClr val="tx1"/>
                        </a:solidFill>
                        <a:latin typeface="Arial" panose="020B0604020202020204"/>
                      </a:endParaRPr>
                    </a:p>
                    <a:p>
                      <a:pPr algn="ctr" defTabSz="457200">
                        <a:lnSpc>
                          <a:spcPct val="100000"/>
                        </a:lnSpc>
                        <a:tabLst>
                          <a:tab pos="0" algn="l"/>
                        </a:tabLst>
                      </a:pP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00B0F0"/>
                    </a:solidFill>
                  </a:tcPr>
                </a:tc>
                <a:extLst>
                  <a:ext uri="{0D108BD9-81ED-4DB2-BD59-A6C34878D82A}">
                    <a16:rowId xmlns:a16="http://schemas.microsoft.com/office/drawing/2014/main" val="10000"/>
                  </a:ext>
                </a:extLst>
              </a:tr>
              <a:tr h="371880">
                <a:tc>
                  <a:txBody>
                    <a:bodyPr/>
                    <a:lstStyle/>
                    <a:p>
                      <a:pPr defTabSz="457200">
                        <a:lnSpc>
                          <a:spcPct val="100000"/>
                        </a:lnSpc>
                      </a:pPr>
                      <a:r>
                        <a:rPr lang="ru-RU" sz="2000" b="1" strike="noStrike" spc="-1">
                          <a:solidFill>
                            <a:schemeClr val="tx1"/>
                          </a:solidFill>
                          <a:latin typeface="Times New Roman" panose="02020603050405020304"/>
                          <a:ea typeface="Times New Roman" panose="02020603050405020304"/>
                        </a:rPr>
                        <a:t>Обслуживание государственного и муниципального долга, всего</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r>
                        <a:rPr lang="ru-RU" sz="2000" b="0" strike="noStrike" spc="-1">
                          <a:solidFill>
                            <a:schemeClr val="tx1"/>
                          </a:solidFill>
                          <a:latin typeface="Times New Roman" panose="02020603050405020304"/>
                          <a:ea typeface="Times New Roman" panose="02020603050405020304"/>
                        </a:rPr>
                        <a:t>10</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r>
                        <a:rPr lang="ru-RU" sz="2000" b="0" strike="noStrike" spc="-1" dirty="0">
                          <a:solidFill>
                            <a:schemeClr val="tx1"/>
                          </a:solidFill>
                          <a:latin typeface="Times New Roman" panose="02020603050405020304"/>
                          <a:ea typeface="Times New Roman" panose="02020603050405020304"/>
                        </a:rPr>
                        <a:t>10</a:t>
                      </a:r>
                      <a:endParaRPr lang="ru-RU" sz="20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r>
                        <a:rPr lang="ru-RU" sz="2000" b="0" strike="noStrike" spc="-1" dirty="0">
                          <a:solidFill>
                            <a:schemeClr val="tx1"/>
                          </a:solidFill>
                          <a:latin typeface="Times New Roman" panose="02020603050405020304"/>
                          <a:ea typeface="Times New Roman" panose="02020603050405020304"/>
                        </a:rPr>
                        <a:t>10</a:t>
                      </a:r>
                      <a:endParaRPr lang="ru-RU" sz="20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r>
                        <a:rPr lang="ru-RU" sz="2000" b="0" strike="noStrike" spc="-1" dirty="0">
                          <a:solidFill>
                            <a:schemeClr val="tx1"/>
                          </a:solidFill>
                          <a:latin typeface="Times New Roman" panose="02020603050405020304"/>
                          <a:ea typeface="Times New Roman" panose="02020603050405020304"/>
                        </a:rPr>
                        <a:t>10</a:t>
                      </a:r>
                      <a:endParaRPr lang="ru-RU" sz="20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tc>
                  <a:txBody>
                    <a:bodyPr/>
                    <a:lstStyle/>
                    <a:p>
                      <a:pPr algn="r" defTabSz="457200">
                        <a:lnSpc>
                          <a:spcPct val="100000"/>
                        </a:lnSpc>
                      </a:pPr>
                      <a:r>
                        <a:rPr lang="ru-RU" sz="2000" b="0" strike="noStrike" spc="-1">
                          <a:solidFill>
                            <a:schemeClr val="tx1"/>
                          </a:solidFill>
                          <a:latin typeface="Times New Roman" panose="02020603050405020304"/>
                          <a:ea typeface="Times New Roman" panose="02020603050405020304"/>
                        </a:rPr>
                        <a:t>10</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CEDBE1"/>
                    </a:solidFill>
                  </a:tcPr>
                </a:tc>
                <a:extLst>
                  <a:ext uri="{0D108BD9-81ED-4DB2-BD59-A6C34878D82A}">
                    <a16:rowId xmlns:a16="http://schemas.microsoft.com/office/drawing/2014/main" val="10001"/>
                  </a:ext>
                </a:extLst>
              </a:tr>
              <a:tr h="371880">
                <a:tc>
                  <a:txBody>
                    <a:bodyPr/>
                    <a:lstStyle/>
                    <a:p>
                      <a:pPr defTabSz="457200">
                        <a:lnSpc>
                          <a:spcPct val="100000"/>
                        </a:lnSpc>
                      </a:pPr>
                      <a:r>
                        <a:rPr lang="ru-RU" sz="2000" b="0" strike="noStrike" spc="-1">
                          <a:solidFill>
                            <a:schemeClr val="tx1"/>
                          </a:solidFill>
                          <a:latin typeface="Times New Roman" panose="02020603050405020304"/>
                          <a:ea typeface="Times New Roman" panose="02020603050405020304"/>
                        </a:rPr>
                        <a:t>Обслуживание государственного и внутреннего муниципального долга</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B0F0"/>
                    </a:solidFill>
                  </a:tcPr>
                </a:tc>
                <a:tc>
                  <a:txBody>
                    <a:bodyPr/>
                    <a:lstStyle/>
                    <a:p>
                      <a:pPr algn="r" defTabSz="457200">
                        <a:lnSpc>
                          <a:spcPct val="100000"/>
                        </a:lnSpc>
                      </a:pPr>
                      <a:r>
                        <a:rPr lang="ru-RU" sz="2000" b="0" strike="noStrike" spc="-1">
                          <a:solidFill>
                            <a:schemeClr val="tx1"/>
                          </a:solidFill>
                          <a:latin typeface="Times New Roman" panose="02020603050405020304"/>
                          <a:ea typeface="Times New Roman" panose="02020603050405020304"/>
                        </a:rPr>
                        <a:t>10</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B0F0"/>
                    </a:solidFill>
                  </a:tcPr>
                </a:tc>
                <a:tc>
                  <a:txBody>
                    <a:bodyPr/>
                    <a:lstStyle/>
                    <a:p>
                      <a:pPr algn="r" defTabSz="457200">
                        <a:lnSpc>
                          <a:spcPct val="100000"/>
                        </a:lnSpc>
                      </a:pPr>
                      <a:r>
                        <a:rPr lang="ru-RU" sz="2000" b="0" strike="noStrike" spc="-1">
                          <a:solidFill>
                            <a:schemeClr val="tx1"/>
                          </a:solidFill>
                          <a:latin typeface="Times New Roman" panose="02020603050405020304"/>
                          <a:ea typeface="Times New Roman" panose="02020603050405020304"/>
                        </a:rPr>
                        <a:t>10</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B0F0"/>
                    </a:solidFill>
                  </a:tcPr>
                </a:tc>
                <a:tc>
                  <a:txBody>
                    <a:bodyPr/>
                    <a:lstStyle/>
                    <a:p>
                      <a:pPr algn="r" defTabSz="457200">
                        <a:lnSpc>
                          <a:spcPct val="100000"/>
                        </a:lnSpc>
                      </a:pPr>
                      <a:r>
                        <a:rPr lang="ru-RU" sz="2000" b="0" strike="noStrike" spc="-1">
                          <a:solidFill>
                            <a:schemeClr val="tx1"/>
                          </a:solidFill>
                          <a:latin typeface="Times New Roman" panose="02020603050405020304"/>
                          <a:ea typeface="Times New Roman" panose="02020603050405020304"/>
                        </a:rPr>
                        <a:t>10</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B0F0"/>
                    </a:solidFill>
                  </a:tcPr>
                </a:tc>
                <a:tc>
                  <a:txBody>
                    <a:bodyPr/>
                    <a:lstStyle/>
                    <a:p>
                      <a:pPr algn="r" defTabSz="457200">
                        <a:lnSpc>
                          <a:spcPct val="100000"/>
                        </a:lnSpc>
                      </a:pPr>
                      <a:r>
                        <a:rPr lang="ru-RU" sz="2000" b="0" strike="noStrike" spc="-1" dirty="0">
                          <a:solidFill>
                            <a:schemeClr val="tx1"/>
                          </a:solidFill>
                          <a:latin typeface="Times New Roman" panose="02020603050405020304"/>
                          <a:ea typeface="Times New Roman" panose="02020603050405020304"/>
                        </a:rPr>
                        <a:t>10</a:t>
                      </a:r>
                      <a:endParaRPr lang="ru-RU" sz="20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B0F0"/>
                    </a:solidFill>
                  </a:tcPr>
                </a:tc>
                <a:tc>
                  <a:txBody>
                    <a:bodyPr/>
                    <a:lstStyle/>
                    <a:p>
                      <a:pPr algn="r" defTabSz="457200">
                        <a:lnSpc>
                          <a:spcPct val="100000"/>
                        </a:lnSpc>
                      </a:pPr>
                      <a:r>
                        <a:rPr lang="ru-RU" sz="2000" b="0" strike="noStrike" spc="-1" dirty="0">
                          <a:solidFill>
                            <a:schemeClr val="tx1"/>
                          </a:solidFill>
                          <a:latin typeface="Times New Roman" panose="02020603050405020304"/>
                          <a:ea typeface="Times New Roman" panose="02020603050405020304"/>
                        </a:rPr>
                        <a:t>10</a:t>
                      </a:r>
                      <a:endParaRPr lang="ru-RU" sz="20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B0F0"/>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 name="Рисунок 7" descr="https://s1.studygur.ru/store/data/002456269_1-8aa1201e866b736129332d6f692729ca-300x500.png"/>
          <p:cNvPicPr/>
          <p:nvPr/>
        </p:nvPicPr>
        <p:blipFill>
          <a:blip r:embed="rId2">
            <a:alphaModFix amt="75000"/>
            <a:lum bright="40000"/>
          </a:blip>
          <a:stretch>
            <a:fillRect/>
          </a:stretch>
        </p:blipFill>
        <p:spPr>
          <a:xfrm>
            <a:off x="0" y="0"/>
            <a:ext cx="12190320" cy="6856200"/>
          </a:xfrm>
          <a:prstGeom prst="rect">
            <a:avLst/>
          </a:prstGeom>
          <a:ln w="9525">
            <a:noFill/>
          </a:ln>
        </p:spPr>
      </p:pic>
      <p:sp>
        <p:nvSpPr>
          <p:cNvPr id="334"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335" name="Заголовок 1"/>
          <p:cNvSpPr/>
          <p:nvPr/>
        </p:nvSpPr>
        <p:spPr>
          <a:xfrm>
            <a:off x="657360" y="474120"/>
            <a:ext cx="10875600" cy="720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342900">
              <a:lnSpc>
                <a:spcPct val="100000"/>
              </a:lnSpc>
            </a:pPr>
            <a:r>
              <a:rPr lang="ru-RU" sz="2000" b="1" strike="noStrike" spc="-1">
                <a:solidFill>
                  <a:schemeClr val="lt1"/>
                </a:solidFill>
                <a:latin typeface="Times New Roman" panose="02020603050405020304"/>
                <a:ea typeface="Times New Roman" panose="02020603050405020304"/>
              </a:rPr>
              <a:t>Межбюджетные трансферты</a:t>
            </a:r>
            <a:br>
              <a:rPr sz="2000"/>
            </a:br>
            <a:r>
              <a:rPr lang="ru-RU" sz="2000" b="0" strike="noStrike" spc="-1">
                <a:solidFill>
                  <a:srgbClr val="000000"/>
                </a:solidFill>
                <a:latin typeface="Century Gothic"/>
                <a:ea typeface="Times New Roman" panose="02020603050405020304"/>
              </a:rPr>
              <a:t>5</a:t>
            </a:r>
            <a:r>
              <a:rPr lang="ru-RU" sz="2000" b="1" strike="noStrike" spc="-1">
                <a:solidFill>
                  <a:schemeClr val="lt1"/>
                </a:solidFill>
                <a:latin typeface="Times New Roman" panose="02020603050405020304"/>
                <a:ea typeface="Times New Roman" panose="02020603050405020304"/>
              </a:rPr>
              <a:t>37 472,4</a:t>
            </a:r>
            <a:r>
              <a:rPr lang="ru-RU" sz="2000" b="0" strike="noStrike" spc="-1">
                <a:solidFill>
                  <a:schemeClr val="lt1"/>
                </a:solidFill>
                <a:latin typeface="Times New Roman" panose="02020603050405020304"/>
                <a:ea typeface="Times New Roman" panose="02020603050405020304"/>
              </a:rPr>
              <a:t> тыс. руб. – будет направлено на финансирование в 2025 году</a:t>
            </a:r>
            <a:endParaRPr lang="ru-RU" sz="2000" b="0" strike="noStrike" spc="-1">
              <a:solidFill>
                <a:srgbClr val="FFFFFF"/>
              </a:solidFill>
              <a:latin typeface="Arial" panose="020B0604020202020204"/>
            </a:endParaRPr>
          </a:p>
        </p:txBody>
      </p:sp>
      <p:graphicFrame>
        <p:nvGraphicFramePr>
          <p:cNvPr id="336" name="Содержимое 4"/>
          <p:cNvGraphicFramePr/>
          <p:nvPr/>
        </p:nvGraphicFramePr>
        <p:xfrm>
          <a:off x="657360" y="1286280"/>
          <a:ext cx="10876680" cy="2072640"/>
        </p:xfrm>
        <a:graphic>
          <a:graphicData uri="http://schemas.openxmlformats.org/drawingml/2006/table">
            <a:tbl>
              <a:tblPr/>
              <a:tblGrid>
                <a:gridCol w="5388480">
                  <a:extLst>
                    <a:ext uri="{9D8B030D-6E8A-4147-A177-3AD203B41FA5}">
                      <a16:colId xmlns:a16="http://schemas.microsoft.com/office/drawing/2014/main" val="20000"/>
                    </a:ext>
                  </a:extLst>
                </a:gridCol>
                <a:gridCol w="109764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7640">
                  <a:extLst>
                    <a:ext uri="{9D8B030D-6E8A-4147-A177-3AD203B41FA5}">
                      <a16:colId xmlns:a16="http://schemas.microsoft.com/office/drawing/2014/main" val="20004"/>
                    </a:ext>
                  </a:extLst>
                </a:gridCol>
                <a:gridCol w="1097640">
                  <a:extLst>
                    <a:ext uri="{9D8B030D-6E8A-4147-A177-3AD203B41FA5}">
                      <a16:colId xmlns:a16="http://schemas.microsoft.com/office/drawing/2014/main" val="20005"/>
                    </a:ext>
                  </a:extLst>
                </a:gridCol>
              </a:tblGrid>
              <a:tr h="370800">
                <a:tc>
                  <a:txBody>
                    <a:bodyPr/>
                    <a:lstStyle/>
                    <a:p>
                      <a:pPr algn="ctr" defTabSz="457200">
                        <a:lnSpc>
                          <a:spcPct val="100000"/>
                        </a:lnSpc>
                      </a:pPr>
                      <a:r>
                        <a:rPr lang="ru-RU" sz="1600" b="1" strike="noStrike" spc="-1">
                          <a:solidFill>
                            <a:schemeClr val="lt1"/>
                          </a:solidFill>
                          <a:latin typeface="Times New Roman" panose="02020603050405020304"/>
                          <a:ea typeface="Times New Roman" panose="02020603050405020304"/>
                        </a:rPr>
                        <a:t>Подраздел</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a:ea typeface="Times New Roman" panose="02020603050405020304"/>
                        </a:rPr>
                        <a:t>2023 год (прогноз) тыс. руб.</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a:ea typeface="Times New Roman" panose="02020603050405020304"/>
                        </a:rPr>
                        <a:t>2024 год (прогноз) тыс. руб.</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a:ea typeface="Times New Roman" panose="02020603050405020304"/>
                        </a:rPr>
                        <a:t>2025 год (прогноз) тыс. руб.</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600" b="1" strike="noStrike" spc="-1">
                          <a:solidFill>
                            <a:schemeClr val="lt1"/>
                          </a:solidFill>
                          <a:latin typeface="Times New Roman" panose="02020603050405020304"/>
                          <a:ea typeface="Times New Roman" panose="02020603050405020304"/>
                        </a:rPr>
                        <a:t>2026 год (прогноз) тыс. руб.</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tabLst>
                          <a:tab pos="0" algn="l"/>
                        </a:tabLst>
                      </a:pPr>
                      <a:r>
                        <a:rPr lang="ru-RU" sz="1600" b="1" strike="noStrike" spc="-1">
                          <a:solidFill>
                            <a:schemeClr val="lt1"/>
                          </a:solidFill>
                          <a:latin typeface="Times New Roman" panose="02020603050405020304"/>
                          <a:ea typeface="Times New Roman" panose="02020603050405020304"/>
                        </a:rPr>
                        <a:t>2027 год (прогноз) тыс. руб.</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pPr>
                      <a:r>
                        <a:rPr lang="ru-RU" sz="1600" b="1" strike="noStrike" spc="-1">
                          <a:solidFill>
                            <a:schemeClr val="dk1"/>
                          </a:solidFill>
                          <a:latin typeface="Times New Roman" panose="02020603050405020304"/>
                          <a:ea typeface="Times New Roman" panose="02020603050405020304"/>
                        </a:rPr>
                        <a:t>Межбюджетные трансферты, всего</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239 200</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443 748</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537 472,4</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381 720</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354 930</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248400">
                <a:tc>
                  <a:txBody>
                    <a:bodyPr/>
                    <a:lstStyle/>
                    <a:p>
                      <a:pPr defTabSz="457200">
                        <a:lnSpc>
                          <a:spcPct val="100000"/>
                        </a:lnSpc>
                      </a:pPr>
                      <a:r>
                        <a:rPr lang="ru-RU" sz="1600" b="0" strike="noStrike" spc="-1">
                          <a:solidFill>
                            <a:schemeClr val="dk1"/>
                          </a:solidFill>
                          <a:latin typeface="Times New Roman" panose="02020603050405020304"/>
                          <a:ea typeface="Times New Roman" panose="02020603050405020304"/>
                        </a:rPr>
                        <a:t>Дотации на выравнивание бюджетной обеспеченности субъектов РФ и муниципальных образований</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49 407</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51 335</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53 010</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54 320</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55 787</a:t>
                      </a:r>
                      <a:endParaRPr lang="ru-RU" sz="16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solidFill>
                  </a:tcPr>
                </a:tc>
                <a:extLst>
                  <a:ext uri="{0D108BD9-81ED-4DB2-BD59-A6C34878D82A}">
                    <a16:rowId xmlns:a16="http://schemas.microsoft.com/office/drawing/2014/main" val="10002"/>
                  </a:ext>
                </a:extLst>
              </a:tr>
              <a:tr h="248400">
                <a:tc>
                  <a:txBody>
                    <a:bodyPr/>
                    <a:lstStyle/>
                    <a:p>
                      <a:pPr defTabSz="457200">
                        <a:lnSpc>
                          <a:spcPct val="100000"/>
                        </a:lnSpc>
                      </a:pPr>
                      <a:r>
                        <a:rPr lang="ru-RU" sz="1600" b="0" strike="noStrike" spc="-1">
                          <a:solidFill>
                            <a:schemeClr val="dk1"/>
                          </a:solidFill>
                          <a:latin typeface="Times New Roman" panose="02020603050405020304"/>
                          <a:ea typeface="Times New Roman" panose="02020603050405020304"/>
                        </a:rPr>
                        <a:t>Прочие межбюджетные трансферты общего характера</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40000"/>
                        <a:lumOff val="6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189 793</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40000"/>
                        <a:lumOff val="6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392 413</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40000"/>
                        <a:lumOff val="6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484 462,4</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40000"/>
                        <a:lumOff val="6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327 400</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40000"/>
                        <a:lumOff val="60000"/>
                      </a:schemeClr>
                    </a:solidFill>
                  </a:tcPr>
                </a:tc>
                <a:tc>
                  <a:txBody>
                    <a:bodyPr/>
                    <a:lstStyle/>
                    <a:p>
                      <a:pPr algn="r" defTabSz="457200">
                        <a:lnSpc>
                          <a:spcPct val="100000"/>
                        </a:lnSpc>
                      </a:pPr>
                      <a:r>
                        <a:rPr lang="ru-RU" sz="1600" b="0" strike="noStrike" spc="-1">
                          <a:solidFill>
                            <a:schemeClr val="dk1"/>
                          </a:solidFill>
                          <a:latin typeface="Times New Roman" panose="02020603050405020304"/>
                          <a:ea typeface="Times New Roman" panose="02020603050405020304"/>
                        </a:rPr>
                        <a:t>299 143</a:t>
                      </a:r>
                      <a:endParaRPr lang="ru-RU" sz="16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6">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2" name="Диаграмма 1"/>
          <p:cNvGraphicFramePr/>
          <p:nvPr>
            <p:extLst>
              <p:ext uri="{D42A27DB-BD31-4B8C-83A1-F6EECF244321}">
                <p14:modId xmlns:p14="http://schemas.microsoft.com/office/powerpoint/2010/main" val="4095301993"/>
              </p:ext>
            </p:extLst>
          </p:nvPr>
        </p:nvGraphicFramePr>
        <p:xfrm>
          <a:off x="657360" y="3573016"/>
          <a:ext cx="10875600" cy="30243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339" name="Заголовок 1"/>
          <p:cNvSpPr/>
          <p:nvPr/>
        </p:nvSpPr>
        <p:spPr>
          <a:xfrm>
            <a:off x="657360" y="474120"/>
            <a:ext cx="10875600" cy="430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ctr" defTabSz="342900">
              <a:lnSpc>
                <a:spcPct val="100000"/>
              </a:lnSpc>
            </a:pPr>
            <a:r>
              <a:rPr lang="ru-RU" sz="2000" b="0" strike="noStrike" spc="-1">
                <a:solidFill>
                  <a:schemeClr val="lt1"/>
                </a:solidFill>
                <a:latin typeface="Times New Roman" panose="02020603050405020304"/>
                <a:ea typeface="Times New Roman" panose="02020603050405020304"/>
              </a:rPr>
              <a:t>Динамика доходов и расходов бюджета за 2015-2027 годы</a:t>
            </a:r>
            <a:endParaRPr lang="ru-RU" sz="2000" b="0" strike="noStrike" spc="-1">
              <a:solidFill>
                <a:srgbClr val="FFFFFF"/>
              </a:solidFill>
              <a:latin typeface="Arial" panose="020B0604020202020204"/>
            </a:endParaRPr>
          </a:p>
        </p:txBody>
      </p:sp>
      <p:sp>
        <p:nvSpPr>
          <p:cNvPr id="340" name="Заголовок 1"/>
          <p:cNvSpPr/>
          <p:nvPr/>
        </p:nvSpPr>
        <p:spPr>
          <a:xfrm>
            <a:off x="10238400" y="906120"/>
            <a:ext cx="1294200" cy="286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fontScale="75833" lnSpcReduction="20000"/>
          </a:bodyPr>
          <a:lstStyle/>
          <a:p>
            <a:pPr algn="r" defTabSz="914400">
              <a:lnSpc>
                <a:spcPct val="100000"/>
              </a:lnSpc>
              <a:tabLst>
                <a:tab pos="0" algn="l"/>
              </a:tabLst>
            </a:pPr>
            <a:r>
              <a:rPr lang="ru-RU" sz="2000" b="0" strike="noStrike" spc="-1">
                <a:solidFill>
                  <a:schemeClr val="lt1"/>
                </a:solidFill>
                <a:latin typeface="Times New Roman" panose="02020603050405020304"/>
                <a:ea typeface="Times New Roman" panose="02020603050405020304"/>
              </a:rPr>
              <a:t>тыс. рублей</a:t>
            </a:r>
            <a:endParaRPr lang="ru-RU" sz="2000" b="0" strike="noStrike" spc="-1">
              <a:solidFill>
                <a:srgbClr val="FFFFFF"/>
              </a:solidFill>
              <a:latin typeface="Arial" panose="020B0604020202020204"/>
            </a:endParaRPr>
          </a:p>
        </p:txBody>
      </p:sp>
      <p:graphicFrame>
        <p:nvGraphicFramePr>
          <p:cNvPr id="5" name="Диаграмма 4">
            <a:extLst>
              <a:ext uri="{FF2B5EF4-FFF2-40B4-BE49-F238E27FC236}">
                <a16:creationId xmlns:a16="http://schemas.microsoft.com/office/drawing/2014/main" id="{4B3469BB-ECB0-1188-3145-4AB4A8CA9D04}"/>
              </a:ext>
            </a:extLst>
          </p:cNvPr>
          <p:cNvGraphicFramePr/>
          <p:nvPr>
            <p:extLst>
              <p:ext uri="{D42A27DB-BD31-4B8C-83A1-F6EECF244321}">
                <p14:modId xmlns:p14="http://schemas.microsoft.com/office/powerpoint/2010/main" val="358213951"/>
              </p:ext>
            </p:extLst>
          </p:nvPr>
        </p:nvGraphicFramePr>
        <p:xfrm>
          <a:off x="657000" y="1268760"/>
          <a:ext cx="10875600" cy="52565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343" name="CustomShape 1"/>
          <p:cNvSpPr/>
          <p:nvPr/>
        </p:nvSpPr>
        <p:spPr>
          <a:xfrm>
            <a:off x="657360" y="474120"/>
            <a:ext cx="10875600" cy="11066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fontScale="88611" lnSpcReduction="20000"/>
          </a:bodyPr>
          <a:lstStyle/>
          <a:p>
            <a:pPr algn="ctr" defTabSz="457200">
              <a:lnSpc>
                <a:spcPct val="100000"/>
              </a:lnSpc>
            </a:pPr>
            <a:r>
              <a:rPr lang="ru-RU" sz="2300" b="1" strike="noStrike" spc="-1" dirty="0">
                <a:solidFill>
                  <a:schemeClr val="lt1"/>
                </a:solidFill>
                <a:latin typeface="Times New Roman" panose="02020603050405020304"/>
                <a:ea typeface="Times New Roman" panose="02020603050405020304"/>
              </a:rPr>
              <a:t>ВЕДОМСТВЕННАЯ СТРУКТУРА РАСХОДОВ БЮДЖЕТА СЛОБОДО-ТУРИНСКОГО МУНИЦИПАЛЬНОГО РАЙОНА НА 2025 ГОД И ПЛАНОВЫЙ ПЕРИОД 2026 И                      2027 ГОДОВ</a:t>
            </a:r>
            <a:br>
              <a:rPr sz="1400" dirty="0"/>
            </a:br>
            <a:r>
              <a:rPr lang="ru-RU" sz="1400" b="1" strike="noStrike" spc="-1" dirty="0">
                <a:solidFill>
                  <a:schemeClr val="lt1"/>
                </a:solidFill>
                <a:latin typeface="Times New Roman" panose="02020603050405020304"/>
                <a:ea typeface="Times New Roman" panose="02020603050405020304"/>
              </a:rPr>
              <a:t>																					</a:t>
            </a:r>
            <a:r>
              <a:rPr lang="ru-RU" sz="1800" b="0" strike="noStrike" spc="-1" dirty="0">
                <a:solidFill>
                  <a:schemeClr val="lt1"/>
                </a:solidFill>
                <a:latin typeface="Times New Roman" panose="02020603050405020304"/>
                <a:ea typeface="Times New Roman" panose="02020603050405020304"/>
              </a:rPr>
              <a:t>тыс. рублей</a:t>
            </a:r>
            <a:endParaRPr lang="ru-RU" sz="1800" b="0" strike="noStrike" spc="-1" dirty="0">
              <a:solidFill>
                <a:srgbClr val="FFFFFF"/>
              </a:solidFill>
              <a:latin typeface="Arial" panose="020B0604020202020204"/>
            </a:endParaRPr>
          </a:p>
        </p:txBody>
      </p:sp>
      <p:graphicFrame>
        <p:nvGraphicFramePr>
          <p:cNvPr id="344" name="Table 2"/>
          <p:cNvGraphicFramePr/>
          <p:nvPr>
            <p:extLst>
              <p:ext uri="{D42A27DB-BD31-4B8C-83A1-F6EECF244321}">
                <p14:modId xmlns:p14="http://schemas.microsoft.com/office/powerpoint/2010/main" val="3215487017"/>
              </p:ext>
            </p:extLst>
          </p:nvPr>
        </p:nvGraphicFramePr>
        <p:xfrm>
          <a:off x="657360" y="1582560"/>
          <a:ext cx="10876680" cy="5087280"/>
        </p:xfrm>
        <a:graphic>
          <a:graphicData uri="http://schemas.openxmlformats.org/drawingml/2006/table">
            <a:tbl>
              <a:tblPr/>
              <a:tblGrid>
                <a:gridCol w="1344600">
                  <a:extLst>
                    <a:ext uri="{9D8B030D-6E8A-4147-A177-3AD203B41FA5}">
                      <a16:colId xmlns:a16="http://schemas.microsoft.com/office/drawing/2014/main" val="20000"/>
                    </a:ext>
                  </a:extLst>
                </a:gridCol>
                <a:gridCol w="5304240">
                  <a:extLst>
                    <a:ext uri="{9D8B030D-6E8A-4147-A177-3AD203B41FA5}">
                      <a16:colId xmlns:a16="http://schemas.microsoft.com/office/drawing/2014/main" val="20001"/>
                    </a:ext>
                  </a:extLst>
                </a:gridCol>
                <a:gridCol w="1405440">
                  <a:extLst>
                    <a:ext uri="{9D8B030D-6E8A-4147-A177-3AD203B41FA5}">
                      <a16:colId xmlns:a16="http://schemas.microsoft.com/office/drawing/2014/main" val="20002"/>
                    </a:ext>
                  </a:extLst>
                </a:gridCol>
                <a:gridCol w="1405440">
                  <a:extLst>
                    <a:ext uri="{9D8B030D-6E8A-4147-A177-3AD203B41FA5}">
                      <a16:colId xmlns:a16="http://schemas.microsoft.com/office/drawing/2014/main" val="20003"/>
                    </a:ext>
                  </a:extLst>
                </a:gridCol>
                <a:gridCol w="1416960">
                  <a:extLst>
                    <a:ext uri="{9D8B030D-6E8A-4147-A177-3AD203B41FA5}">
                      <a16:colId xmlns:a16="http://schemas.microsoft.com/office/drawing/2014/main" val="20004"/>
                    </a:ext>
                  </a:extLst>
                </a:gridCol>
              </a:tblGrid>
              <a:tr h="858960">
                <a:tc>
                  <a:txBody>
                    <a:bodyPr/>
                    <a:lstStyle/>
                    <a:p>
                      <a:pPr algn="ctr" defTabSz="457200">
                        <a:lnSpc>
                          <a:spcPct val="100000"/>
                        </a:lnSpc>
                      </a:pPr>
                      <a:r>
                        <a:rPr lang="ru-RU" sz="2000" b="1" strike="noStrike" spc="-1" dirty="0">
                          <a:solidFill>
                            <a:schemeClr val="tx1"/>
                          </a:solidFill>
                          <a:latin typeface="Times New Roman" panose="02020603050405020304"/>
                          <a:ea typeface="Times New Roman" panose="02020603050405020304"/>
                        </a:rPr>
                        <a:t>Код  ГРБС</a:t>
                      </a:r>
                      <a:endParaRPr lang="ru-RU" sz="20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lt2">
                        <a:lumMod val="50000"/>
                      </a:schemeClr>
                    </a:solidFill>
                  </a:tcPr>
                </a:tc>
                <a:tc>
                  <a:txBody>
                    <a:bodyPr/>
                    <a:lstStyle/>
                    <a:p>
                      <a:pPr algn="ctr" defTabSz="457200">
                        <a:lnSpc>
                          <a:spcPct val="100000"/>
                        </a:lnSpc>
                      </a:pPr>
                      <a:r>
                        <a:rPr lang="ru-RU" sz="2000" b="1" strike="noStrike" spc="-1">
                          <a:solidFill>
                            <a:schemeClr val="tx1"/>
                          </a:solidFill>
                          <a:latin typeface="Times New Roman" panose="02020603050405020304"/>
                          <a:ea typeface="Times New Roman" panose="02020603050405020304"/>
                        </a:rPr>
                        <a:t>Показатель</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lt2">
                        <a:lumMod val="50000"/>
                      </a:schemeClr>
                    </a:solidFill>
                  </a:tcPr>
                </a:tc>
                <a:tc>
                  <a:txBody>
                    <a:bodyPr/>
                    <a:lstStyle/>
                    <a:p>
                      <a:pPr algn="ctr" defTabSz="457200">
                        <a:lnSpc>
                          <a:spcPct val="100000"/>
                        </a:lnSpc>
                      </a:pPr>
                      <a:r>
                        <a:rPr lang="ru-RU" sz="2000" b="1" strike="noStrike" spc="-1">
                          <a:solidFill>
                            <a:schemeClr val="tx1"/>
                          </a:solidFill>
                          <a:latin typeface="Times New Roman" panose="02020603050405020304"/>
                          <a:ea typeface="Times New Roman" panose="02020603050405020304"/>
                        </a:rPr>
                        <a:t>2025 год</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lt2">
                        <a:lumMod val="50000"/>
                      </a:schemeClr>
                    </a:solidFill>
                  </a:tcPr>
                </a:tc>
                <a:tc>
                  <a:txBody>
                    <a:bodyPr/>
                    <a:lstStyle/>
                    <a:p>
                      <a:pPr algn="ctr" defTabSz="457200">
                        <a:lnSpc>
                          <a:spcPct val="100000"/>
                        </a:lnSpc>
                      </a:pPr>
                      <a:r>
                        <a:rPr lang="ru-RU" sz="2000" b="1" strike="noStrike" spc="-1">
                          <a:solidFill>
                            <a:schemeClr val="tx1"/>
                          </a:solidFill>
                          <a:latin typeface="Times New Roman" panose="02020603050405020304"/>
                          <a:ea typeface="Times New Roman" panose="02020603050405020304"/>
                        </a:rPr>
                        <a:t>20</a:t>
                      </a:r>
                      <a:r>
                        <a:rPr lang="en-US" sz="2000" b="1" strike="noStrike" spc="-1">
                          <a:solidFill>
                            <a:schemeClr val="tx1"/>
                          </a:solidFill>
                          <a:latin typeface="Times New Roman" panose="02020603050405020304"/>
                          <a:ea typeface="Times New Roman" panose="02020603050405020304"/>
                        </a:rPr>
                        <a:t>26</a:t>
                      </a:r>
                      <a:r>
                        <a:rPr lang="ru-RU" sz="2000" b="1" strike="noStrike" spc="-1">
                          <a:solidFill>
                            <a:schemeClr val="tx1"/>
                          </a:solidFill>
                          <a:latin typeface="Times New Roman" panose="02020603050405020304"/>
                          <a:ea typeface="Times New Roman" panose="02020603050405020304"/>
                        </a:rPr>
                        <a:t> год</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lt2">
                        <a:lumMod val="50000"/>
                      </a:schemeClr>
                    </a:solidFill>
                  </a:tcPr>
                </a:tc>
                <a:tc>
                  <a:txBody>
                    <a:bodyPr/>
                    <a:lstStyle/>
                    <a:p>
                      <a:pPr algn="ctr" defTabSz="457200">
                        <a:lnSpc>
                          <a:spcPct val="100000"/>
                        </a:lnSpc>
                      </a:pPr>
                      <a:r>
                        <a:rPr lang="ru-RU" sz="2000" b="1" strike="noStrike" spc="-1">
                          <a:solidFill>
                            <a:schemeClr val="tx1"/>
                          </a:solidFill>
                          <a:latin typeface="Times New Roman" panose="02020603050405020304"/>
                          <a:ea typeface="Times New Roman" panose="02020603050405020304"/>
                        </a:rPr>
                        <a:t>20</a:t>
                      </a:r>
                      <a:r>
                        <a:rPr lang="en-US" sz="2000" b="1" strike="noStrike" spc="-1">
                          <a:solidFill>
                            <a:schemeClr val="tx1"/>
                          </a:solidFill>
                          <a:latin typeface="Times New Roman" panose="02020603050405020304"/>
                          <a:ea typeface="Times New Roman" panose="02020603050405020304"/>
                        </a:rPr>
                        <a:t>27</a:t>
                      </a:r>
                      <a:r>
                        <a:rPr lang="ru-RU" sz="2000" b="1" strike="noStrike" spc="-1">
                          <a:solidFill>
                            <a:schemeClr val="tx1"/>
                          </a:solidFill>
                          <a:latin typeface="Times New Roman" panose="02020603050405020304"/>
                          <a:ea typeface="Times New Roman" panose="02020603050405020304"/>
                        </a:rPr>
                        <a:t> год</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lt2">
                        <a:lumMod val="50000"/>
                      </a:schemeClr>
                    </a:solidFill>
                  </a:tcPr>
                </a:tc>
                <a:extLst>
                  <a:ext uri="{0D108BD9-81ED-4DB2-BD59-A6C34878D82A}">
                    <a16:rowId xmlns:a16="http://schemas.microsoft.com/office/drawing/2014/main" val="10000"/>
                  </a:ext>
                </a:extLst>
              </a:tr>
              <a:tr h="757800">
                <a:tc>
                  <a:txBody>
                    <a:bodyPr/>
                    <a:lstStyle/>
                    <a:p>
                      <a:endParaRPr lang="ru-RU" sz="2000" b="0" strike="noStrike" spc="-1">
                        <a:solidFill>
                          <a:schemeClr val="tx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lumMod val="60000"/>
                        <a:lumOff val="40000"/>
                      </a:schemeClr>
                    </a:solidFill>
                  </a:tcPr>
                </a:tc>
                <a:tc>
                  <a:txBody>
                    <a:bodyPr/>
                    <a:lstStyle/>
                    <a:p>
                      <a:pPr defTabSz="457200">
                        <a:lnSpc>
                          <a:spcPct val="100000"/>
                        </a:lnSpc>
                      </a:pPr>
                      <a:r>
                        <a:rPr lang="ru-RU" sz="2000" b="1" strike="noStrike" spc="-1" dirty="0">
                          <a:solidFill>
                            <a:schemeClr val="tx1"/>
                          </a:solidFill>
                          <a:latin typeface="Times New Roman" panose="02020603050405020304"/>
                          <a:ea typeface="Times New Roman" panose="02020603050405020304"/>
                        </a:rPr>
                        <a:t>ВСЕГО</a:t>
                      </a:r>
                      <a:endParaRPr lang="ru-RU" sz="2000" b="0" strike="noStrike" spc="-1" dirty="0">
                        <a:solidFill>
                          <a:schemeClr val="tx1"/>
                        </a:solidFill>
                        <a:latin typeface="Arial" panose="020B0604020202020204"/>
                      </a:endParaRPr>
                    </a:p>
                    <a:p>
                      <a:pPr defTabSz="457200">
                        <a:lnSpc>
                          <a:spcPct val="100000"/>
                        </a:lnSpc>
                      </a:pPr>
                      <a:r>
                        <a:rPr lang="ru-RU" sz="2000" b="0" strike="noStrike" spc="-1" dirty="0">
                          <a:solidFill>
                            <a:schemeClr val="tx1"/>
                          </a:solidFill>
                          <a:latin typeface="Times New Roman" panose="02020603050405020304"/>
                          <a:ea typeface="Times New Roman" panose="02020603050405020304"/>
                        </a:rPr>
                        <a:t>в том числе:</a:t>
                      </a:r>
                      <a:endParaRPr lang="ru-RU" sz="20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lumMod val="60000"/>
                        <a:lumOff val="40000"/>
                      </a:schemeClr>
                    </a:solidFill>
                  </a:tcPr>
                </a:tc>
                <a:tc>
                  <a:txBody>
                    <a:bodyPr/>
                    <a:lstStyle/>
                    <a:p>
                      <a:pPr algn="r" defTabSz="457200">
                        <a:lnSpc>
                          <a:spcPct val="100000"/>
                        </a:lnSpc>
                      </a:pPr>
                      <a:r>
                        <a:rPr lang="ru-RU" sz="2000" b="1" strike="noStrike" spc="-1">
                          <a:solidFill>
                            <a:schemeClr val="tx1"/>
                          </a:solidFill>
                          <a:latin typeface="Times New Roman" panose="02020603050405020304"/>
                          <a:ea typeface="Times New Roman" panose="02020603050405020304"/>
                        </a:rPr>
                        <a:t>1 685 311,6</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lumMod val="60000"/>
                        <a:lumOff val="40000"/>
                      </a:schemeClr>
                    </a:solidFill>
                  </a:tcPr>
                </a:tc>
                <a:tc>
                  <a:txBody>
                    <a:bodyPr/>
                    <a:lstStyle/>
                    <a:p>
                      <a:pPr algn="r" defTabSz="457200">
                        <a:lnSpc>
                          <a:spcPct val="100000"/>
                        </a:lnSpc>
                      </a:pPr>
                      <a:r>
                        <a:rPr lang="ru-RU" sz="2000" b="1" strike="noStrike" spc="-1">
                          <a:solidFill>
                            <a:schemeClr val="tx1"/>
                          </a:solidFill>
                          <a:latin typeface="Times New Roman" panose="02020603050405020304"/>
                          <a:ea typeface="Times New Roman" panose="02020603050405020304"/>
                        </a:rPr>
                        <a:t>1 543 419,8</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lumMod val="60000"/>
                        <a:lumOff val="40000"/>
                      </a:schemeClr>
                    </a:solidFill>
                  </a:tcPr>
                </a:tc>
                <a:tc>
                  <a:txBody>
                    <a:bodyPr/>
                    <a:lstStyle/>
                    <a:p>
                      <a:pPr algn="r" defTabSz="457200">
                        <a:lnSpc>
                          <a:spcPct val="100000"/>
                        </a:lnSpc>
                      </a:pPr>
                      <a:r>
                        <a:rPr lang="ru-RU" sz="2000" b="1" strike="noStrike" spc="-1">
                          <a:solidFill>
                            <a:schemeClr val="tx1"/>
                          </a:solidFill>
                          <a:latin typeface="Times New Roman" panose="02020603050405020304"/>
                          <a:ea typeface="Times New Roman" panose="02020603050405020304"/>
                        </a:rPr>
                        <a:t>1 569 813,2</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lumMod val="60000"/>
                        <a:lumOff val="40000"/>
                      </a:schemeClr>
                    </a:solidFill>
                  </a:tcPr>
                </a:tc>
                <a:extLst>
                  <a:ext uri="{0D108BD9-81ED-4DB2-BD59-A6C34878D82A}">
                    <a16:rowId xmlns:a16="http://schemas.microsoft.com/office/drawing/2014/main" val="10001"/>
                  </a:ext>
                </a:extLst>
              </a:tr>
              <a:tr h="757800">
                <a:tc>
                  <a:txBody>
                    <a:bodyPr/>
                    <a:lstStyle/>
                    <a:p>
                      <a:pPr algn="ctr" defTabSz="457200">
                        <a:lnSpc>
                          <a:spcPct val="100000"/>
                        </a:lnSpc>
                      </a:pPr>
                      <a:r>
                        <a:rPr lang="ru-RU" sz="2000" b="0" strike="noStrike" spc="-1">
                          <a:solidFill>
                            <a:schemeClr val="tx1"/>
                          </a:solidFill>
                          <a:latin typeface="Times New Roman" panose="02020603050405020304"/>
                          <a:ea typeface="Times New Roman" panose="02020603050405020304"/>
                        </a:rPr>
                        <a:t>901</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defTabSz="457200">
                        <a:lnSpc>
                          <a:spcPct val="100000"/>
                        </a:lnSpc>
                      </a:pPr>
                      <a:r>
                        <a:rPr lang="ru-RU" sz="2000" b="0" strike="noStrike" spc="-1" dirty="0">
                          <a:solidFill>
                            <a:schemeClr val="tx1"/>
                          </a:solidFill>
                          <a:latin typeface="Times New Roman" panose="02020603050405020304"/>
                          <a:ea typeface="Times New Roman" panose="02020603050405020304"/>
                        </a:rPr>
                        <a:t>Администрация Слободо-Туринского муниципального района Свердловской области</a:t>
                      </a:r>
                      <a:endParaRPr lang="ru-RU" sz="20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r" defTabSz="457200">
                        <a:lnSpc>
                          <a:spcPct val="100000"/>
                        </a:lnSpc>
                      </a:pPr>
                      <a:r>
                        <a:rPr lang="ru-RU" sz="2000" b="0" strike="noStrike" spc="-1">
                          <a:solidFill>
                            <a:schemeClr val="tx1"/>
                          </a:solidFill>
                          <a:latin typeface="Times New Roman" panose="02020603050405020304"/>
                          <a:ea typeface="Times New Roman" panose="02020603050405020304"/>
                        </a:rPr>
                        <a:t>816 775,4</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r" defTabSz="457200">
                        <a:lnSpc>
                          <a:spcPct val="100000"/>
                        </a:lnSpc>
                      </a:pPr>
                      <a:r>
                        <a:rPr lang="ru-RU" sz="2000" b="0" strike="noStrike" spc="-1">
                          <a:solidFill>
                            <a:schemeClr val="tx1"/>
                          </a:solidFill>
                          <a:latin typeface="Times New Roman" panose="02020603050405020304"/>
                          <a:ea typeface="Times New Roman" panose="02020603050405020304"/>
                        </a:rPr>
                        <a:t>651 871,4</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r" defTabSz="457200">
                        <a:lnSpc>
                          <a:spcPct val="100000"/>
                        </a:lnSpc>
                      </a:pPr>
                      <a:r>
                        <a:rPr lang="ru-RU" sz="2000" b="0" strike="noStrike" spc="-1">
                          <a:solidFill>
                            <a:schemeClr val="tx1"/>
                          </a:solidFill>
                          <a:latin typeface="Times New Roman" panose="02020603050405020304"/>
                          <a:ea typeface="Times New Roman" panose="02020603050405020304"/>
                        </a:rPr>
                        <a:t>653 598,6</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extLst>
                  <a:ext uri="{0D108BD9-81ED-4DB2-BD59-A6C34878D82A}">
                    <a16:rowId xmlns:a16="http://schemas.microsoft.com/office/drawing/2014/main" val="10002"/>
                  </a:ext>
                </a:extLst>
              </a:tr>
              <a:tr h="757800">
                <a:tc>
                  <a:txBody>
                    <a:bodyPr/>
                    <a:lstStyle/>
                    <a:p>
                      <a:pPr algn="ctr" defTabSz="457200">
                        <a:lnSpc>
                          <a:spcPct val="100000"/>
                        </a:lnSpc>
                      </a:pPr>
                      <a:r>
                        <a:rPr lang="ru-RU" sz="2000" b="0" strike="noStrike" spc="-1">
                          <a:solidFill>
                            <a:schemeClr val="tx1"/>
                          </a:solidFill>
                          <a:latin typeface="Times New Roman" panose="02020603050405020304"/>
                          <a:ea typeface="Times New Roman" panose="02020603050405020304"/>
                        </a:rPr>
                        <a:t>906</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40000"/>
                        <a:lumOff val="60000"/>
                      </a:schemeClr>
                    </a:solidFill>
                  </a:tcPr>
                </a:tc>
                <a:tc>
                  <a:txBody>
                    <a:bodyPr/>
                    <a:lstStyle/>
                    <a:p>
                      <a:pPr defTabSz="457200">
                        <a:lnSpc>
                          <a:spcPct val="100000"/>
                        </a:lnSpc>
                      </a:pPr>
                      <a:r>
                        <a:rPr lang="ru-RU" sz="2000" b="0" strike="noStrike" spc="-1" dirty="0">
                          <a:solidFill>
                            <a:schemeClr val="tx1"/>
                          </a:solidFill>
                          <a:latin typeface="Times New Roman" panose="02020603050405020304"/>
                          <a:ea typeface="Times New Roman" panose="02020603050405020304"/>
                        </a:rPr>
                        <a:t>Муниципальный отдел управления образованием Слободо-Туринского муниципального района </a:t>
                      </a:r>
                      <a:endParaRPr lang="ru-RU" sz="20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40000"/>
                        <a:lumOff val="60000"/>
                      </a:schemeClr>
                    </a:solidFill>
                  </a:tcPr>
                </a:tc>
                <a:tc>
                  <a:txBody>
                    <a:bodyPr/>
                    <a:lstStyle/>
                    <a:p>
                      <a:pPr algn="r" defTabSz="457200">
                        <a:lnSpc>
                          <a:spcPct val="100000"/>
                        </a:lnSpc>
                      </a:pPr>
                      <a:r>
                        <a:rPr lang="ru-RU" sz="2000" b="0" strike="noStrike" spc="-1" dirty="0">
                          <a:solidFill>
                            <a:schemeClr val="tx1"/>
                          </a:solidFill>
                          <a:latin typeface="Times New Roman" panose="02020603050405020304"/>
                          <a:ea typeface="Times New Roman" panose="02020603050405020304"/>
                        </a:rPr>
                        <a:t>854 750,2</a:t>
                      </a:r>
                      <a:endParaRPr lang="ru-RU" sz="20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40000"/>
                        <a:lumOff val="60000"/>
                      </a:schemeClr>
                    </a:solidFill>
                  </a:tcPr>
                </a:tc>
                <a:tc>
                  <a:txBody>
                    <a:bodyPr/>
                    <a:lstStyle/>
                    <a:p>
                      <a:pPr algn="r" defTabSz="457200">
                        <a:lnSpc>
                          <a:spcPct val="100000"/>
                        </a:lnSpc>
                      </a:pPr>
                      <a:r>
                        <a:rPr lang="ru-RU" sz="2000" b="0" strike="noStrike" spc="-1">
                          <a:solidFill>
                            <a:schemeClr val="tx1"/>
                          </a:solidFill>
                          <a:latin typeface="Times New Roman" panose="02020603050405020304"/>
                          <a:ea typeface="Times New Roman" panose="02020603050405020304"/>
                        </a:rPr>
                        <a:t>878 624,4</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40000"/>
                        <a:lumOff val="60000"/>
                      </a:schemeClr>
                    </a:solidFill>
                  </a:tcPr>
                </a:tc>
                <a:tc>
                  <a:txBody>
                    <a:bodyPr/>
                    <a:lstStyle/>
                    <a:p>
                      <a:pPr algn="r" defTabSz="457200">
                        <a:lnSpc>
                          <a:spcPct val="100000"/>
                        </a:lnSpc>
                      </a:pPr>
                      <a:r>
                        <a:rPr lang="ru-RU" sz="2000" b="0" strike="noStrike" spc="-1">
                          <a:solidFill>
                            <a:schemeClr val="tx1"/>
                          </a:solidFill>
                          <a:latin typeface="Times New Roman" panose="02020603050405020304"/>
                          <a:ea typeface="Times New Roman" panose="02020603050405020304"/>
                        </a:rPr>
                        <a:t>903 294,9</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40000"/>
                        <a:lumOff val="60000"/>
                      </a:schemeClr>
                    </a:solidFill>
                  </a:tcPr>
                </a:tc>
                <a:extLst>
                  <a:ext uri="{0D108BD9-81ED-4DB2-BD59-A6C34878D82A}">
                    <a16:rowId xmlns:a16="http://schemas.microsoft.com/office/drawing/2014/main" val="10003"/>
                  </a:ext>
                </a:extLst>
              </a:tr>
              <a:tr h="454680">
                <a:tc>
                  <a:txBody>
                    <a:bodyPr/>
                    <a:lstStyle/>
                    <a:p>
                      <a:pPr algn="ctr" defTabSz="457200">
                        <a:lnSpc>
                          <a:spcPct val="100000"/>
                        </a:lnSpc>
                      </a:pPr>
                      <a:r>
                        <a:rPr lang="ru-RU" sz="2000" b="0" strike="noStrike" spc="-1">
                          <a:solidFill>
                            <a:schemeClr val="tx1"/>
                          </a:solidFill>
                          <a:latin typeface="Times New Roman" panose="02020603050405020304"/>
                          <a:ea typeface="Times New Roman" panose="02020603050405020304"/>
                        </a:rPr>
                        <a:t>912</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defTabSz="457200">
                        <a:lnSpc>
                          <a:spcPct val="100000"/>
                        </a:lnSpc>
                      </a:pPr>
                      <a:r>
                        <a:rPr lang="ru-RU" sz="2000" b="0" strike="noStrike" spc="-1">
                          <a:solidFill>
                            <a:schemeClr val="tx1"/>
                          </a:solidFill>
                          <a:latin typeface="Times New Roman" panose="02020603050405020304"/>
                          <a:ea typeface="Times New Roman" panose="02020603050405020304"/>
                        </a:rPr>
                        <a:t>Дума Слободо-Туринского муниципального района </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r" defTabSz="457200">
                        <a:lnSpc>
                          <a:spcPct val="100000"/>
                        </a:lnSpc>
                      </a:pPr>
                      <a:r>
                        <a:rPr lang="ru-RU" sz="2000" b="0" strike="noStrike" spc="-1" dirty="0">
                          <a:solidFill>
                            <a:schemeClr val="tx1"/>
                          </a:solidFill>
                          <a:latin typeface="Times New Roman" panose="02020603050405020304"/>
                          <a:ea typeface="Times New Roman" panose="02020603050405020304"/>
                        </a:rPr>
                        <a:t>5 423,0</a:t>
                      </a:r>
                      <a:endParaRPr lang="ru-RU" sz="20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r" defTabSz="457200">
                        <a:lnSpc>
                          <a:spcPct val="100000"/>
                        </a:lnSpc>
                      </a:pPr>
                      <a:r>
                        <a:rPr lang="ru-RU" sz="2000" b="0" strike="noStrike" spc="-1" dirty="0">
                          <a:solidFill>
                            <a:schemeClr val="tx1"/>
                          </a:solidFill>
                          <a:latin typeface="Times New Roman" panose="02020603050405020304"/>
                          <a:ea typeface="Times New Roman" panose="02020603050405020304"/>
                        </a:rPr>
                        <a:t>5 109,0</a:t>
                      </a:r>
                      <a:endParaRPr lang="ru-RU" sz="20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a:txBody>
                    <a:bodyPr/>
                    <a:lstStyle/>
                    <a:p>
                      <a:pPr algn="r" defTabSz="457200">
                        <a:lnSpc>
                          <a:spcPct val="100000"/>
                        </a:lnSpc>
                      </a:pPr>
                      <a:r>
                        <a:rPr lang="ru-RU" sz="2000" b="0" strike="noStrike" spc="-1">
                          <a:solidFill>
                            <a:schemeClr val="tx1"/>
                          </a:solidFill>
                          <a:latin typeface="Times New Roman" panose="02020603050405020304"/>
                          <a:ea typeface="Times New Roman" panose="02020603050405020304"/>
                        </a:rPr>
                        <a:t>5 090,4</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extLst>
                  <a:ext uri="{0D108BD9-81ED-4DB2-BD59-A6C34878D82A}">
                    <a16:rowId xmlns:a16="http://schemas.microsoft.com/office/drawing/2014/main" val="10004"/>
                  </a:ext>
                </a:extLst>
              </a:tr>
              <a:tr h="757800">
                <a:tc>
                  <a:txBody>
                    <a:bodyPr/>
                    <a:lstStyle/>
                    <a:p>
                      <a:pPr algn="ctr" defTabSz="457200">
                        <a:lnSpc>
                          <a:spcPct val="100000"/>
                        </a:lnSpc>
                      </a:pPr>
                      <a:r>
                        <a:rPr lang="ru-RU" sz="2000" b="0" strike="noStrike" spc="-1">
                          <a:solidFill>
                            <a:schemeClr val="tx1"/>
                          </a:solidFill>
                          <a:latin typeface="Times New Roman" panose="02020603050405020304"/>
                          <a:ea typeface="Times New Roman" panose="02020603050405020304"/>
                        </a:rPr>
                        <a:t>913</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40000"/>
                        <a:lumOff val="60000"/>
                      </a:schemeClr>
                    </a:solidFill>
                  </a:tcPr>
                </a:tc>
                <a:tc>
                  <a:txBody>
                    <a:bodyPr/>
                    <a:lstStyle/>
                    <a:p>
                      <a:pPr defTabSz="457200">
                        <a:lnSpc>
                          <a:spcPct val="100000"/>
                        </a:lnSpc>
                      </a:pPr>
                      <a:r>
                        <a:rPr lang="ru-RU" sz="2000" b="0" strike="noStrike" spc="-1">
                          <a:solidFill>
                            <a:schemeClr val="tx1"/>
                          </a:solidFill>
                          <a:latin typeface="Times New Roman" panose="02020603050405020304"/>
                          <a:ea typeface="Times New Roman" panose="02020603050405020304"/>
                        </a:rPr>
                        <a:t>Контрольный орган Слободо-Туринского муниципального района </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40000"/>
                        <a:lumOff val="60000"/>
                      </a:schemeClr>
                    </a:solidFill>
                  </a:tcPr>
                </a:tc>
                <a:tc>
                  <a:txBody>
                    <a:bodyPr/>
                    <a:lstStyle/>
                    <a:p>
                      <a:pPr algn="r" defTabSz="457200">
                        <a:lnSpc>
                          <a:spcPct val="100000"/>
                        </a:lnSpc>
                      </a:pPr>
                      <a:r>
                        <a:rPr lang="ru-RU" sz="2000" b="0" strike="noStrike" spc="-1">
                          <a:solidFill>
                            <a:schemeClr val="tx1"/>
                          </a:solidFill>
                          <a:latin typeface="Times New Roman" panose="02020603050405020304"/>
                          <a:ea typeface="Times New Roman" panose="02020603050405020304"/>
                        </a:rPr>
                        <a:t>8 363,0</a:t>
                      </a:r>
                      <a:endParaRPr lang="ru-RU" sz="20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40000"/>
                        <a:lumOff val="60000"/>
                      </a:schemeClr>
                    </a:solidFill>
                  </a:tcPr>
                </a:tc>
                <a:tc>
                  <a:txBody>
                    <a:bodyPr/>
                    <a:lstStyle/>
                    <a:p>
                      <a:pPr algn="r" defTabSz="457200">
                        <a:lnSpc>
                          <a:spcPct val="100000"/>
                        </a:lnSpc>
                      </a:pPr>
                      <a:r>
                        <a:rPr lang="ru-RU" sz="2000" b="0" strike="noStrike" spc="-1" dirty="0">
                          <a:solidFill>
                            <a:schemeClr val="tx1"/>
                          </a:solidFill>
                          <a:latin typeface="Times New Roman" panose="02020603050405020304"/>
                          <a:ea typeface="Times New Roman" panose="02020603050405020304"/>
                        </a:rPr>
                        <a:t>7 815,0</a:t>
                      </a:r>
                      <a:endParaRPr lang="ru-RU" sz="20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40000"/>
                        <a:lumOff val="60000"/>
                      </a:schemeClr>
                    </a:solidFill>
                  </a:tcPr>
                </a:tc>
                <a:tc>
                  <a:txBody>
                    <a:bodyPr/>
                    <a:lstStyle/>
                    <a:p>
                      <a:pPr algn="r" defTabSz="457200">
                        <a:lnSpc>
                          <a:spcPct val="100000"/>
                        </a:lnSpc>
                      </a:pPr>
                      <a:r>
                        <a:rPr lang="ru-RU" sz="2000" b="0" strike="noStrike" spc="-1" dirty="0">
                          <a:solidFill>
                            <a:schemeClr val="tx1"/>
                          </a:solidFill>
                          <a:latin typeface="Times New Roman" panose="02020603050405020304"/>
                          <a:ea typeface="Times New Roman" panose="02020603050405020304"/>
                        </a:rPr>
                        <a:t>7 829,3</a:t>
                      </a:r>
                      <a:endParaRPr lang="ru-RU" sz="20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40000"/>
                        <a:lumOff val="6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346" name="Заголовок 1"/>
          <p:cNvSpPr/>
          <p:nvPr/>
        </p:nvSpPr>
        <p:spPr>
          <a:xfrm>
            <a:off x="657360" y="474120"/>
            <a:ext cx="10875600" cy="1089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defTabSz="914400">
              <a:lnSpc>
                <a:spcPct val="100000"/>
              </a:lnSpc>
              <a:tabLst>
                <a:tab pos="0" algn="l"/>
              </a:tabLst>
            </a:pPr>
            <a:r>
              <a:rPr lang="ru-RU" sz="3200" b="0" strike="noStrike" spc="-1">
                <a:solidFill>
                  <a:srgbClr val="572314"/>
                </a:solidFill>
                <a:latin typeface="Times New Roman" panose="02020603050405020304"/>
                <a:ea typeface="Times New Roman" panose="02020603050405020304"/>
              </a:rPr>
              <a:t>Установлен объем бюджетных ассигнований на реализацию 14 муниципальных программ</a:t>
            </a:r>
            <a:endParaRPr lang="ru-RU" sz="3200" b="0" strike="noStrike" spc="-1">
              <a:solidFill>
                <a:srgbClr val="FFFFFF"/>
              </a:solidFill>
              <a:latin typeface="Arial" panose="020B0604020202020204"/>
            </a:endParaRPr>
          </a:p>
        </p:txBody>
      </p:sp>
      <p:sp>
        <p:nvSpPr>
          <p:cNvPr id="347" name="CustomShape 2"/>
          <p:cNvSpPr/>
          <p:nvPr/>
        </p:nvSpPr>
        <p:spPr>
          <a:xfrm>
            <a:off x="657360" y="1564920"/>
            <a:ext cx="10875600" cy="4817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marL="365760" lvl="1" indent="-281305" algn="just" defTabSz="457200">
              <a:lnSpc>
                <a:spcPct val="100000"/>
              </a:lnSpc>
              <a:spcBef>
                <a:spcPts val="600"/>
              </a:spcBef>
              <a:buClr>
                <a:srgbClr val="3891A7"/>
              </a:buClr>
              <a:buSzPct val="80000"/>
              <a:buFont typeface="Wingdings 2" charset="2"/>
              <a:buChar char=""/>
            </a:pPr>
            <a:r>
              <a:rPr lang="ru-RU" sz="3600" b="0" strike="noStrike" spc="-1">
                <a:solidFill>
                  <a:srgbClr val="000000"/>
                </a:solidFill>
                <a:latin typeface="Times New Roman" panose="02020603050405020304"/>
                <a:ea typeface="Times New Roman" panose="02020603050405020304"/>
              </a:rPr>
              <a:t>на 2025 год – 1 666 730,2 тыс. рублей или 98,9 % расходов бюджета;</a:t>
            </a:r>
            <a:endParaRPr lang="ru-RU" sz="36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2" charset="2"/>
              <a:buChar char=""/>
            </a:pPr>
            <a:r>
              <a:rPr lang="ru-RU" sz="3600" b="0" strike="noStrike" spc="-1">
                <a:solidFill>
                  <a:srgbClr val="000000"/>
                </a:solidFill>
                <a:latin typeface="Times New Roman" panose="02020603050405020304"/>
                <a:ea typeface="Times New Roman" panose="02020603050405020304"/>
              </a:rPr>
              <a:t>на 2026 год – 1 525 640,4 тыс. рублей или 99,85 % расходов бюджета;</a:t>
            </a:r>
            <a:endParaRPr lang="ru-RU" sz="3600" b="0" strike="noStrike" spc="-1">
              <a:solidFill>
                <a:srgbClr val="FFFFFF"/>
              </a:solidFill>
              <a:latin typeface="Arial" panose="020B0604020202020204"/>
            </a:endParaRPr>
          </a:p>
          <a:p>
            <a:pPr marL="365760" lvl="1" indent="-281305" algn="just" defTabSz="457200">
              <a:lnSpc>
                <a:spcPct val="100000"/>
              </a:lnSpc>
              <a:spcBef>
                <a:spcPts val="600"/>
              </a:spcBef>
              <a:buClr>
                <a:srgbClr val="3891A7"/>
              </a:buClr>
              <a:buSzPct val="80000"/>
              <a:buFont typeface="Wingdings 2" charset="2"/>
              <a:buChar char=""/>
            </a:pPr>
            <a:r>
              <a:rPr lang="ru-RU" sz="3600" b="0" strike="noStrike" spc="-1">
                <a:solidFill>
                  <a:srgbClr val="000000"/>
                </a:solidFill>
                <a:latin typeface="Times New Roman" panose="02020603050405020304"/>
                <a:ea typeface="Times New Roman" panose="02020603050405020304"/>
              </a:rPr>
              <a:t>на 2027 год – 1 551 905,9 тыс. рублей или 99,86 % расходов бюджета. </a:t>
            </a:r>
            <a:endParaRPr lang="ru-RU" sz="3600" b="0" strike="noStrike" spc="-1">
              <a:solidFill>
                <a:srgbClr val="FFFFFF"/>
              </a:solidFill>
              <a:latin typeface="Arial" panose="020B0604020202020204"/>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349" name="CustomShape 1"/>
          <p:cNvSpPr/>
          <p:nvPr/>
        </p:nvSpPr>
        <p:spPr>
          <a:xfrm>
            <a:off x="657360" y="474120"/>
            <a:ext cx="10875600" cy="1089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fontScale="98333"/>
          </a:bodyPr>
          <a:lstStyle/>
          <a:p>
            <a:pPr algn="ctr" defTabSz="457200">
              <a:lnSpc>
                <a:spcPct val="100000"/>
              </a:lnSpc>
            </a:pPr>
            <a:r>
              <a:rPr lang="ru-RU" sz="2100" b="1" strike="noStrike" spc="-1">
                <a:solidFill>
                  <a:schemeClr val="lt1"/>
                </a:solidFill>
                <a:latin typeface="Times New Roman" panose="02020603050405020304"/>
                <a:ea typeface="Times New Roman" panose="02020603050405020304"/>
              </a:rPr>
              <a:t>КАК ВЫГЛЯДИТ БЮДЖЕТ В РАЗРЕЗЕ МУНИЦИПАЛЬНЫХ ПРОГРАММ НА 2025 ГОД И ПЛАНОВЫЙ ПЕРИОД 2026 И 2027 ГОДЫ</a:t>
            </a:r>
            <a:r>
              <a:rPr lang="ru-RU" sz="1400" b="1" strike="noStrike" spc="-1">
                <a:solidFill>
                  <a:schemeClr val="lt1"/>
                </a:solidFill>
                <a:latin typeface="Times New Roman" panose="02020603050405020304"/>
                <a:ea typeface="Times New Roman" panose="02020603050405020304"/>
              </a:rPr>
              <a:t>								                                                                                     																					</a:t>
            </a:r>
            <a:r>
              <a:rPr lang="ru-RU" sz="1600" b="0" strike="noStrike" spc="-1">
                <a:solidFill>
                  <a:schemeClr val="lt1"/>
                </a:solidFill>
                <a:latin typeface="Times New Roman" panose="02020603050405020304"/>
                <a:ea typeface="Times New Roman" panose="02020603050405020304"/>
              </a:rPr>
              <a:t>тыс. рублей</a:t>
            </a:r>
            <a:endParaRPr lang="ru-RU" sz="1600" b="0" strike="noStrike" spc="-1">
              <a:solidFill>
                <a:srgbClr val="FFFFFF"/>
              </a:solidFill>
              <a:latin typeface="Arial" panose="020B0604020202020204"/>
            </a:endParaRPr>
          </a:p>
        </p:txBody>
      </p:sp>
      <p:graphicFrame>
        <p:nvGraphicFramePr>
          <p:cNvPr id="350" name="Table 2"/>
          <p:cNvGraphicFramePr/>
          <p:nvPr/>
        </p:nvGraphicFramePr>
        <p:xfrm>
          <a:off x="657360" y="1564920"/>
          <a:ext cx="10876680" cy="4876800"/>
        </p:xfrm>
        <a:graphic>
          <a:graphicData uri="http://schemas.openxmlformats.org/drawingml/2006/table">
            <a:tbl>
              <a:tblPr/>
              <a:tblGrid>
                <a:gridCol w="803880">
                  <a:extLst>
                    <a:ext uri="{9D8B030D-6E8A-4147-A177-3AD203B41FA5}">
                      <a16:colId xmlns:a16="http://schemas.microsoft.com/office/drawing/2014/main" val="20000"/>
                    </a:ext>
                  </a:extLst>
                </a:gridCol>
                <a:gridCol w="677952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8000">
                  <a:extLst>
                    <a:ext uri="{9D8B030D-6E8A-4147-A177-3AD203B41FA5}">
                      <a16:colId xmlns:a16="http://schemas.microsoft.com/office/drawing/2014/main" val="20004"/>
                    </a:ext>
                  </a:extLst>
                </a:gridCol>
              </a:tblGrid>
              <a:tr h="475560">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Номер строки</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84AA33"/>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Наименование показателя</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84AA33"/>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Сумма на 2025 год</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84AA33"/>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Сумма на 20</a:t>
                      </a:r>
                      <a:r>
                        <a:rPr lang="en-US" sz="1400" b="1" strike="noStrike" spc="-1">
                          <a:solidFill>
                            <a:srgbClr val="FFFFFF"/>
                          </a:solidFill>
                          <a:latin typeface="Times New Roman" panose="02020603050405020304"/>
                          <a:ea typeface="Times New Roman" panose="02020603050405020304"/>
                        </a:rPr>
                        <a:t>26</a:t>
                      </a:r>
                      <a:r>
                        <a:rPr lang="ru-RU" sz="1400" b="1" strike="noStrike" spc="-1">
                          <a:solidFill>
                            <a:srgbClr val="FFFFFF"/>
                          </a:solidFill>
                          <a:latin typeface="Times New Roman" panose="02020603050405020304"/>
                          <a:ea typeface="Times New Roman" panose="02020603050405020304"/>
                        </a:rPr>
                        <a:t> год</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84AA33"/>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Сумма на 20</a:t>
                      </a:r>
                      <a:r>
                        <a:rPr lang="en-US" sz="1400" b="1" strike="noStrike" spc="-1">
                          <a:solidFill>
                            <a:srgbClr val="FFFFFF"/>
                          </a:solidFill>
                          <a:latin typeface="Times New Roman" panose="02020603050405020304"/>
                          <a:ea typeface="Times New Roman" panose="02020603050405020304"/>
                        </a:rPr>
                        <a:t>27</a:t>
                      </a:r>
                      <a:r>
                        <a:rPr lang="ru-RU" sz="1400" b="1" strike="noStrike" spc="-1">
                          <a:solidFill>
                            <a:srgbClr val="FFFFFF"/>
                          </a:solidFill>
                          <a:latin typeface="Times New Roman" panose="02020603050405020304"/>
                          <a:ea typeface="Times New Roman" panose="02020603050405020304"/>
                        </a:rPr>
                        <a:t> год</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84AA33"/>
                    </a:solidFill>
                  </a:tcPr>
                </a:tc>
                <a:extLst>
                  <a:ext uri="{0D108BD9-81ED-4DB2-BD59-A6C34878D82A}">
                    <a16:rowId xmlns:a16="http://schemas.microsoft.com/office/drawing/2014/main" val="10000"/>
                  </a:ext>
                </a:extLst>
              </a:tr>
              <a:tr h="155520">
                <a:tc>
                  <a:txBody>
                    <a:bodyPr/>
                    <a:lstStyle/>
                    <a:p>
                      <a:pPr algn="ctr" defTabSz="457200">
                        <a:lnSpc>
                          <a:spcPct val="100000"/>
                        </a:lnSpc>
                      </a:pPr>
                      <a:r>
                        <a:rPr lang="ru-RU" sz="1400" b="0" strike="noStrike" spc="-1">
                          <a:solidFill>
                            <a:srgbClr val="000000"/>
                          </a:solidFill>
                          <a:latin typeface="Times New Roman" panose="02020603050405020304"/>
                          <a:ea typeface="Times New Roman" panose="02020603050405020304"/>
                        </a:rPr>
                        <a:t>1</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8E1CD"/>
                    </a:solidFill>
                  </a:tcPr>
                </a:tc>
                <a:tc>
                  <a:txBody>
                    <a:bodyPr/>
                    <a:lstStyle/>
                    <a:p>
                      <a:pPr algn="ctr" defTabSz="457200">
                        <a:lnSpc>
                          <a:spcPct val="100000"/>
                        </a:lnSpc>
                      </a:pPr>
                      <a:r>
                        <a:rPr lang="ru-RU" sz="1400" b="1" strike="noStrike" spc="-1">
                          <a:solidFill>
                            <a:srgbClr val="000000"/>
                          </a:solidFill>
                          <a:latin typeface="Times New Roman" panose="02020603050405020304"/>
                          <a:ea typeface="Times New Roman" panose="02020603050405020304"/>
                        </a:rPr>
                        <a:t>Расходы бюджета Слободо-Туринского муниципального района, всего:</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8E1CD"/>
                    </a:solidFill>
                  </a:tcPr>
                </a:tc>
                <a:tc>
                  <a:txBody>
                    <a:bodyPr/>
                    <a:lstStyle/>
                    <a:p>
                      <a:pPr algn="r" defTabSz="457200">
                        <a:lnSpc>
                          <a:spcPct val="100000"/>
                        </a:lnSpc>
                      </a:pPr>
                      <a:r>
                        <a:rPr lang="ru-RU" sz="1400" b="1" strike="noStrike" spc="-1">
                          <a:solidFill>
                            <a:srgbClr val="000000"/>
                          </a:solidFill>
                          <a:latin typeface="Times New Roman" panose="02020603050405020304"/>
                          <a:ea typeface="Times New Roman" panose="02020603050405020304"/>
                        </a:rPr>
                        <a:t>1 685 311,6</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8E1CD"/>
                    </a:solidFill>
                  </a:tcPr>
                </a:tc>
                <a:tc>
                  <a:txBody>
                    <a:bodyPr/>
                    <a:lstStyle/>
                    <a:p>
                      <a:pPr algn="r" defTabSz="457200">
                        <a:lnSpc>
                          <a:spcPct val="100000"/>
                        </a:lnSpc>
                      </a:pPr>
                      <a:r>
                        <a:rPr lang="ru-RU" sz="1400" b="1" strike="noStrike" spc="-1">
                          <a:solidFill>
                            <a:srgbClr val="000000"/>
                          </a:solidFill>
                          <a:latin typeface="Times New Roman" panose="02020603050405020304"/>
                          <a:ea typeface="Times New Roman" panose="02020603050405020304"/>
                        </a:rPr>
                        <a:t>1 543 419,8</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8E1CD"/>
                    </a:solidFill>
                  </a:tcPr>
                </a:tc>
                <a:tc>
                  <a:txBody>
                    <a:bodyPr/>
                    <a:lstStyle/>
                    <a:p>
                      <a:pPr algn="r" defTabSz="457200">
                        <a:lnSpc>
                          <a:spcPct val="100000"/>
                        </a:lnSpc>
                      </a:pPr>
                      <a:r>
                        <a:rPr lang="ru-RU" sz="1400" b="1" strike="noStrike" spc="-1">
                          <a:solidFill>
                            <a:srgbClr val="000000"/>
                          </a:solidFill>
                          <a:latin typeface="Times New Roman" panose="02020603050405020304"/>
                          <a:ea typeface="Times New Roman" panose="02020603050405020304"/>
                        </a:rPr>
                        <a:t>1 569 813,2</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8E1CD"/>
                    </a:solidFill>
                  </a:tcPr>
                </a:tc>
                <a:extLst>
                  <a:ext uri="{0D108BD9-81ED-4DB2-BD59-A6C34878D82A}">
                    <a16:rowId xmlns:a16="http://schemas.microsoft.com/office/drawing/2014/main" val="10001"/>
                  </a:ext>
                </a:extLst>
              </a:tr>
              <a:tr h="188640">
                <a:tc>
                  <a:txBody>
                    <a:bodyPr/>
                    <a:lstStyle/>
                    <a:p>
                      <a:pPr algn="ctr" defTabSz="457200">
                        <a:lnSpc>
                          <a:spcPct val="100000"/>
                        </a:lnSpc>
                      </a:pPr>
                      <a:r>
                        <a:rPr lang="ru-RU" sz="1400" b="0" strike="noStrike" spc="-1">
                          <a:solidFill>
                            <a:srgbClr val="000000"/>
                          </a:solidFill>
                          <a:latin typeface="Times New Roman" panose="02020603050405020304"/>
                          <a:ea typeface="Times New Roman" panose="02020603050405020304"/>
                        </a:rPr>
                        <a:t>2</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defTabSz="457200">
                        <a:lnSpc>
                          <a:spcPct val="100000"/>
                        </a:lnSpc>
                      </a:pPr>
                      <a:r>
                        <a:rPr lang="ru-RU" sz="1400" b="0" strike="noStrike" spc="-1">
                          <a:solidFill>
                            <a:srgbClr val="000000"/>
                          </a:solidFill>
                          <a:latin typeface="Times New Roman" panose="02020603050405020304"/>
                          <a:ea typeface="Times New Roman" panose="02020603050405020304"/>
                        </a:rPr>
                        <a:t>из них:</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endParaRPr lang="ru-RU" sz="1400" b="0" strike="noStrike" spc="-1">
                        <a:solidFill>
                          <a:schemeClr val="dk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endParaRPr lang="ru-RU" sz="1400" b="0" strike="noStrike" spc="-1">
                        <a:solidFill>
                          <a:schemeClr val="dk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endParaRPr lang="ru-RU" sz="1400" b="0" strike="noStrike" spc="-1">
                        <a:solidFill>
                          <a:schemeClr val="dk1"/>
                        </a:solidFill>
                        <a:latin typeface="Times New Roman" panose="02020603050405020304"/>
                        <a:ea typeface="Times New Roman" panose="020206030504050203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extLst>
                  <a:ext uri="{0D108BD9-81ED-4DB2-BD59-A6C34878D82A}">
                    <a16:rowId xmlns:a16="http://schemas.microsoft.com/office/drawing/2014/main" val="10002"/>
                  </a:ext>
                </a:extLst>
              </a:tr>
              <a:tr h="581040">
                <a:tc>
                  <a:txBody>
                    <a:bodyPr/>
                    <a:lstStyle/>
                    <a:p>
                      <a:pPr algn="ctr" defTabSz="457200">
                        <a:lnSpc>
                          <a:spcPct val="100000"/>
                        </a:lnSpc>
                      </a:pPr>
                      <a:r>
                        <a:rPr lang="ru-RU" sz="1400" b="0" strike="noStrike" spc="-1">
                          <a:solidFill>
                            <a:srgbClr val="000000"/>
                          </a:solidFill>
                          <a:latin typeface="Times New Roman" panose="02020603050405020304"/>
                          <a:ea typeface="Times New Roman" panose="02020603050405020304"/>
                        </a:rPr>
                        <a:t>3</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defTabSz="457200">
                        <a:lnSpc>
                          <a:spcPct val="100000"/>
                        </a:lnSpc>
                      </a:pPr>
                      <a:r>
                        <a:rPr lang="ru-RU" sz="1400" b="0" strike="noStrike" spc="-1">
                          <a:solidFill>
                            <a:srgbClr val="000000"/>
                          </a:solidFill>
                          <a:latin typeface="Times New Roman" panose="02020603050405020304"/>
                          <a:ea typeface="Times New Roman" panose="02020603050405020304"/>
                        </a:rPr>
                        <a:t>Муниципальная программа «Обеспечение деятельности администрации Слободо-Туринского муниципального района, реализация вопросов органов местного самоуправления в Слободо-Туринском муниципальном районе» на 2023-2028 годы</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66 401</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61 172,0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68 754,0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extLst>
                  <a:ext uri="{0D108BD9-81ED-4DB2-BD59-A6C34878D82A}">
                    <a16:rowId xmlns:a16="http://schemas.microsoft.com/office/drawing/2014/main" val="10003"/>
                  </a:ext>
                </a:extLst>
              </a:tr>
              <a:tr h="385200">
                <a:tc>
                  <a:txBody>
                    <a:bodyPr/>
                    <a:lstStyle/>
                    <a:p>
                      <a:pPr algn="ctr" defTabSz="457200">
                        <a:lnSpc>
                          <a:spcPct val="100000"/>
                        </a:lnSpc>
                      </a:pPr>
                      <a:r>
                        <a:rPr lang="ru-RU" sz="1400" b="0" strike="noStrike" spc="-1">
                          <a:solidFill>
                            <a:srgbClr val="000000"/>
                          </a:solidFill>
                          <a:latin typeface="Times New Roman" panose="02020603050405020304"/>
                          <a:ea typeface="Times New Roman" panose="02020603050405020304"/>
                        </a:rPr>
                        <a:t>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defTabSz="457200">
                        <a:lnSpc>
                          <a:spcPct val="100000"/>
                        </a:lnSpc>
                      </a:pPr>
                      <a:r>
                        <a:rPr lang="ru-RU" sz="1400" b="0" strike="noStrike" spc="-1">
                          <a:solidFill>
                            <a:srgbClr val="000000"/>
                          </a:solidFill>
                          <a:latin typeface="Times New Roman" panose="02020603050405020304"/>
                          <a:ea typeface="Times New Roman" panose="02020603050405020304"/>
                        </a:rPr>
                        <a:t>Муниципальная программа  «Обеспечение комплексной безопасности жизнедеятельности населения в Слободо-Туринском муниципальном районе» на 2023-2028 годы</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16 650,0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13 611</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16 271,0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extLst>
                  <a:ext uri="{0D108BD9-81ED-4DB2-BD59-A6C34878D82A}">
                    <a16:rowId xmlns:a16="http://schemas.microsoft.com/office/drawing/2014/main" val="10004"/>
                  </a:ext>
                </a:extLst>
              </a:tr>
              <a:tr h="372600">
                <a:tc>
                  <a:txBody>
                    <a:bodyPr/>
                    <a:lstStyle/>
                    <a:p>
                      <a:pPr algn="ctr" defTabSz="457200">
                        <a:lnSpc>
                          <a:spcPct val="100000"/>
                        </a:lnSpc>
                      </a:pPr>
                      <a:r>
                        <a:rPr lang="ru-RU" sz="1400" b="0" strike="noStrike" spc="-1">
                          <a:solidFill>
                            <a:srgbClr val="000000"/>
                          </a:solidFill>
                          <a:latin typeface="Times New Roman" panose="02020603050405020304"/>
                          <a:ea typeface="Times New Roman" panose="02020603050405020304"/>
                        </a:rPr>
                        <a:t>5</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defTabSz="457200">
                        <a:lnSpc>
                          <a:spcPct val="100000"/>
                        </a:lnSpc>
                      </a:pPr>
                      <a:r>
                        <a:rPr lang="ru-RU" sz="1400" b="0" strike="noStrike" spc="-1">
                          <a:solidFill>
                            <a:srgbClr val="000000"/>
                          </a:solidFill>
                          <a:latin typeface="Times New Roman" panose="02020603050405020304"/>
                          <a:ea typeface="Times New Roman" panose="02020603050405020304"/>
                        </a:rPr>
                        <a:t>Муниципальная программа «Развитие культуры, физической культуры, спорта и молодежной политики в Слободо-Туринском муниципальном районе» на 2019-2027 годы</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18 840,3</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17 339,0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21 150,0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extLst>
                  <a:ext uri="{0D108BD9-81ED-4DB2-BD59-A6C34878D82A}">
                    <a16:rowId xmlns:a16="http://schemas.microsoft.com/office/drawing/2014/main" val="10005"/>
                  </a:ext>
                </a:extLst>
              </a:tr>
              <a:tr h="368280">
                <a:tc>
                  <a:txBody>
                    <a:bodyPr/>
                    <a:lstStyle/>
                    <a:p>
                      <a:pPr algn="ctr" defTabSz="457200">
                        <a:lnSpc>
                          <a:spcPct val="100000"/>
                        </a:lnSpc>
                      </a:pPr>
                      <a:r>
                        <a:rPr lang="ru-RU" sz="1400" b="0" strike="noStrike" spc="-1">
                          <a:solidFill>
                            <a:srgbClr val="000000"/>
                          </a:solidFill>
                          <a:latin typeface="Times New Roman" panose="02020603050405020304"/>
                          <a:ea typeface="Times New Roman" panose="02020603050405020304"/>
                        </a:rPr>
                        <a:t>6</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defTabSz="457200">
                        <a:lnSpc>
                          <a:spcPct val="100000"/>
                        </a:lnSpc>
                      </a:pPr>
                      <a:r>
                        <a:rPr lang="ru-RU" sz="1400" b="0" strike="noStrike" spc="-1">
                          <a:solidFill>
                            <a:srgbClr val="000000"/>
                          </a:solidFill>
                          <a:latin typeface="Times New Roman" panose="02020603050405020304"/>
                          <a:ea typeface="Times New Roman" panose="02020603050405020304"/>
                        </a:rPr>
                        <a:t>Муниципальная программа  «Социальная поддержка населения в Слободо-Туринском муниципальном районе» на 2023-2028 годы</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116 827,3</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121 045,0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125 541,1</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extLst>
                  <a:ext uri="{0D108BD9-81ED-4DB2-BD59-A6C34878D82A}">
                    <a16:rowId xmlns:a16="http://schemas.microsoft.com/office/drawing/2014/main" val="10006"/>
                  </a:ext>
                </a:extLst>
              </a:tr>
              <a:tr h="338400">
                <a:tc>
                  <a:txBody>
                    <a:bodyPr/>
                    <a:lstStyle/>
                    <a:p>
                      <a:pPr algn="ctr" defTabSz="457200">
                        <a:lnSpc>
                          <a:spcPct val="100000"/>
                        </a:lnSpc>
                      </a:pPr>
                      <a:r>
                        <a:rPr lang="ru-RU" sz="1400" b="0" strike="noStrike" spc="-1">
                          <a:solidFill>
                            <a:srgbClr val="000000"/>
                          </a:solidFill>
                          <a:latin typeface="Times New Roman" panose="02020603050405020304"/>
                          <a:ea typeface="Times New Roman" panose="02020603050405020304"/>
                        </a:rPr>
                        <a:t>7</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defTabSz="457200">
                        <a:lnSpc>
                          <a:spcPct val="100000"/>
                        </a:lnSpc>
                      </a:pPr>
                      <a:r>
                        <a:rPr lang="ru-RU" sz="1400" b="0" strike="noStrike" spc="-1">
                          <a:solidFill>
                            <a:srgbClr val="000000"/>
                          </a:solidFill>
                          <a:latin typeface="Times New Roman" panose="02020603050405020304"/>
                          <a:ea typeface="Times New Roman" panose="02020603050405020304"/>
                        </a:rPr>
                        <a:t>Муниципальная программа «Управление финансами Слободо-Туринского муниципального района на 2019-2027 годы»</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558 035,4</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403 229</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377 332</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extLst>
                  <a:ext uri="{0D108BD9-81ED-4DB2-BD59-A6C34878D82A}">
                    <a16:rowId xmlns:a16="http://schemas.microsoft.com/office/drawing/2014/main" val="10007"/>
                  </a:ext>
                </a:extLst>
              </a:tr>
              <a:tr h="351000">
                <a:tc>
                  <a:txBody>
                    <a:bodyPr/>
                    <a:lstStyle/>
                    <a:p>
                      <a:pPr algn="ctr" defTabSz="457200">
                        <a:lnSpc>
                          <a:spcPct val="100000"/>
                        </a:lnSpc>
                      </a:pPr>
                      <a:r>
                        <a:rPr lang="ru-RU" sz="1400" b="0" strike="noStrike" spc="-1">
                          <a:solidFill>
                            <a:srgbClr val="000000"/>
                          </a:solidFill>
                          <a:latin typeface="Times New Roman" panose="02020603050405020304"/>
                          <a:ea typeface="Times New Roman" panose="02020603050405020304"/>
                        </a:rPr>
                        <a:t>8</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defTabSz="457200">
                        <a:lnSpc>
                          <a:spcPct val="100000"/>
                        </a:lnSpc>
                      </a:pPr>
                      <a:r>
                        <a:rPr lang="ru-RU" sz="1400" b="0" strike="noStrike" spc="-1">
                          <a:solidFill>
                            <a:srgbClr val="000000"/>
                          </a:solidFill>
                          <a:latin typeface="Times New Roman" panose="02020603050405020304"/>
                          <a:ea typeface="Times New Roman" panose="02020603050405020304"/>
                        </a:rPr>
                        <a:t>Муниципальная программа «Дорожная деятельность и транспортное обслуживание населения в Слободо-Туринском муниципальном районе» на 2023-2028 годы</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27 106,0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22 540,0</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r" defTabSz="457200">
                        <a:lnSpc>
                          <a:spcPct val="100000"/>
                        </a:lnSpc>
                      </a:pPr>
                      <a:r>
                        <a:rPr lang="ru-RU" sz="1400" b="0" strike="noStrike" spc="-1">
                          <a:solidFill>
                            <a:srgbClr val="000000"/>
                          </a:solidFill>
                          <a:latin typeface="Times New Roman" panose="02020603050405020304"/>
                          <a:ea typeface="Times New Roman" panose="02020603050405020304"/>
                        </a:rPr>
                        <a:t>30 882,9</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1" name="Table 1"/>
          <p:cNvGraphicFramePr/>
          <p:nvPr>
            <p:extLst>
              <p:ext uri="{D42A27DB-BD31-4B8C-83A1-F6EECF244321}">
                <p14:modId xmlns:p14="http://schemas.microsoft.com/office/powerpoint/2010/main" val="1507885217"/>
              </p:ext>
            </p:extLst>
          </p:nvPr>
        </p:nvGraphicFramePr>
        <p:xfrm>
          <a:off x="632880" y="288000"/>
          <a:ext cx="10884240" cy="6461760"/>
        </p:xfrm>
        <a:graphic>
          <a:graphicData uri="http://schemas.openxmlformats.org/drawingml/2006/table">
            <a:tbl>
              <a:tblPr/>
              <a:tblGrid>
                <a:gridCol w="674280">
                  <a:extLst>
                    <a:ext uri="{9D8B030D-6E8A-4147-A177-3AD203B41FA5}">
                      <a16:colId xmlns:a16="http://schemas.microsoft.com/office/drawing/2014/main" val="20000"/>
                    </a:ext>
                  </a:extLst>
                </a:gridCol>
                <a:gridCol w="6914520">
                  <a:extLst>
                    <a:ext uri="{9D8B030D-6E8A-4147-A177-3AD203B41FA5}">
                      <a16:colId xmlns:a16="http://schemas.microsoft.com/office/drawing/2014/main" val="20001"/>
                    </a:ext>
                  </a:extLst>
                </a:gridCol>
                <a:gridCol w="1098360">
                  <a:extLst>
                    <a:ext uri="{9D8B030D-6E8A-4147-A177-3AD203B41FA5}">
                      <a16:colId xmlns:a16="http://schemas.microsoft.com/office/drawing/2014/main" val="20002"/>
                    </a:ext>
                  </a:extLst>
                </a:gridCol>
                <a:gridCol w="1098360">
                  <a:extLst>
                    <a:ext uri="{9D8B030D-6E8A-4147-A177-3AD203B41FA5}">
                      <a16:colId xmlns:a16="http://schemas.microsoft.com/office/drawing/2014/main" val="20003"/>
                    </a:ext>
                  </a:extLst>
                </a:gridCol>
                <a:gridCol w="1098720">
                  <a:extLst>
                    <a:ext uri="{9D8B030D-6E8A-4147-A177-3AD203B41FA5}">
                      <a16:colId xmlns:a16="http://schemas.microsoft.com/office/drawing/2014/main" val="20004"/>
                    </a:ext>
                  </a:extLst>
                </a:gridCol>
              </a:tblGrid>
              <a:tr h="412560">
                <a:tc>
                  <a:txBody>
                    <a:bodyPr/>
                    <a:lstStyle/>
                    <a:p>
                      <a:pPr algn="ctr" defTabSz="457200">
                        <a:lnSpc>
                          <a:spcPct val="100000"/>
                        </a:lnSpc>
                      </a:pPr>
                      <a:r>
                        <a:rPr lang="ru-RU" sz="1400" b="1" strike="noStrike" spc="-1" dirty="0">
                          <a:solidFill>
                            <a:srgbClr val="FFFFFF"/>
                          </a:solidFill>
                          <a:latin typeface="Times New Roman" panose="02020603050405020304"/>
                          <a:ea typeface="Times New Roman" panose="02020603050405020304"/>
                        </a:rPr>
                        <a:t>Номер строки</a:t>
                      </a:r>
                      <a:endParaRPr lang="ru-RU" sz="1400" b="0" strike="noStrike" spc="-1" dirty="0">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84AA33"/>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Наименование показателя</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84AA33"/>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Сумма на 2025 год</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84AA33"/>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Сумма на 20</a:t>
                      </a:r>
                      <a:r>
                        <a:rPr lang="en-US" sz="1400" b="1" strike="noStrike" spc="-1">
                          <a:solidFill>
                            <a:srgbClr val="FFFFFF"/>
                          </a:solidFill>
                          <a:latin typeface="Times New Roman" panose="02020603050405020304"/>
                          <a:ea typeface="Times New Roman" panose="02020603050405020304"/>
                        </a:rPr>
                        <a:t>26</a:t>
                      </a:r>
                      <a:r>
                        <a:rPr lang="ru-RU" sz="1400" b="1" strike="noStrike" spc="-1">
                          <a:solidFill>
                            <a:srgbClr val="FFFFFF"/>
                          </a:solidFill>
                          <a:latin typeface="Times New Roman" panose="02020603050405020304"/>
                          <a:ea typeface="Times New Roman" panose="02020603050405020304"/>
                        </a:rPr>
                        <a:t> год</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84AA33"/>
                    </a:solidFill>
                  </a:tcPr>
                </a:tc>
                <a:tc>
                  <a:txBody>
                    <a:bodyPr/>
                    <a:lstStyle/>
                    <a:p>
                      <a:pPr algn="ctr" defTabSz="457200">
                        <a:lnSpc>
                          <a:spcPct val="100000"/>
                        </a:lnSpc>
                      </a:pPr>
                      <a:r>
                        <a:rPr lang="ru-RU" sz="1400" b="1" strike="noStrike" spc="-1">
                          <a:solidFill>
                            <a:srgbClr val="FFFFFF"/>
                          </a:solidFill>
                          <a:latin typeface="Times New Roman" panose="02020603050405020304"/>
                          <a:ea typeface="Times New Roman" panose="02020603050405020304"/>
                        </a:rPr>
                        <a:t>Сумма на 20</a:t>
                      </a:r>
                      <a:r>
                        <a:rPr lang="en-US" sz="1400" b="1" strike="noStrike" spc="-1">
                          <a:solidFill>
                            <a:srgbClr val="FFFFFF"/>
                          </a:solidFill>
                          <a:latin typeface="Times New Roman" panose="02020603050405020304"/>
                          <a:ea typeface="Times New Roman" panose="02020603050405020304"/>
                        </a:rPr>
                        <a:t>27</a:t>
                      </a:r>
                      <a:r>
                        <a:rPr lang="ru-RU" sz="1400" b="1" strike="noStrike" spc="-1">
                          <a:solidFill>
                            <a:srgbClr val="FFFFFF"/>
                          </a:solidFill>
                          <a:latin typeface="Times New Roman" panose="02020603050405020304"/>
                          <a:ea typeface="Times New Roman" panose="02020603050405020304"/>
                        </a:rPr>
                        <a:t> год</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84AA33"/>
                    </a:solidFill>
                  </a:tcPr>
                </a:tc>
                <a:extLst>
                  <a:ext uri="{0D108BD9-81ED-4DB2-BD59-A6C34878D82A}">
                    <a16:rowId xmlns:a16="http://schemas.microsoft.com/office/drawing/2014/main" val="10000"/>
                  </a:ext>
                </a:extLst>
              </a:tr>
              <a:tr h="561960">
                <a:tc>
                  <a:txBody>
                    <a:bodyPr/>
                    <a:lstStyle/>
                    <a:p>
                      <a:pPr algn="ctr" defTabSz="457200">
                        <a:lnSpc>
                          <a:spcPct val="100000"/>
                        </a:lnSpc>
                      </a:pPr>
                      <a:r>
                        <a:rPr lang="ru-RU" sz="1400" b="0" strike="noStrike" spc="-1" dirty="0">
                          <a:solidFill>
                            <a:schemeClr val="tx1"/>
                          </a:solidFill>
                          <a:latin typeface="Times New Roman" panose="02020603050405020304"/>
                          <a:ea typeface="Times New Roman" panose="02020603050405020304"/>
                        </a:rPr>
                        <a:t>9</a:t>
                      </a:r>
                      <a:endParaRPr lang="ru-RU" sz="14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8E1CD"/>
                    </a:solidFill>
                  </a:tcPr>
                </a:tc>
                <a:tc>
                  <a:txBody>
                    <a:bodyPr/>
                    <a:lstStyle/>
                    <a:p>
                      <a:pPr defTabSz="457200">
                        <a:lnSpc>
                          <a:spcPct val="100000"/>
                        </a:lnSpc>
                      </a:pPr>
                      <a:r>
                        <a:rPr lang="ru-RU" sz="1400" b="0" strike="noStrike" spc="-1" dirty="0">
                          <a:solidFill>
                            <a:schemeClr val="tx1"/>
                          </a:solidFill>
                          <a:latin typeface="Times New Roman" panose="02020603050405020304"/>
                          <a:ea typeface="Times New Roman" panose="02020603050405020304"/>
                        </a:rPr>
                        <a:t>Муниципальная программа «Повышение эффективности управления муниципальной собственностью на территории Слободо-Туринского муниципального района» на 2019-2027 годы</a:t>
                      </a:r>
                      <a:endParaRPr lang="ru-RU" sz="14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8E1CD"/>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5 642</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8E1CD"/>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5 582</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8E1CD"/>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5 582</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8E1CD"/>
                    </a:solidFill>
                  </a:tcPr>
                </a:tc>
                <a:extLst>
                  <a:ext uri="{0D108BD9-81ED-4DB2-BD59-A6C34878D82A}">
                    <a16:rowId xmlns:a16="http://schemas.microsoft.com/office/drawing/2014/main" val="10001"/>
                  </a:ext>
                </a:extLst>
              </a:tr>
              <a:tr h="374760">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10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defTabSz="457200">
                        <a:lnSpc>
                          <a:spcPct val="100000"/>
                        </a:lnSpc>
                      </a:pPr>
                      <a:r>
                        <a:rPr lang="ru-RU" sz="1400" b="0" strike="noStrike" spc="-1" dirty="0">
                          <a:solidFill>
                            <a:schemeClr val="tx1"/>
                          </a:solidFill>
                          <a:latin typeface="Times New Roman" panose="02020603050405020304"/>
                          <a:ea typeface="Times New Roman" panose="02020603050405020304"/>
                        </a:rPr>
                        <a:t>Муниципальная программа «Развитие системы образования в Слободо-Туринском муниципальном районе до 2027 года»</a:t>
                      </a:r>
                      <a:endParaRPr lang="ru-RU" sz="14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854 750,2</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878 624,4</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903 294,9</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extLst>
                  <a:ext uri="{0D108BD9-81ED-4DB2-BD59-A6C34878D82A}">
                    <a16:rowId xmlns:a16="http://schemas.microsoft.com/office/drawing/2014/main" val="10002"/>
                  </a:ext>
                </a:extLst>
              </a:tr>
              <a:tr h="387720">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11</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defTabSz="457200">
                        <a:lnSpc>
                          <a:spcPct val="100000"/>
                        </a:lnSpc>
                      </a:pPr>
                      <a:r>
                        <a:rPr lang="ru-RU" sz="1400" b="0" strike="noStrike" spc="-1" dirty="0">
                          <a:solidFill>
                            <a:schemeClr val="tx1"/>
                          </a:solidFill>
                          <a:latin typeface="Times New Roman" panose="02020603050405020304"/>
                          <a:ea typeface="Times New Roman" panose="02020603050405020304"/>
                        </a:rPr>
                        <a:t>Муниципальная программа «Содействие развитию малого и среднего предпринимательства в Слободо-Туринском муниципальном районе» на 2019-2027 годы</a:t>
                      </a:r>
                      <a:endParaRPr lang="ru-RU" sz="14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625</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625</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625</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extLst>
                  <a:ext uri="{0D108BD9-81ED-4DB2-BD59-A6C34878D82A}">
                    <a16:rowId xmlns:a16="http://schemas.microsoft.com/office/drawing/2014/main" val="10003"/>
                  </a:ext>
                </a:extLst>
              </a:tr>
              <a:tr h="366480">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12</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defTabSz="457200">
                        <a:lnSpc>
                          <a:spcPct val="100000"/>
                        </a:lnSpc>
                        <a:tabLst>
                          <a:tab pos="0" algn="l"/>
                        </a:tabLst>
                      </a:pPr>
                      <a:r>
                        <a:rPr lang="ru-RU" sz="1400" b="0" strike="noStrike" spc="-1" dirty="0">
                          <a:solidFill>
                            <a:schemeClr val="tx1"/>
                          </a:solidFill>
                          <a:latin typeface="Times New Roman" panose="02020603050405020304"/>
                          <a:ea typeface="Times New Roman" panose="02020603050405020304"/>
                        </a:rPr>
                        <a:t>Муниципальная программа «Укрепление общественного здоровья в Слободо-Туринском муниципальном районе» на 2023-2028 годы</a:t>
                      </a:r>
                      <a:endParaRPr lang="ru-RU" sz="1400" b="0" strike="noStrike" spc="-1" dirty="0">
                        <a:solidFill>
                          <a:schemeClr val="tx1"/>
                        </a:solidFill>
                        <a:latin typeface="Arial" panose="020B0604020202020204"/>
                      </a:endParaRPr>
                    </a:p>
                    <a:p>
                      <a:pPr defTabSz="457200">
                        <a:lnSpc>
                          <a:spcPct val="100000"/>
                        </a:lnSpc>
                        <a:tabLst>
                          <a:tab pos="0" algn="l"/>
                        </a:tabLst>
                      </a:pPr>
                      <a:endParaRPr lang="ru-RU" sz="14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75</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75</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75</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extLst>
                  <a:ext uri="{0D108BD9-81ED-4DB2-BD59-A6C34878D82A}">
                    <a16:rowId xmlns:a16="http://schemas.microsoft.com/office/drawing/2014/main" val="10004"/>
                  </a:ext>
                </a:extLst>
              </a:tr>
              <a:tr h="349920">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13</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defTabSz="457200">
                        <a:lnSpc>
                          <a:spcPct val="100000"/>
                        </a:lnSpc>
                      </a:pPr>
                      <a:r>
                        <a:rPr lang="ru-RU" sz="1400" b="0" strike="noStrike" spc="-1" dirty="0">
                          <a:solidFill>
                            <a:schemeClr val="tx1"/>
                          </a:solidFill>
                          <a:latin typeface="Times New Roman" panose="02020603050405020304"/>
                          <a:ea typeface="Times New Roman" panose="02020603050405020304"/>
                        </a:rPr>
                        <a:t>Муниципальная программа  «Комплексное развитие сельских территорий Слободо-Туринского муниципального района на 2020-2025 годы»</a:t>
                      </a:r>
                      <a:endParaRPr lang="ru-RU" sz="14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1 420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1 420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1 420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extLst>
                  <a:ext uri="{0D108BD9-81ED-4DB2-BD59-A6C34878D82A}">
                    <a16:rowId xmlns:a16="http://schemas.microsoft.com/office/drawing/2014/main" val="10005"/>
                  </a:ext>
                </a:extLst>
              </a:tr>
              <a:tr h="328680">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14</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Муниципальная программа «Формирование законопослушного поведения участников дорожного движения в Слободо-Туринском муниципальном районе» на 2019-2024 годы</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ctr" defTabSz="457200">
                        <a:lnSpc>
                          <a:spcPct val="100000"/>
                        </a:lnSpc>
                      </a:pPr>
                      <a:r>
                        <a:rPr lang="ru-RU" sz="1400" b="0" strike="noStrike" spc="-1" dirty="0">
                          <a:solidFill>
                            <a:schemeClr val="tx1"/>
                          </a:solidFill>
                          <a:latin typeface="Times New Roman" panose="02020603050405020304"/>
                          <a:ea typeface="Times New Roman" panose="02020603050405020304"/>
                        </a:rPr>
                        <a:t>30</a:t>
                      </a:r>
                      <a:endParaRPr lang="ru-RU" sz="14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50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550</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extLst>
                  <a:ext uri="{0D108BD9-81ED-4DB2-BD59-A6C34878D82A}">
                    <a16:rowId xmlns:a16="http://schemas.microsoft.com/office/drawing/2014/main" val="10006"/>
                  </a:ext>
                </a:extLst>
              </a:tr>
              <a:tr h="341640">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15</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defTabSz="457200">
                        <a:lnSpc>
                          <a:spcPct val="100000"/>
                        </a:lnSpc>
                      </a:pPr>
                      <a:r>
                        <a:rPr lang="ru-RU" sz="1400" b="0" strike="noStrike" spc="-1">
                          <a:solidFill>
                            <a:schemeClr val="tx1"/>
                          </a:solidFill>
                          <a:latin typeface="Times New Roman" panose="02020603050405020304"/>
                          <a:ea typeface="Times New Roman" panose="02020603050405020304"/>
                        </a:rPr>
                        <a:t>Муниципальная программа «Профилактика терроризма, а также минимизация и (или) ликвидация последствий его проявлений в Слободо-Туринском районе на 2020-2025 годы»</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ctr" defTabSz="457200">
                        <a:lnSpc>
                          <a:spcPct val="100000"/>
                        </a:lnSpc>
                      </a:pPr>
                      <a:r>
                        <a:rPr lang="ru-RU" sz="1400" b="0" strike="noStrike" spc="-1" dirty="0">
                          <a:solidFill>
                            <a:schemeClr val="tx1"/>
                          </a:solidFill>
                          <a:latin typeface="Times New Roman" panose="02020603050405020304"/>
                          <a:ea typeface="Times New Roman" panose="02020603050405020304"/>
                        </a:rPr>
                        <a:t>222</a:t>
                      </a:r>
                      <a:endParaRPr lang="ru-RU" sz="14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ctr" defTabSz="457200">
                        <a:lnSpc>
                          <a:spcPct val="100000"/>
                        </a:lnSpc>
                      </a:pPr>
                      <a:r>
                        <a:rPr lang="ru-RU" sz="1400" b="0" strike="noStrike" spc="-1" dirty="0">
                          <a:solidFill>
                            <a:schemeClr val="tx1"/>
                          </a:solidFill>
                          <a:latin typeface="Times New Roman" panose="02020603050405020304"/>
                          <a:ea typeface="Times New Roman" panose="02020603050405020304"/>
                        </a:rPr>
                        <a:t>222</a:t>
                      </a:r>
                      <a:endParaRPr lang="ru-RU" sz="14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322</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extLst>
                  <a:ext uri="{0D108BD9-81ED-4DB2-BD59-A6C34878D82A}">
                    <a16:rowId xmlns:a16="http://schemas.microsoft.com/office/drawing/2014/main" val="10007"/>
                  </a:ext>
                </a:extLst>
              </a:tr>
              <a:tr h="0">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16</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defTabSz="457200">
                        <a:lnSpc>
                          <a:spcPct val="100000"/>
                        </a:lnSpc>
                        <a:tabLst>
                          <a:tab pos="0" algn="l"/>
                        </a:tabLst>
                      </a:pPr>
                      <a:r>
                        <a:rPr lang="ru-RU" sz="1400" b="0" strike="noStrike" spc="-1">
                          <a:solidFill>
                            <a:schemeClr val="tx1"/>
                          </a:solidFill>
                          <a:latin typeface="Times New Roman" panose="02020603050405020304"/>
                          <a:ea typeface="Times New Roman" panose="02020603050405020304"/>
                        </a:rPr>
                        <a:t>Муниципальная программа «Профилактика экстремизма, гармонизации межнациональных и межконфессиональных в Слободо-Туринском районе на 2023-2028 годы»</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106</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106</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tc>
                  <a:txBody>
                    <a:bodyPr/>
                    <a:lstStyle/>
                    <a:p>
                      <a:pPr algn="ctr" defTabSz="457200">
                        <a:lnSpc>
                          <a:spcPct val="100000"/>
                        </a:lnSpc>
                      </a:pPr>
                      <a:r>
                        <a:rPr lang="ru-RU" sz="1400" b="0" strike="noStrike" spc="-1" dirty="0">
                          <a:solidFill>
                            <a:schemeClr val="tx1"/>
                          </a:solidFill>
                          <a:latin typeface="Times New Roman" panose="02020603050405020304"/>
                          <a:ea typeface="Times New Roman" panose="02020603050405020304"/>
                        </a:rPr>
                        <a:t>106</a:t>
                      </a:r>
                      <a:endParaRPr lang="ru-RU" sz="14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CF1E8"/>
                    </a:solidFill>
                  </a:tcPr>
                </a:tc>
                <a:extLst>
                  <a:ext uri="{0D108BD9-81ED-4DB2-BD59-A6C34878D82A}">
                    <a16:rowId xmlns:a16="http://schemas.microsoft.com/office/drawing/2014/main" val="10008"/>
                  </a:ext>
                </a:extLst>
              </a:tr>
              <a:tr h="271800">
                <a:tc>
                  <a:txBody>
                    <a:bodyPr/>
                    <a:lstStyle/>
                    <a:p>
                      <a:pPr algn="ctr" defTabSz="457200">
                        <a:lnSpc>
                          <a:spcPct val="100000"/>
                        </a:lnSpc>
                      </a:pPr>
                      <a:r>
                        <a:rPr lang="ru-RU" sz="1400" b="0" strike="noStrike" spc="-1">
                          <a:solidFill>
                            <a:schemeClr val="tx1"/>
                          </a:solidFill>
                          <a:latin typeface="Times New Roman" panose="02020603050405020304"/>
                          <a:ea typeface="Times New Roman" panose="02020603050405020304"/>
                        </a:rPr>
                        <a:t>17</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defTabSz="457200">
                        <a:lnSpc>
                          <a:spcPct val="100000"/>
                        </a:lnSpc>
                      </a:pPr>
                      <a:r>
                        <a:rPr lang="ru-RU" sz="1400" b="1" strike="noStrike" spc="-1">
                          <a:solidFill>
                            <a:schemeClr val="tx1"/>
                          </a:solidFill>
                          <a:latin typeface="Times New Roman" panose="02020603050405020304"/>
                          <a:ea typeface="Times New Roman" panose="02020603050405020304"/>
                        </a:rPr>
                        <a:t>Итого по муниципальным программам:</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ctr" defTabSz="457200">
                        <a:lnSpc>
                          <a:spcPct val="100000"/>
                        </a:lnSpc>
                      </a:pPr>
                      <a:r>
                        <a:rPr lang="ru-RU" sz="1400" b="1" strike="noStrike" spc="-1">
                          <a:solidFill>
                            <a:schemeClr val="tx1"/>
                          </a:solidFill>
                          <a:latin typeface="Times New Roman" panose="02020603050405020304"/>
                          <a:ea typeface="Times New Roman" panose="02020603050405020304"/>
                        </a:rPr>
                        <a:t>1 66 730,2</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ctr" defTabSz="457200">
                        <a:lnSpc>
                          <a:spcPct val="100000"/>
                        </a:lnSpc>
                      </a:pPr>
                      <a:r>
                        <a:rPr lang="ru-RU" sz="1400" b="1" strike="noStrike" spc="-1">
                          <a:solidFill>
                            <a:schemeClr val="tx1"/>
                          </a:solidFill>
                          <a:latin typeface="Times New Roman" panose="02020603050405020304"/>
                          <a:ea typeface="Times New Roman" panose="02020603050405020304"/>
                        </a:rPr>
                        <a:t>1525 640,4</a:t>
                      </a:r>
                      <a:endParaRPr lang="ru-RU" sz="1400" b="0" strike="noStrike" spc="-1">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tc>
                  <a:txBody>
                    <a:bodyPr/>
                    <a:lstStyle/>
                    <a:p>
                      <a:pPr algn="ctr" defTabSz="457200">
                        <a:lnSpc>
                          <a:spcPct val="100000"/>
                        </a:lnSpc>
                      </a:pPr>
                      <a:r>
                        <a:rPr lang="ru-RU" sz="1400" b="1" strike="noStrike" spc="-1" dirty="0">
                          <a:solidFill>
                            <a:schemeClr val="tx1"/>
                          </a:solidFill>
                          <a:latin typeface="Times New Roman" panose="02020603050405020304"/>
                          <a:ea typeface="Times New Roman" panose="02020603050405020304"/>
                        </a:rPr>
                        <a:t>1551 905,9</a:t>
                      </a:r>
                      <a:endParaRPr lang="ru-RU" sz="1400" b="0" strike="noStrike" spc="-1" dirty="0">
                        <a:solidFill>
                          <a:schemeClr val="tx1"/>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8E1CD"/>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Заголовок 1"/>
          <p:cNvSpPr/>
          <p:nvPr/>
        </p:nvSpPr>
        <p:spPr>
          <a:xfrm>
            <a:off x="685800" y="266040"/>
            <a:ext cx="10795320" cy="681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342900">
              <a:lnSpc>
                <a:spcPct val="100000"/>
              </a:lnSpc>
            </a:pPr>
            <a:r>
              <a:rPr lang="ru-RU" sz="2000" b="1" strike="noStrike" spc="-1">
                <a:solidFill>
                  <a:schemeClr val="lt1"/>
                </a:solidFill>
                <a:latin typeface="Times New Roman" panose="02020603050405020304"/>
                <a:ea typeface="Times New Roman" panose="02020603050405020304"/>
              </a:rPr>
              <a:t>Структура муниципальных программ Слободо-Туринского муниципального района на 2025 год.</a:t>
            </a:r>
            <a:endParaRPr lang="ru-RU" sz="2000" b="0" strike="noStrike" spc="-1">
              <a:solidFill>
                <a:srgbClr val="FFFFFF"/>
              </a:solidFill>
              <a:latin typeface="Arial" panose="020B0604020202020204"/>
            </a:endParaRPr>
          </a:p>
        </p:txBody>
      </p:sp>
      <p:graphicFrame>
        <p:nvGraphicFramePr>
          <p:cNvPr id="4" name="Диаграмма 3">
            <a:extLst>
              <a:ext uri="{FF2B5EF4-FFF2-40B4-BE49-F238E27FC236}">
                <a16:creationId xmlns:a16="http://schemas.microsoft.com/office/drawing/2014/main" id="{1C2B8D00-2FEF-212E-48DE-54E6A81A021B}"/>
              </a:ext>
            </a:extLst>
          </p:cNvPr>
          <p:cNvGraphicFramePr/>
          <p:nvPr>
            <p:extLst>
              <p:ext uri="{D42A27DB-BD31-4B8C-83A1-F6EECF244321}">
                <p14:modId xmlns:p14="http://schemas.microsoft.com/office/powerpoint/2010/main" val="1557059110"/>
              </p:ext>
            </p:extLst>
          </p:nvPr>
        </p:nvGraphicFramePr>
        <p:xfrm>
          <a:off x="263352" y="947880"/>
          <a:ext cx="11665296" cy="519045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355" name="Заголовок 1"/>
          <p:cNvSpPr/>
          <p:nvPr/>
        </p:nvSpPr>
        <p:spPr>
          <a:xfrm>
            <a:off x="657360" y="474120"/>
            <a:ext cx="10875600" cy="4384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ctr" defTabSz="342900">
              <a:lnSpc>
                <a:spcPct val="100000"/>
              </a:lnSpc>
            </a:pPr>
            <a:r>
              <a:rPr lang="ru-RU" sz="2000" b="0" strike="noStrike" spc="-1">
                <a:solidFill>
                  <a:schemeClr val="lt1"/>
                </a:solidFill>
                <a:latin typeface="Times New Roman" panose="02020603050405020304"/>
                <a:ea typeface="Times New Roman" panose="02020603050405020304"/>
              </a:rPr>
              <a:t>Структура программно-целевого бюджета по расходам</a:t>
            </a:r>
            <a:endParaRPr lang="ru-RU" sz="2000" b="0" strike="noStrike" spc="-1">
              <a:solidFill>
                <a:srgbClr val="FFFFFF"/>
              </a:solidFill>
              <a:latin typeface="Arial" panose="020B0604020202020204"/>
            </a:endParaRPr>
          </a:p>
        </p:txBody>
      </p:sp>
      <p:sp>
        <p:nvSpPr>
          <p:cNvPr id="358" name="Заголовок 1"/>
          <p:cNvSpPr/>
          <p:nvPr/>
        </p:nvSpPr>
        <p:spPr>
          <a:xfrm>
            <a:off x="563400" y="5231880"/>
            <a:ext cx="10969560" cy="1150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algn="just" defTabSz="914400">
              <a:lnSpc>
                <a:spcPct val="100000"/>
              </a:lnSpc>
              <a:tabLst>
                <a:tab pos="0" algn="l"/>
              </a:tabLst>
            </a:pPr>
            <a:r>
              <a:rPr lang="ru-RU" sz="1400" b="0" strike="noStrike" spc="-1" dirty="0">
                <a:solidFill>
                  <a:schemeClr val="dk1"/>
                </a:solidFill>
                <a:latin typeface="Times New Roman" panose="02020603050405020304"/>
                <a:ea typeface="Times New Roman" panose="02020603050405020304"/>
              </a:rPr>
              <a:t>    </a:t>
            </a:r>
            <a:r>
              <a:rPr lang="ru-RU" sz="1800" b="0" strike="noStrike" spc="-1" dirty="0">
                <a:solidFill>
                  <a:schemeClr val="dk1"/>
                </a:solidFill>
                <a:latin typeface="Times New Roman" panose="02020603050405020304"/>
                <a:ea typeface="Times New Roman" panose="02020603050405020304"/>
              </a:rPr>
              <a:t>В структуре расходов на 2025 год программная часть запланирована в сумме 1 666 730,2 тыс. рублей и составляет 98,90 % от общего объема расходов, не</a:t>
            </a:r>
            <a:r>
              <a:rPr lang="en-US" sz="1800" b="0" strike="noStrike" spc="-1" dirty="0">
                <a:solidFill>
                  <a:schemeClr val="dk1"/>
                </a:solidFill>
                <a:latin typeface="Times New Roman" panose="02020603050405020304"/>
                <a:ea typeface="Times New Roman" panose="02020603050405020304"/>
              </a:rPr>
              <a:t> </a:t>
            </a:r>
            <a:r>
              <a:rPr lang="ru-RU" sz="1800" b="0" strike="noStrike" spc="-1" dirty="0">
                <a:solidFill>
                  <a:schemeClr val="dk1"/>
                </a:solidFill>
                <a:latin typeface="Times New Roman" panose="02020603050405020304"/>
                <a:ea typeface="Times New Roman" panose="02020603050405020304"/>
              </a:rPr>
              <a:t>программные направления деятельности запланированы в сумме  18 581,4 тыс. рублей или 1,1 % в общем объеме расходов.</a:t>
            </a:r>
            <a:endParaRPr lang="ru-RU" sz="1800" b="0" strike="noStrike" spc="-1" dirty="0">
              <a:solidFill>
                <a:srgbClr val="FFFFFF"/>
              </a:solidFill>
              <a:latin typeface="Arial" panose="020B0604020202020204"/>
            </a:endParaRPr>
          </a:p>
        </p:txBody>
      </p:sp>
      <p:graphicFrame>
        <p:nvGraphicFramePr>
          <p:cNvPr id="8" name="Диаграмма 7">
            <a:extLst>
              <a:ext uri="{FF2B5EF4-FFF2-40B4-BE49-F238E27FC236}">
                <a16:creationId xmlns:a16="http://schemas.microsoft.com/office/drawing/2014/main" id="{6AE52070-C7E9-10C6-9B9A-8FAC4E087C5E}"/>
              </a:ext>
            </a:extLst>
          </p:cNvPr>
          <p:cNvGraphicFramePr/>
          <p:nvPr>
            <p:extLst>
              <p:ext uri="{D42A27DB-BD31-4B8C-83A1-F6EECF244321}">
                <p14:modId xmlns:p14="http://schemas.microsoft.com/office/powerpoint/2010/main" val="2761928403"/>
              </p:ext>
            </p:extLst>
          </p:nvPr>
        </p:nvGraphicFramePr>
        <p:xfrm>
          <a:off x="563400" y="1196752"/>
          <a:ext cx="5172560" cy="350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a:extLst>
              <a:ext uri="{FF2B5EF4-FFF2-40B4-BE49-F238E27FC236}">
                <a16:creationId xmlns:a16="http://schemas.microsoft.com/office/drawing/2014/main" id="{BAEB23E5-9BF8-BE8A-C0D4-B3061B71B0C1}"/>
              </a:ext>
            </a:extLst>
          </p:cNvPr>
          <p:cNvGraphicFramePr/>
          <p:nvPr>
            <p:extLst>
              <p:ext uri="{D42A27DB-BD31-4B8C-83A1-F6EECF244321}">
                <p14:modId xmlns:p14="http://schemas.microsoft.com/office/powerpoint/2010/main" val="2624441637"/>
              </p:ext>
            </p:extLst>
          </p:nvPr>
        </p:nvGraphicFramePr>
        <p:xfrm>
          <a:off x="6360400" y="1196752"/>
          <a:ext cx="5172560" cy="350142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Рисунок 3" descr="https://www.oblgazeta.ru/media/article_photos/f5571b8bf7ae07f564e5b27f74a642f913219f38552167182d06cad5.jpg"/>
          <p:cNvPicPr/>
          <p:nvPr/>
        </p:nvPicPr>
        <p:blipFill>
          <a:blip r:embed="rId2">
            <a:alphaModFix amt="70000"/>
            <a:lum bright="40000"/>
          </a:blip>
          <a:stretch>
            <a:fillRect/>
          </a:stretch>
        </p:blipFill>
        <p:spPr>
          <a:xfrm>
            <a:off x="657360" y="123480"/>
            <a:ext cx="10875600" cy="6557400"/>
          </a:xfrm>
          <a:prstGeom prst="rect">
            <a:avLst/>
          </a:prstGeom>
          <a:ln w="9525">
            <a:noFill/>
          </a:ln>
        </p:spPr>
      </p:pic>
      <p:sp>
        <p:nvSpPr>
          <p:cNvPr id="188"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a:t>
            </a:r>
            <a:r>
              <a:rPr lang="ru-RU" sz="1800" b="0" strike="noStrike" spc="-1">
                <a:solidFill>
                  <a:schemeClr val="accent5">
                    <a:lumMod val="50000"/>
                  </a:schemeClr>
                </a:solidFill>
                <a:latin typeface="Times New Roman" panose="02020603050405020304"/>
                <a:ea typeface="Times New Roman" panose="02020603050405020304"/>
              </a:rPr>
              <a:t> Вводная часть</a:t>
            </a:r>
            <a:endParaRPr lang="ru-RU" sz="1800" b="0" strike="noStrike" spc="-1">
              <a:solidFill>
                <a:srgbClr val="FFFFFF"/>
              </a:solidFill>
              <a:latin typeface="Arial" panose="020B0604020202020204"/>
            </a:endParaRPr>
          </a:p>
        </p:txBody>
      </p:sp>
      <p:sp>
        <p:nvSpPr>
          <p:cNvPr id="189" name="CustomShape 2"/>
          <p:cNvSpPr/>
          <p:nvPr/>
        </p:nvSpPr>
        <p:spPr>
          <a:xfrm>
            <a:off x="657360" y="681480"/>
            <a:ext cx="10875600" cy="5649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44999" lnSpcReduction="20000"/>
          </a:bodyPr>
          <a:lstStyle/>
          <a:p>
            <a:pPr marL="365760" indent="-281305" algn="ctr" defTabSz="457200">
              <a:lnSpc>
                <a:spcPct val="100000"/>
              </a:lnSpc>
              <a:spcBef>
                <a:spcPts val="600"/>
              </a:spcBef>
              <a:tabLst>
                <a:tab pos="0" algn="l"/>
              </a:tabLst>
            </a:pPr>
            <a:r>
              <a:rPr lang="ru-RU" sz="5100" b="0" strike="noStrike" spc="-1" dirty="0">
                <a:solidFill>
                  <a:srgbClr val="000000"/>
                </a:solidFill>
                <a:latin typeface="Times New Roman" panose="02020603050405020304"/>
                <a:ea typeface="Times New Roman" panose="02020603050405020304"/>
              </a:rPr>
              <a:t>Административно-территориальное деление:</a:t>
            </a:r>
            <a:endParaRPr lang="ru-RU" sz="5100" b="0" strike="noStrike" spc="-1" dirty="0">
              <a:solidFill>
                <a:srgbClr val="FFFFFF"/>
              </a:solidFill>
              <a:latin typeface="Arial" panose="020B0604020202020204"/>
            </a:endParaRPr>
          </a:p>
          <a:p>
            <a:pPr marL="365760" indent="-281305" algn="just" defTabSz="457200">
              <a:lnSpc>
                <a:spcPct val="100000"/>
              </a:lnSpc>
              <a:spcBef>
                <a:spcPts val="600"/>
              </a:spcBef>
              <a:tabLst>
                <a:tab pos="0" algn="l"/>
              </a:tabLst>
            </a:pPr>
            <a:r>
              <a:rPr lang="ru-RU" sz="3200" b="0" strike="noStrike" spc="-1" dirty="0">
                <a:solidFill>
                  <a:srgbClr val="000000"/>
                </a:solidFill>
                <a:latin typeface="Times New Roman" panose="02020603050405020304"/>
                <a:ea typeface="Times New Roman" panose="02020603050405020304"/>
              </a:rPr>
              <a:t>	     </a:t>
            </a:r>
            <a:r>
              <a:rPr lang="ru-RU" sz="4200" b="0" strike="noStrike" spc="-1" dirty="0">
                <a:solidFill>
                  <a:srgbClr val="000000"/>
                </a:solidFill>
                <a:latin typeface="Times New Roman" panose="02020603050405020304"/>
                <a:ea typeface="Times New Roman" panose="02020603050405020304"/>
              </a:rPr>
              <a:t>Слободо-Туринский район расположен в юго-восточной части Свердловской области, в долине реки Тура и ее притоке реки  </a:t>
            </a:r>
            <a:r>
              <a:rPr lang="ru-RU" sz="4200" b="0" strike="noStrike" spc="-1" dirty="0" err="1">
                <a:solidFill>
                  <a:srgbClr val="000000"/>
                </a:solidFill>
                <a:latin typeface="Times New Roman" panose="02020603050405020304"/>
                <a:ea typeface="Times New Roman" panose="02020603050405020304"/>
              </a:rPr>
              <a:t>Ница</a:t>
            </a:r>
            <a:r>
              <a:rPr lang="ru-RU" sz="4200" b="0" strike="noStrike" spc="-1" dirty="0">
                <a:solidFill>
                  <a:srgbClr val="000000"/>
                </a:solidFill>
                <a:latin typeface="Times New Roman" panose="02020603050405020304"/>
                <a:ea typeface="Times New Roman" panose="02020603050405020304"/>
              </a:rPr>
              <a:t>.  Протяженность с севера на юг - 68 км, а с запада на восток - 95 км. На востоке район граничит с Тюменской областью, с севера - Туринским районом, с юга - </a:t>
            </a:r>
            <a:r>
              <a:rPr lang="ru-RU" sz="4200" b="0" strike="noStrike" spc="-1" dirty="0" err="1">
                <a:solidFill>
                  <a:srgbClr val="000000"/>
                </a:solidFill>
                <a:latin typeface="Times New Roman" panose="02020603050405020304"/>
                <a:ea typeface="Times New Roman" panose="02020603050405020304"/>
              </a:rPr>
              <a:t>Тугулымским</a:t>
            </a:r>
            <a:r>
              <a:rPr lang="ru-RU" sz="4200" b="0" strike="noStrike" spc="-1" dirty="0">
                <a:solidFill>
                  <a:srgbClr val="000000"/>
                </a:solidFill>
                <a:latin typeface="Times New Roman" panose="02020603050405020304"/>
                <a:ea typeface="Times New Roman" panose="02020603050405020304"/>
              </a:rPr>
              <a:t> и с запада - </a:t>
            </a:r>
            <a:r>
              <a:rPr lang="ru-RU" sz="4200" b="0" strike="noStrike" spc="-1" dirty="0" err="1">
                <a:solidFill>
                  <a:srgbClr val="000000"/>
                </a:solidFill>
                <a:latin typeface="Times New Roman" panose="02020603050405020304"/>
                <a:ea typeface="Times New Roman" panose="02020603050405020304"/>
              </a:rPr>
              <a:t>Байкаловским</a:t>
            </a:r>
            <a:r>
              <a:rPr lang="ru-RU" sz="4200" b="0" strike="noStrike" spc="-1" dirty="0">
                <a:solidFill>
                  <a:srgbClr val="000000"/>
                </a:solidFill>
                <a:latin typeface="Times New Roman" panose="02020603050405020304"/>
                <a:ea typeface="Times New Roman" panose="02020603050405020304"/>
              </a:rPr>
              <a:t> районами Свердловской области. Районный центр соединен автомобильными дорогами с твердым покрытием и имеет автобусное сообщение с городами: Екатеринбург, Тюмень, Туринск, Талица, Ирбит и всеми населенными пунктами района. Ближайшая железнодорожная станция Туринск-Уральский находится в 75 км от райцентра. До областного центра - Екатеринбурга 320 километров.</a:t>
            </a:r>
            <a:endParaRPr lang="ru-RU" sz="4200" b="0" strike="noStrike" spc="-1" dirty="0">
              <a:solidFill>
                <a:srgbClr val="FFFFFF"/>
              </a:solidFill>
              <a:latin typeface="Arial" panose="020B0604020202020204"/>
            </a:endParaRPr>
          </a:p>
          <a:p>
            <a:pPr marL="365760" indent="-281305" algn="just" defTabSz="457200">
              <a:lnSpc>
                <a:spcPct val="100000"/>
              </a:lnSpc>
              <a:spcBef>
                <a:spcPts val="600"/>
              </a:spcBef>
              <a:tabLst>
                <a:tab pos="0" algn="l"/>
              </a:tabLst>
            </a:pPr>
            <a:r>
              <a:rPr lang="ru-RU" sz="4200" b="1" strike="noStrike" spc="-1" dirty="0">
                <a:solidFill>
                  <a:srgbClr val="000000"/>
                </a:solidFill>
                <a:latin typeface="Times New Roman" panose="02020603050405020304"/>
                <a:ea typeface="Times New Roman" panose="02020603050405020304"/>
              </a:rPr>
              <a:t>	     На основании Федерального закона от 06.10.2003 N 131-ФЗ « Об общих принципах организации местного самоуправления в Российской Федерации».</a:t>
            </a:r>
            <a:endParaRPr lang="ru-RU" sz="4200" b="0" strike="noStrike" spc="-1" dirty="0">
              <a:solidFill>
                <a:srgbClr val="FFFFFF"/>
              </a:solidFill>
              <a:latin typeface="Arial" panose="020B0604020202020204"/>
            </a:endParaRPr>
          </a:p>
          <a:p>
            <a:pPr marL="365760" indent="-281305" algn="just" defTabSz="457200">
              <a:lnSpc>
                <a:spcPct val="100000"/>
              </a:lnSpc>
              <a:spcBef>
                <a:spcPts val="600"/>
              </a:spcBef>
              <a:tabLst>
                <a:tab pos="0" algn="l"/>
              </a:tabLst>
            </a:pPr>
            <a:r>
              <a:rPr lang="ru-RU" sz="4200" b="0" strike="noStrike" spc="-1" dirty="0">
                <a:solidFill>
                  <a:srgbClr val="000000"/>
                </a:solidFill>
                <a:latin typeface="Times New Roman" panose="02020603050405020304"/>
                <a:ea typeface="Times New Roman" panose="02020603050405020304"/>
              </a:rPr>
              <a:t>	     В соответствии с Областным законом Свердловской области </a:t>
            </a:r>
            <a:r>
              <a:rPr lang="ru-RU" sz="4200" b="1" strike="noStrike" spc="-1" dirty="0">
                <a:solidFill>
                  <a:srgbClr val="000000"/>
                </a:solidFill>
                <a:latin typeface="Times New Roman" panose="02020603050405020304"/>
                <a:ea typeface="Times New Roman" panose="02020603050405020304"/>
              </a:rPr>
              <a:t>от 25.10.2004 N 149-ОЗ «Об установлении границ вновь образованных муниципальных образований, входящих в состав муниципального образования Слободо-Туринский район, и наделении их статусом сельского поселения» </a:t>
            </a:r>
            <a:r>
              <a:rPr lang="ru-RU" sz="4200" b="0" strike="noStrike" spc="-1" dirty="0">
                <a:solidFill>
                  <a:srgbClr val="000000"/>
                </a:solidFill>
                <a:latin typeface="Times New Roman" panose="02020603050405020304"/>
                <a:ea typeface="Times New Roman" panose="02020603050405020304"/>
              </a:rPr>
              <a:t>в 2005 году образованы четыре муниципальных образования, входящих в состав муниципального образования Слободо-Туринский муниципальный район, которые с 1 января 2006 года наделены статусом сельского поселения: Слободо-Туринское, </a:t>
            </a:r>
            <a:r>
              <a:rPr lang="ru-RU" sz="4200" b="0" strike="noStrike" spc="-1" dirty="0" err="1">
                <a:solidFill>
                  <a:srgbClr val="000000"/>
                </a:solidFill>
                <a:latin typeface="Times New Roman" panose="02020603050405020304"/>
                <a:ea typeface="Times New Roman" panose="02020603050405020304"/>
              </a:rPr>
              <a:t>Усть-Ницинское</a:t>
            </a:r>
            <a:r>
              <a:rPr lang="ru-RU" sz="4200" b="0" strike="noStrike" spc="-1" dirty="0">
                <a:solidFill>
                  <a:srgbClr val="000000"/>
                </a:solidFill>
                <a:latin typeface="Times New Roman" panose="02020603050405020304"/>
                <a:ea typeface="Times New Roman" panose="02020603050405020304"/>
              </a:rPr>
              <a:t>, </a:t>
            </a:r>
            <a:r>
              <a:rPr lang="ru-RU" sz="4200" b="0" strike="noStrike" spc="-1" dirty="0" err="1">
                <a:solidFill>
                  <a:srgbClr val="000000"/>
                </a:solidFill>
                <a:latin typeface="Times New Roman" panose="02020603050405020304"/>
                <a:ea typeface="Times New Roman" panose="02020603050405020304"/>
              </a:rPr>
              <a:t>Ницинское</a:t>
            </a:r>
            <a:r>
              <a:rPr lang="ru-RU" sz="4200" b="0" strike="noStrike" spc="-1" dirty="0">
                <a:solidFill>
                  <a:srgbClr val="000000"/>
                </a:solidFill>
                <a:latin typeface="Times New Roman" panose="02020603050405020304"/>
                <a:ea typeface="Times New Roman" panose="02020603050405020304"/>
              </a:rPr>
              <a:t> и Сладковское. </a:t>
            </a:r>
            <a:endParaRPr lang="ru-RU" sz="4200" b="0" strike="noStrike" spc="-1" dirty="0">
              <a:solidFill>
                <a:srgbClr val="FFFFFF"/>
              </a:solidFill>
              <a:latin typeface="Arial" panose="020B0604020202020204"/>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IV. </a:t>
            </a:r>
            <a:r>
              <a:rPr lang="ru-RU" sz="1800" b="0" strike="noStrike" spc="-1">
                <a:solidFill>
                  <a:schemeClr val="accent5">
                    <a:lumMod val="50000"/>
                  </a:schemeClr>
                </a:solidFill>
                <a:latin typeface="Times New Roman" panose="02020603050405020304"/>
                <a:ea typeface="Times New Roman" panose="02020603050405020304"/>
              </a:rPr>
              <a:t>Расходы бюджета</a:t>
            </a:r>
            <a:endParaRPr lang="ru-RU" sz="1800" b="0" strike="noStrike" spc="-1">
              <a:solidFill>
                <a:srgbClr val="FFFFFF"/>
              </a:solidFill>
              <a:latin typeface="Arial" panose="020B0604020202020204"/>
            </a:endParaRPr>
          </a:p>
        </p:txBody>
      </p:sp>
      <p:sp>
        <p:nvSpPr>
          <p:cNvPr id="360" name="Заголовок 1"/>
          <p:cNvSpPr/>
          <p:nvPr/>
        </p:nvSpPr>
        <p:spPr>
          <a:xfrm>
            <a:off x="657360" y="474120"/>
            <a:ext cx="10875600" cy="7725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342900">
              <a:lnSpc>
                <a:spcPct val="100000"/>
              </a:lnSpc>
            </a:pPr>
            <a:r>
              <a:rPr lang="ru-RU" sz="2000" b="0" strike="noStrike" spc="-1" dirty="0">
                <a:solidFill>
                  <a:schemeClr val="lt1"/>
                </a:solidFill>
                <a:latin typeface="Times New Roman" panose="02020603050405020304"/>
                <a:ea typeface="Times New Roman" panose="02020603050405020304"/>
              </a:rPr>
              <a:t>Структура муниципального долга Слободо-Туринского муниципального района за 				2023-2027 годы.</a:t>
            </a:r>
            <a:endParaRPr lang="ru-RU" sz="2000" b="0" strike="noStrike" spc="-1" dirty="0">
              <a:solidFill>
                <a:srgbClr val="FFFFFF"/>
              </a:solidFill>
              <a:latin typeface="Arial" panose="020B0604020202020204"/>
            </a:endParaRPr>
          </a:p>
        </p:txBody>
      </p:sp>
      <p:graphicFrame>
        <p:nvGraphicFramePr>
          <p:cNvPr id="4" name="Диаграмма 3">
            <a:extLst>
              <a:ext uri="{FF2B5EF4-FFF2-40B4-BE49-F238E27FC236}">
                <a16:creationId xmlns:a16="http://schemas.microsoft.com/office/drawing/2014/main" id="{157C3C89-F723-8587-91AE-FFB3DE01BD70}"/>
              </a:ext>
            </a:extLst>
          </p:cNvPr>
          <p:cNvGraphicFramePr/>
          <p:nvPr>
            <p:extLst>
              <p:ext uri="{D42A27DB-BD31-4B8C-83A1-F6EECF244321}">
                <p14:modId xmlns:p14="http://schemas.microsoft.com/office/powerpoint/2010/main" val="820930101"/>
              </p:ext>
            </p:extLst>
          </p:nvPr>
        </p:nvGraphicFramePr>
        <p:xfrm>
          <a:off x="657360" y="1484784"/>
          <a:ext cx="10875600" cy="465354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V. </a:t>
            </a:r>
            <a:r>
              <a:rPr lang="ru-RU" sz="1800" b="0" strike="noStrike" spc="-1">
                <a:solidFill>
                  <a:schemeClr val="accent5">
                    <a:lumMod val="50000"/>
                  </a:schemeClr>
                </a:solidFill>
                <a:latin typeface="Times New Roman" panose="02020603050405020304"/>
                <a:ea typeface="Times New Roman" panose="02020603050405020304"/>
              </a:rPr>
              <a:t>Общие характеристики бюджета</a:t>
            </a:r>
            <a:endParaRPr lang="ru-RU" sz="1800" b="0" strike="noStrike" spc="-1">
              <a:solidFill>
                <a:srgbClr val="FFFFFF"/>
              </a:solidFill>
              <a:latin typeface="Arial" panose="020B0604020202020204"/>
            </a:endParaRPr>
          </a:p>
        </p:txBody>
      </p:sp>
      <p:sp>
        <p:nvSpPr>
          <p:cNvPr id="363" name="Заголовок 1"/>
          <p:cNvSpPr/>
          <p:nvPr/>
        </p:nvSpPr>
        <p:spPr>
          <a:xfrm>
            <a:off x="657360" y="474120"/>
            <a:ext cx="10875600" cy="100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ctr" defTabSz="342900">
              <a:lnSpc>
                <a:spcPct val="100000"/>
              </a:lnSpc>
            </a:pPr>
            <a:r>
              <a:rPr lang="ru-RU" sz="2000" b="0" strike="noStrike" spc="-1">
                <a:solidFill>
                  <a:schemeClr val="lt1"/>
                </a:solidFill>
                <a:latin typeface="Times New Roman" panose="02020603050405020304"/>
                <a:ea typeface="Times New Roman" panose="02020603050405020304"/>
              </a:rPr>
              <a:t>ОСНОВНЫЕ ХАРАКТЕРИСТИКИ БЮДЖЕТА СЛОБОДО-ТУРИНСКОГО МУНИЦИПАЛЬНОГО РАЙОНА НА 2025 ГОД</a:t>
            </a:r>
            <a:br>
              <a:rPr sz="1600"/>
            </a:br>
            <a:r>
              <a:rPr lang="ru-RU" sz="1600" b="0" strike="noStrike" spc="-1">
                <a:solidFill>
                  <a:schemeClr val="dk1">
                    <a:lumMod val="85000"/>
                    <a:lumOff val="15000"/>
                  </a:schemeClr>
                </a:solidFill>
                <a:latin typeface="Times New Roman" panose="02020603050405020304"/>
                <a:ea typeface="Times New Roman" panose="02020603050405020304"/>
              </a:rPr>
              <a:t>																												</a:t>
            </a:r>
            <a:r>
              <a:rPr lang="ru-RU" sz="1600" b="0" strike="noStrike" spc="-1">
                <a:solidFill>
                  <a:schemeClr val="lt1"/>
                </a:solidFill>
                <a:latin typeface="Times New Roman" panose="02020603050405020304"/>
                <a:ea typeface="Times New Roman" panose="02020603050405020304"/>
              </a:rPr>
              <a:t>тыс. рублей</a:t>
            </a:r>
            <a:endParaRPr lang="ru-RU" sz="1600" b="0" strike="noStrike" spc="-1">
              <a:solidFill>
                <a:srgbClr val="FFFFFF"/>
              </a:solidFill>
              <a:latin typeface="Arial" panose="020B0604020202020204"/>
            </a:endParaRPr>
          </a:p>
        </p:txBody>
      </p:sp>
      <p:graphicFrame>
        <p:nvGraphicFramePr>
          <p:cNvPr id="7" name="Диаграмма 6">
            <a:extLst>
              <a:ext uri="{FF2B5EF4-FFF2-40B4-BE49-F238E27FC236}">
                <a16:creationId xmlns:a16="http://schemas.microsoft.com/office/drawing/2014/main" id="{46D1B5AD-3A33-56F6-1814-6B3D48E01829}"/>
              </a:ext>
            </a:extLst>
          </p:cNvPr>
          <p:cNvGraphicFramePr/>
          <p:nvPr>
            <p:extLst>
              <p:ext uri="{D42A27DB-BD31-4B8C-83A1-F6EECF244321}">
                <p14:modId xmlns:p14="http://schemas.microsoft.com/office/powerpoint/2010/main" val="4070600070"/>
              </p:ext>
            </p:extLst>
          </p:nvPr>
        </p:nvGraphicFramePr>
        <p:xfrm>
          <a:off x="2032000" y="1475280"/>
          <a:ext cx="8128000" cy="466305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V. </a:t>
            </a:r>
            <a:r>
              <a:rPr lang="ru-RU" sz="1800" b="0" strike="noStrike" spc="-1">
                <a:solidFill>
                  <a:schemeClr val="accent5">
                    <a:lumMod val="50000"/>
                  </a:schemeClr>
                </a:solidFill>
                <a:latin typeface="Times New Roman" panose="02020603050405020304"/>
                <a:ea typeface="Times New Roman" panose="02020603050405020304"/>
              </a:rPr>
              <a:t>Общие характеристики бюджета</a:t>
            </a:r>
            <a:endParaRPr lang="ru-RU" sz="1800" b="0" strike="noStrike" spc="-1">
              <a:solidFill>
                <a:srgbClr val="FFFFFF"/>
              </a:solidFill>
              <a:latin typeface="Arial" panose="020B0604020202020204"/>
            </a:endParaRPr>
          </a:p>
        </p:txBody>
      </p:sp>
      <p:sp>
        <p:nvSpPr>
          <p:cNvPr id="366" name="Заголовок 1"/>
          <p:cNvSpPr/>
          <p:nvPr/>
        </p:nvSpPr>
        <p:spPr>
          <a:xfrm>
            <a:off x="657360" y="474120"/>
            <a:ext cx="11017080" cy="10188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ctr" defTabSz="342900">
              <a:lnSpc>
                <a:spcPct val="100000"/>
              </a:lnSpc>
            </a:pPr>
            <a:r>
              <a:rPr lang="ru-RU" sz="2000" b="0" strike="noStrike" spc="-1" dirty="0">
                <a:solidFill>
                  <a:schemeClr val="lt1"/>
                </a:solidFill>
                <a:latin typeface="Times New Roman" panose="02020603050405020304"/>
                <a:ea typeface="Times New Roman" panose="02020603050405020304"/>
              </a:rPr>
              <a:t>ОСНОВНЫЕ ХАРАКТЕРИСТИКИ БЮДЖЕТА НА ПЛАНОВЫЙ ПЕРИОД </a:t>
            </a:r>
            <a:endParaRPr lang="ru-RU" sz="2000" b="0" strike="noStrike" spc="-1" dirty="0">
              <a:solidFill>
                <a:srgbClr val="FFFFFF"/>
              </a:solidFill>
              <a:latin typeface="Arial" panose="020B0604020202020204"/>
            </a:endParaRPr>
          </a:p>
          <a:p>
            <a:pPr algn="ctr" defTabSz="342900">
              <a:lnSpc>
                <a:spcPct val="100000"/>
              </a:lnSpc>
            </a:pPr>
            <a:r>
              <a:rPr lang="ru-RU" sz="2000" b="0" strike="noStrike" spc="-1" dirty="0">
                <a:solidFill>
                  <a:schemeClr val="lt1"/>
                </a:solidFill>
                <a:latin typeface="Times New Roman" panose="02020603050405020304"/>
                <a:ea typeface="Times New Roman" panose="02020603050405020304"/>
              </a:rPr>
              <a:t>2026 и 2027 ГОДОВ</a:t>
            </a:r>
            <a:br>
              <a:rPr sz="1600" dirty="0"/>
            </a:br>
            <a:r>
              <a:rPr lang="ru-RU" sz="1600" b="0" strike="noStrike" spc="-1" dirty="0">
                <a:solidFill>
                  <a:schemeClr val="lt1"/>
                </a:solidFill>
                <a:latin typeface="Times New Roman" panose="02020603050405020304"/>
                <a:ea typeface="Times New Roman" panose="02020603050405020304"/>
              </a:rPr>
              <a:t>					                                  																		тыс. рублей</a:t>
            </a:r>
            <a:endParaRPr lang="ru-RU" sz="1600" b="0" strike="noStrike" spc="-1" dirty="0">
              <a:solidFill>
                <a:srgbClr val="FFFFFF"/>
              </a:solidFill>
              <a:latin typeface="Arial" panose="020B0604020202020204"/>
            </a:endParaRPr>
          </a:p>
        </p:txBody>
      </p:sp>
      <p:graphicFrame>
        <p:nvGraphicFramePr>
          <p:cNvPr id="4" name="Диаграмма 3">
            <a:extLst>
              <a:ext uri="{FF2B5EF4-FFF2-40B4-BE49-F238E27FC236}">
                <a16:creationId xmlns:a16="http://schemas.microsoft.com/office/drawing/2014/main" id="{044BE29C-20EC-3DBD-342A-50937E3CC9AF}"/>
              </a:ext>
            </a:extLst>
          </p:cNvPr>
          <p:cNvGraphicFramePr/>
          <p:nvPr>
            <p:extLst>
              <p:ext uri="{D42A27DB-BD31-4B8C-83A1-F6EECF244321}">
                <p14:modId xmlns:p14="http://schemas.microsoft.com/office/powerpoint/2010/main" val="3518933460"/>
              </p:ext>
            </p:extLst>
          </p:nvPr>
        </p:nvGraphicFramePr>
        <p:xfrm>
          <a:off x="657360" y="1772816"/>
          <a:ext cx="5438640" cy="43655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a:extLst>
              <a:ext uri="{FF2B5EF4-FFF2-40B4-BE49-F238E27FC236}">
                <a16:creationId xmlns:a16="http://schemas.microsoft.com/office/drawing/2014/main" id="{DF0A2176-B456-8466-23F0-84D8A47ADBFE}"/>
              </a:ext>
            </a:extLst>
          </p:cNvPr>
          <p:cNvGraphicFramePr/>
          <p:nvPr>
            <p:extLst>
              <p:ext uri="{D42A27DB-BD31-4B8C-83A1-F6EECF244321}">
                <p14:modId xmlns:p14="http://schemas.microsoft.com/office/powerpoint/2010/main" val="3555065694"/>
              </p:ext>
            </p:extLst>
          </p:nvPr>
        </p:nvGraphicFramePr>
        <p:xfrm>
          <a:off x="6095160" y="1916832"/>
          <a:ext cx="5438640" cy="436551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VI. </a:t>
            </a:r>
            <a:r>
              <a:rPr lang="ru-RU" sz="1800" b="0" strike="noStrike" spc="-1">
                <a:solidFill>
                  <a:schemeClr val="accent5">
                    <a:lumMod val="50000"/>
                  </a:schemeClr>
                </a:solidFill>
                <a:latin typeface="Times New Roman" panose="02020603050405020304"/>
                <a:ea typeface="Times New Roman" panose="02020603050405020304"/>
              </a:rPr>
              <a:t>Межбюджетные отношения</a:t>
            </a:r>
            <a:endParaRPr lang="ru-RU" sz="1800" b="0" strike="noStrike" spc="-1">
              <a:solidFill>
                <a:srgbClr val="FFFFFF"/>
              </a:solidFill>
              <a:latin typeface="Arial" panose="020B0604020202020204"/>
            </a:endParaRPr>
          </a:p>
        </p:txBody>
      </p:sp>
      <p:sp>
        <p:nvSpPr>
          <p:cNvPr id="370" name="Заголовок 1"/>
          <p:cNvSpPr/>
          <p:nvPr/>
        </p:nvSpPr>
        <p:spPr>
          <a:xfrm>
            <a:off x="657360" y="474120"/>
            <a:ext cx="10875600" cy="7549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ctr" defTabSz="342900">
              <a:lnSpc>
                <a:spcPct val="100000"/>
              </a:lnSpc>
            </a:pPr>
            <a:r>
              <a:rPr lang="ru-RU" sz="2200" b="0" strike="noStrike" spc="-1">
                <a:solidFill>
                  <a:schemeClr val="lt1"/>
                </a:solidFill>
                <a:latin typeface="Times New Roman" panose="02020603050405020304"/>
                <a:ea typeface="Times New Roman" panose="02020603050405020304"/>
              </a:rPr>
              <a:t>Межбюджетные трансферты на 2025 год и плановый период 2026 и 2027 годы</a:t>
            </a:r>
            <a:br>
              <a:rPr sz="2000"/>
            </a:br>
            <a:r>
              <a:rPr lang="ru-RU" sz="2000" b="0" strike="noStrike" spc="-1">
                <a:solidFill>
                  <a:schemeClr val="lt1"/>
                </a:solidFill>
                <a:latin typeface="Times New Roman" panose="02020603050405020304"/>
                <a:ea typeface="Times New Roman" panose="02020603050405020304"/>
              </a:rPr>
              <a:t>					                                         																</a:t>
            </a:r>
            <a:r>
              <a:rPr lang="ru-RU" sz="1600" b="0" strike="noStrike" spc="-1">
                <a:solidFill>
                  <a:schemeClr val="lt1"/>
                </a:solidFill>
                <a:latin typeface="Times New Roman" panose="02020603050405020304"/>
                <a:ea typeface="Times New Roman" panose="02020603050405020304"/>
              </a:rPr>
              <a:t>тыс. рублей</a:t>
            </a:r>
            <a:endParaRPr lang="ru-RU" sz="1600" b="0" strike="noStrike" spc="-1">
              <a:solidFill>
                <a:srgbClr val="FFFFFF"/>
              </a:solidFill>
              <a:latin typeface="Arial" panose="020B0604020202020204"/>
            </a:endParaRPr>
          </a:p>
        </p:txBody>
      </p:sp>
      <p:graphicFrame>
        <p:nvGraphicFramePr>
          <p:cNvPr id="371" name="Содержимое 8"/>
          <p:cNvGraphicFramePr/>
          <p:nvPr/>
        </p:nvGraphicFramePr>
        <p:xfrm>
          <a:off x="657360" y="1230840"/>
          <a:ext cx="10876320" cy="1950720"/>
        </p:xfrm>
        <a:graphic>
          <a:graphicData uri="http://schemas.openxmlformats.org/drawingml/2006/table">
            <a:tbl>
              <a:tblPr/>
              <a:tblGrid>
                <a:gridCol w="6415200">
                  <a:extLst>
                    <a:ext uri="{9D8B030D-6E8A-4147-A177-3AD203B41FA5}">
                      <a16:colId xmlns:a16="http://schemas.microsoft.com/office/drawing/2014/main" val="20000"/>
                    </a:ext>
                  </a:extLst>
                </a:gridCol>
                <a:gridCol w="1517760">
                  <a:extLst>
                    <a:ext uri="{9D8B030D-6E8A-4147-A177-3AD203B41FA5}">
                      <a16:colId xmlns:a16="http://schemas.microsoft.com/office/drawing/2014/main" val="20001"/>
                    </a:ext>
                  </a:extLst>
                </a:gridCol>
                <a:gridCol w="1543680">
                  <a:extLst>
                    <a:ext uri="{9D8B030D-6E8A-4147-A177-3AD203B41FA5}">
                      <a16:colId xmlns:a16="http://schemas.microsoft.com/office/drawing/2014/main" val="20002"/>
                    </a:ext>
                  </a:extLst>
                </a:gridCol>
                <a:gridCol w="1399680">
                  <a:extLst>
                    <a:ext uri="{9D8B030D-6E8A-4147-A177-3AD203B41FA5}">
                      <a16:colId xmlns:a16="http://schemas.microsoft.com/office/drawing/2014/main" val="20003"/>
                    </a:ext>
                  </a:extLst>
                </a:gridCol>
              </a:tblGrid>
              <a:tr h="243000">
                <a:tc>
                  <a:txBody>
                    <a:bodyPr/>
                    <a:lstStyle/>
                    <a:p>
                      <a:pPr algn="ctr" defTabSz="457200">
                        <a:lnSpc>
                          <a:spcPct val="100000"/>
                        </a:lnSpc>
                      </a:pPr>
                      <a:r>
                        <a:rPr lang="ru-RU" sz="1400" b="1" strike="noStrike" spc="-1">
                          <a:solidFill>
                            <a:schemeClr val="lt1"/>
                          </a:solidFill>
                          <a:latin typeface="Times New Roman" panose="02020603050405020304"/>
                          <a:ea typeface="Times New Roman" panose="02020603050405020304"/>
                        </a:rPr>
                        <a:t>Показатель</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chemeClr val="lt1"/>
                          </a:solidFill>
                          <a:latin typeface="Times New Roman" panose="02020603050405020304"/>
                          <a:ea typeface="Times New Roman" panose="02020603050405020304"/>
                        </a:rPr>
                        <a:t>2025</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chemeClr val="lt1"/>
                          </a:solidFill>
                          <a:latin typeface="Times New Roman" panose="02020603050405020304"/>
                          <a:ea typeface="Times New Roman" panose="02020603050405020304"/>
                        </a:rPr>
                        <a:t>2026</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chemeClr val="lt1"/>
                          </a:solidFill>
                          <a:latin typeface="Times New Roman" panose="02020603050405020304"/>
                          <a:ea typeface="Times New Roman" panose="02020603050405020304"/>
                        </a:rPr>
                        <a:t>2027</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405000">
                <a:tc>
                  <a:txBody>
                    <a:bodyPr/>
                    <a:lstStyle/>
                    <a:p>
                      <a:pPr defTabSz="457200">
                        <a:lnSpc>
                          <a:spcPct val="100000"/>
                        </a:lnSpc>
                      </a:pPr>
                      <a:r>
                        <a:rPr lang="ru-RU" sz="1400" b="1" strike="noStrike" spc="-1">
                          <a:solidFill>
                            <a:schemeClr val="dk1"/>
                          </a:solidFill>
                          <a:latin typeface="Times New Roman" panose="02020603050405020304"/>
                          <a:ea typeface="Times New Roman" panose="02020603050405020304"/>
                        </a:rPr>
                        <a:t>ВСЕГО</a:t>
                      </a:r>
                      <a:endParaRPr lang="ru-RU" sz="1400" b="0" strike="noStrike" spc="-1">
                        <a:solidFill>
                          <a:srgbClr val="000000"/>
                        </a:solidFill>
                        <a:latin typeface="Arial" panose="020B0604020202020204"/>
                      </a:endParaRPr>
                    </a:p>
                    <a:p>
                      <a:pPr defTabSz="457200">
                        <a:lnSpc>
                          <a:spcPct val="100000"/>
                        </a:lnSpc>
                      </a:pPr>
                      <a:r>
                        <a:rPr lang="ru-RU" sz="1400" b="0" strike="noStrike" spc="-1">
                          <a:solidFill>
                            <a:schemeClr val="dk1"/>
                          </a:solidFill>
                          <a:latin typeface="Times New Roman" panose="02020603050405020304"/>
                          <a:ea typeface="Times New Roman" panose="02020603050405020304"/>
                        </a:rPr>
                        <a:t>в том числе:</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ctr" defTabSz="457200">
                        <a:lnSpc>
                          <a:spcPct val="100000"/>
                        </a:lnSpc>
                      </a:pPr>
                      <a:r>
                        <a:rPr lang="ru-RU" sz="1400" b="0" strike="noStrike" spc="-1">
                          <a:solidFill>
                            <a:schemeClr val="dk1"/>
                          </a:solidFill>
                          <a:latin typeface="Times New Roman" panose="02020603050405020304"/>
                          <a:ea typeface="Times New Roman" panose="02020603050405020304"/>
                        </a:rPr>
                        <a:t>544 752,4</a:t>
                      </a:r>
                      <a:endParaRPr lang="ru-RU" sz="1400" b="0" strike="noStrike" spc="-1">
                        <a:solidFill>
                          <a:srgbClr val="000000"/>
                        </a:solidFill>
                        <a:latin typeface="Arial" panose="020B0604020202020204"/>
                      </a:endParaRPr>
                    </a:p>
                  </a:txBody>
                  <a:tcPr anchor="ct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ctr" defTabSz="457200">
                        <a:lnSpc>
                          <a:spcPct val="100000"/>
                        </a:lnSpc>
                      </a:pPr>
                      <a:r>
                        <a:rPr lang="ru-RU" sz="1400" b="0" strike="noStrike" spc="-1">
                          <a:solidFill>
                            <a:schemeClr val="dk1"/>
                          </a:solidFill>
                          <a:latin typeface="Times New Roman" panose="02020603050405020304"/>
                          <a:ea typeface="Times New Roman" panose="02020603050405020304"/>
                        </a:rPr>
                        <a:t>381 720</a:t>
                      </a:r>
                      <a:endParaRPr lang="ru-RU" sz="1400" b="0" strike="noStrike" spc="-1">
                        <a:solidFill>
                          <a:srgbClr val="000000"/>
                        </a:solidFill>
                        <a:latin typeface="Arial" panose="020B0604020202020204"/>
                      </a:endParaRPr>
                    </a:p>
                  </a:txBody>
                  <a:tcPr anchor="ct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ctr" defTabSz="457200">
                        <a:lnSpc>
                          <a:spcPct val="100000"/>
                        </a:lnSpc>
                      </a:pPr>
                      <a:r>
                        <a:rPr lang="ru-RU" sz="1400" b="0" strike="noStrike" spc="-1">
                          <a:solidFill>
                            <a:schemeClr val="dk1"/>
                          </a:solidFill>
                          <a:latin typeface="Times New Roman" panose="02020603050405020304"/>
                          <a:ea typeface="Times New Roman" panose="02020603050405020304"/>
                        </a:rPr>
                        <a:t>354 930</a:t>
                      </a:r>
                      <a:endParaRPr lang="ru-RU" sz="1400" b="0" strike="noStrike" spc="-1">
                        <a:solidFill>
                          <a:srgbClr val="000000"/>
                        </a:solidFill>
                        <a:latin typeface="Arial" panose="020B0604020202020204"/>
                      </a:endParaRPr>
                    </a:p>
                  </a:txBody>
                  <a:tcPr anchor="ct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243000">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Национальная экономика</a:t>
                      </a:r>
                      <a:endParaRPr lang="ru-RU" sz="1400" b="0" strike="noStrike" spc="-1">
                        <a:solidFill>
                          <a:srgbClr val="000000"/>
                        </a:solidFill>
                        <a:latin typeface="Arial" panose="020B0604020202020204"/>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457200">
                        <a:lnSpc>
                          <a:spcPct val="100000"/>
                        </a:lnSpc>
                      </a:pPr>
                      <a:r>
                        <a:rPr lang="ru-RU" sz="1400" b="0" strike="noStrike" spc="-1">
                          <a:solidFill>
                            <a:schemeClr val="dk1"/>
                          </a:solidFill>
                          <a:latin typeface="Times New Roman" panose="02020603050405020304"/>
                          <a:ea typeface="Times New Roman" panose="02020603050405020304"/>
                        </a:rPr>
                        <a:t>3 189</a:t>
                      </a:r>
                      <a:endParaRPr lang="ru-RU" sz="1400" b="0" strike="noStrike" spc="-1">
                        <a:solidFill>
                          <a:srgbClr val="000000"/>
                        </a:solidFill>
                        <a:latin typeface="Arial" panose="020B0604020202020204"/>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endParaRPr lang="ru-RU" sz="1400" b="0" strike="noStrike" spc="-1">
                        <a:solidFill>
                          <a:schemeClr val="dk1"/>
                        </a:solidFill>
                        <a:latin typeface="Times New Roman" panose="02020603050405020304"/>
                        <a:ea typeface="Times New Roman" panose="02020603050405020304"/>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endParaRPr lang="ru-RU" sz="1400" b="0" strike="noStrike" spc="-1">
                        <a:solidFill>
                          <a:schemeClr val="dk1"/>
                        </a:solidFill>
                        <a:latin typeface="Times New Roman" panose="02020603050405020304"/>
                        <a:ea typeface="Times New Roman" panose="02020603050405020304"/>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243000">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Межбюджетные трансферты общего характера бюджетам сельских поселений и МО</a:t>
                      </a:r>
                      <a:endParaRPr lang="ru-RU" sz="1400" b="0" strike="noStrike" spc="-1">
                        <a:solidFill>
                          <a:srgbClr val="000000"/>
                        </a:solidFill>
                        <a:latin typeface="Arial" panose="020B0604020202020204"/>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457200">
                        <a:lnSpc>
                          <a:spcPct val="100000"/>
                        </a:lnSpc>
                      </a:pPr>
                      <a:r>
                        <a:rPr lang="ru-RU" sz="1400" b="0" strike="noStrike" spc="-1">
                          <a:solidFill>
                            <a:schemeClr val="dk1"/>
                          </a:solidFill>
                          <a:latin typeface="Times New Roman" panose="02020603050405020304"/>
                          <a:ea typeface="Times New Roman" panose="02020603050405020304"/>
                        </a:rPr>
                        <a:t>537 472,4</a:t>
                      </a:r>
                      <a:endParaRPr lang="ru-RU" sz="1400" b="0" strike="noStrike" spc="-1">
                        <a:solidFill>
                          <a:srgbClr val="000000"/>
                        </a:solidFill>
                        <a:latin typeface="Arial" panose="020B0604020202020204"/>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457200">
                        <a:lnSpc>
                          <a:spcPct val="100000"/>
                        </a:lnSpc>
                      </a:pPr>
                      <a:r>
                        <a:rPr lang="ru-RU" sz="1400" b="0" strike="noStrike" spc="-1">
                          <a:solidFill>
                            <a:schemeClr val="dk1"/>
                          </a:solidFill>
                          <a:latin typeface="Times New Roman" panose="02020603050405020304"/>
                          <a:ea typeface="Times New Roman" panose="02020603050405020304"/>
                        </a:rPr>
                        <a:t>381 720</a:t>
                      </a:r>
                      <a:endParaRPr lang="ru-RU" sz="1400" b="0" strike="noStrike" spc="-1">
                        <a:solidFill>
                          <a:srgbClr val="000000"/>
                        </a:solidFill>
                        <a:latin typeface="Arial" panose="020B0604020202020204"/>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457200">
                        <a:lnSpc>
                          <a:spcPct val="100000"/>
                        </a:lnSpc>
                      </a:pPr>
                      <a:r>
                        <a:rPr lang="ru-RU" sz="1400" b="0" strike="noStrike" spc="-1">
                          <a:solidFill>
                            <a:schemeClr val="dk1"/>
                          </a:solidFill>
                          <a:latin typeface="Times New Roman" panose="02020603050405020304"/>
                          <a:ea typeface="Times New Roman" panose="02020603050405020304"/>
                        </a:rPr>
                        <a:t>354 930</a:t>
                      </a:r>
                      <a:endParaRPr lang="ru-RU" sz="1400" b="0" strike="noStrike" spc="-1">
                        <a:solidFill>
                          <a:srgbClr val="000000"/>
                        </a:solidFill>
                        <a:latin typeface="Arial" panose="020B0604020202020204"/>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r h="243000">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Субсидии ЖКХ</a:t>
                      </a:r>
                      <a:endParaRPr lang="ru-RU" sz="1400" b="0" strike="noStrike" spc="-1">
                        <a:solidFill>
                          <a:srgbClr val="000000"/>
                        </a:solidFill>
                        <a:latin typeface="Arial" panose="020B0604020202020204"/>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457200">
                        <a:lnSpc>
                          <a:spcPct val="100000"/>
                        </a:lnSpc>
                      </a:pPr>
                      <a:r>
                        <a:rPr lang="ru-RU" sz="1400" b="0" strike="noStrike" spc="-1">
                          <a:solidFill>
                            <a:schemeClr val="dk1"/>
                          </a:solidFill>
                          <a:latin typeface="Times New Roman" panose="02020603050405020304"/>
                          <a:ea typeface="Times New Roman" panose="02020603050405020304"/>
                        </a:rPr>
                        <a:t>4 091</a:t>
                      </a:r>
                      <a:endParaRPr lang="ru-RU" sz="1400" b="0" strike="noStrike" spc="-1">
                        <a:solidFill>
                          <a:srgbClr val="000000"/>
                        </a:solidFill>
                        <a:latin typeface="Arial" panose="020B0604020202020204"/>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endParaRPr lang="ru-RU" sz="1400" b="0" strike="noStrike" spc="-1">
                        <a:solidFill>
                          <a:schemeClr val="dk1"/>
                        </a:solidFill>
                        <a:latin typeface="Times New Roman" panose="02020603050405020304"/>
                        <a:ea typeface="Times New Roman" panose="02020603050405020304"/>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endParaRPr lang="ru-RU" sz="1400" b="0" strike="noStrike" spc="-1">
                        <a:solidFill>
                          <a:schemeClr val="dk1"/>
                        </a:solidFill>
                        <a:latin typeface="Times New Roman" panose="02020603050405020304"/>
                        <a:ea typeface="Times New Roman" panose="02020603050405020304"/>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4"/>
                  </a:ext>
                </a:extLst>
              </a:tr>
            </a:tbl>
          </a:graphicData>
        </a:graphic>
      </p:graphicFrame>
      <p:graphicFrame>
        <p:nvGraphicFramePr>
          <p:cNvPr id="372" name="Содержимое 8"/>
          <p:cNvGraphicFramePr/>
          <p:nvPr/>
        </p:nvGraphicFramePr>
        <p:xfrm>
          <a:off x="657360" y="3429000"/>
          <a:ext cx="10876680" cy="2510280"/>
        </p:xfrm>
        <a:graphic>
          <a:graphicData uri="http://schemas.openxmlformats.org/drawingml/2006/table">
            <a:tbl>
              <a:tblPr/>
              <a:tblGrid>
                <a:gridCol w="2580480">
                  <a:extLst>
                    <a:ext uri="{9D8B030D-6E8A-4147-A177-3AD203B41FA5}">
                      <a16:colId xmlns:a16="http://schemas.microsoft.com/office/drawing/2014/main" val="20000"/>
                    </a:ext>
                  </a:extLst>
                </a:gridCol>
                <a:gridCol w="4260240">
                  <a:extLst>
                    <a:ext uri="{9D8B030D-6E8A-4147-A177-3AD203B41FA5}">
                      <a16:colId xmlns:a16="http://schemas.microsoft.com/office/drawing/2014/main" val="20001"/>
                    </a:ext>
                  </a:extLst>
                </a:gridCol>
                <a:gridCol w="4035960">
                  <a:extLst>
                    <a:ext uri="{9D8B030D-6E8A-4147-A177-3AD203B41FA5}">
                      <a16:colId xmlns:a16="http://schemas.microsoft.com/office/drawing/2014/main" val="20002"/>
                    </a:ext>
                  </a:extLst>
                </a:gridCol>
              </a:tblGrid>
              <a:tr h="343440">
                <a:tc>
                  <a:txBody>
                    <a:bodyPr/>
                    <a:lstStyle/>
                    <a:p>
                      <a:pPr algn="ctr" defTabSz="457200">
                        <a:lnSpc>
                          <a:spcPct val="100000"/>
                        </a:lnSpc>
                      </a:pPr>
                      <a:r>
                        <a:rPr lang="ru-RU" sz="1400" b="1" strike="noStrike" spc="-1">
                          <a:solidFill>
                            <a:schemeClr val="lt1"/>
                          </a:solidFill>
                          <a:latin typeface="Times New Roman" panose="02020603050405020304"/>
                          <a:ea typeface="Times New Roman" panose="02020603050405020304"/>
                        </a:rPr>
                        <a:t>Виды межбюджетных трансфертов</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chemeClr val="lt1"/>
                          </a:solidFill>
                          <a:latin typeface="Times New Roman" panose="02020603050405020304"/>
                          <a:ea typeface="Times New Roman" panose="02020603050405020304"/>
                        </a:rPr>
                        <a:t>Определение</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457200">
                        <a:lnSpc>
                          <a:spcPct val="100000"/>
                        </a:lnSpc>
                      </a:pPr>
                      <a:r>
                        <a:rPr lang="ru-RU" sz="1400" b="1" strike="noStrike" spc="-1">
                          <a:solidFill>
                            <a:schemeClr val="lt1"/>
                          </a:solidFill>
                          <a:latin typeface="Times New Roman" panose="02020603050405020304"/>
                          <a:ea typeface="Times New Roman" panose="02020603050405020304"/>
                        </a:rPr>
                        <a:t>Аналогия в семейном бюджете</a:t>
                      </a:r>
                      <a:endParaRPr lang="ru-RU" sz="1400" b="0" strike="noStrike" spc="-1">
                        <a:solidFill>
                          <a:srgbClr val="FFFFFF"/>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474480">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Субвенции</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Предоставляются на финансирование переданных полномочий</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Вы даете деньги своему ребенку и посылаете его в магазин купить продукты по списку</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423720">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Дотации</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Предоставляются без определения конкретной цели их использования</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Вы даете ребенку «карманные» деньги</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955800">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Иные межбюджетные трансферты</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Предоставляются:</a:t>
                      </a:r>
                      <a:endParaRPr lang="ru-RU" sz="1400" b="0" strike="noStrike" spc="-1">
                        <a:solidFill>
                          <a:srgbClr val="000000"/>
                        </a:solidFill>
                        <a:latin typeface="Arial" panose="020B0604020202020204"/>
                      </a:endParaRPr>
                    </a:p>
                    <a:p>
                      <a:pPr marL="228600" indent="-228600" defTabSz="457200">
                        <a:lnSpc>
                          <a:spcPct val="100000"/>
                        </a:lnSpc>
                        <a:buClr>
                          <a:srgbClr val="000000"/>
                        </a:buClr>
                        <a:buFont typeface="OpenSymbol" panose="05010000000000000000"/>
                        <a:buAutoNum type="arabicParenR"/>
                      </a:pPr>
                      <a:r>
                        <a:rPr lang="ru-RU" sz="1400" b="0" strike="noStrike" spc="-1">
                          <a:solidFill>
                            <a:schemeClr val="dk1"/>
                          </a:solidFill>
                          <a:latin typeface="Times New Roman" panose="02020603050405020304"/>
                          <a:ea typeface="Times New Roman" panose="02020603050405020304"/>
                        </a:rPr>
                        <a:t>На условиях определенных двумя сторонами;</a:t>
                      </a:r>
                      <a:endParaRPr lang="ru-RU" sz="1400" b="0" strike="noStrike" spc="-1">
                        <a:solidFill>
                          <a:srgbClr val="000000"/>
                        </a:solidFill>
                        <a:latin typeface="Arial" panose="020B0604020202020204"/>
                      </a:endParaRPr>
                    </a:p>
                    <a:p>
                      <a:pPr marL="228600" indent="-228600" defTabSz="457200">
                        <a:lnSpc>
                          <a:spcPct val="100000"/>
                        </a:lnSpc>
                        <a:buClr>
                          <a:srgbClr val="000000"/>
                        </a:buClr>
                        <a:buFont typeface="OpenSymbol" panose="05010000000000000000"/>
                        <a:buAutoNum type="arabicParenR"/>
                      </a:pPr>
                      <a:r>
                        <a:rPr lang="ru-RU" sz="1400" b="0" strike="noStrike" spc="-1">
                          <a:solidFill>
                            <a:schemeClr val="dk1"/>
                          </a:solidFill>
                          <a:latin typeface="Times New Roman" panose="02020603050405020304"/>
                          <a:ea typeface="Times New Roman" panose="02020603050405020304"/>
                        </a:rPr>
                        <a:t>На выравнивание бюджетной обеспеченности без определения конкретной цели их использования</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marL="228600" indent="-228600" defTabSz="457200">
                        <a:lnSpc>
                          <a:spcPct val="100000"/>
                        </a:lnSpc>
                        <a:buClr>
                          <a:srgbClr val="000000"/>
                        </a:buClr>
                        <a:buFont typeface="OpenSymbol" panose="05010000000000000000"/>
                        <a:buAutoNum type="arabicParenR"/>
                      </a:pPr>
                      <a:r>
                        <a:rPr lang="ru-RU" sz="1400" b="0" strike="noStrike" spc="-1">
                          <a:solidFill>
                            <a:schemeClr val="dk1"/>
                          </a:solidFill>
                          <a:latin typeface="Times New Roman" panose="02020603050405020304"/>
                          <a:ea typeface="Times New Roman" panose="02020603050405020304"/>
                        </a:rPr>
                        <a:t>Вы даете своему ребенку деньги на определенных условиях;</a:t>
                      </a:r>
                      <a:endParaRPr lang="ru-RU" sz="1400" b="0" strike="noStrike" spc="-1">
                        <a:solidFill>
                          <a:srgbClr val="000000"/>
                        </a:solidFill>
                        <a:latin typeface="Arial" panose="020B0604020202020204"/>
                      </a:endParaRPr>
                    </a:p>
                    <a:p>
                      <a:pPr marL="228600" indent="-228600" defTabSz="457200">
                        <a:lnSpc>
                          <a:spcPct val="100000"/>
                        </a:lnSpc>
                        <a:buClr>
                          <a:srgbClr val="000000"/>
                        </a:buClr>
                        <a:buFont typeface="OpenSymbol" panose="05010000000000000000"/>
                        <a:buAutoNum type="arabicParenR"/>
                      </a:pPr>
                      <a:r>
                        <a:rPr lang="ru-RU" sz="1400" b="0" strike="noStrike" spc="-1">
                          <a:solidFill>
                            <a:schemeClr val="dk1"/>
                          </a:solidFill>
                          <a:latin typeface="Times New Roman" panose="02020603050405020304"/>
                          <a:ea typeface="Times New Roman" panose="02020603050405020304"/>
                        </a:rPr>
                        <a:t>Вы содержите ребенка</a:t>
                      </a:r>
                      <a:endParaRPr lang="ru-RU" sz="1400" b="0" strike="noStrike" spc="-1">
                        <a:solidFill>
                          <a:srgbClr val="000000"/>
                        </a:solidFill>
                        <a:latin typeface="Arial" panose="020B0604020202020204"/>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bl>
          </a:graphicData>
        </a:graphic>
      </p:graphicFrame>
      <p:sp>
        <p:nvSpPr>
          <p:cNvPr id="373" name="TextBox 7"/>
          <p:cNvSpPr/>
          <p:nvPr/>
        </p:nvSpPr>
        <p:spPr>
          <a:xfrm>
            <a:off x="657360" y="5961240"/>
            <a:ext cx="10875600" cy="3031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defTabSz="457200">
              <a:lnSpc>
                <a:spcPct val="100000"/>
              </a:lnSpc>
            </a:pPr>
            <a:r>
              <a:rPr lang="ru-RU" sz="1400" b="0" strike="noStrike" spc="-1">
                <a:solidFill>
                  <a:schemeClr val="lt1"/>
                </a:solidFill>
                <a:latin typeface="Times New Roman" panose="02020603050405020304"/>
                <a:ea typeface="Times New Roman" panose="02020603050405020304"/>
              </a:rPr>
              <a:t>Межбюджетные трансферты – денежные средства, предоставляемые из одного уровня бюджетной системы в другой.</a:t>
            </a:r>
            <a:endParaRPr lang="ru-RU" sz="1400" b="0" strike="noStrike" spc="-1">
              <a:solidFill>
                <a:srgbClr val="FFFFFF"/>
              </a:solidFill>
              <a:latin typeface="Arial" panose="020B0604020202020204"/>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 name="Рисунок 3" descr="http://ural-news.net/img/20140707/fc6c6e008b61b69b63b050dc0e9d8108.jpg"/>
          <p:cNvPicPr/>
          <p:nvPr/>
        </p:nvPicPr>
        <p:blipFill>
          <a:blip r:embed="rId2"/>
          <a:stretch>
            <a:fillRect/>
          </a:stretch>
        </p:blipFill>
        <p:spPr>
          <a:xfrm>
            <a:off x="658440" y="352080"/>
            <a:ext cx="3465000" cy="2424600"/>
          </a:xfrm>
          <a:prstGeom prst="rect">
            <a:avLst/>
          </a:prstGeom>
          <a:ln w="9525">
            <a:noFill/>
          </a:ln>
        </p:spPr>
      </p:pic>
      <p:sp>
        <p:nvSpPr>
          <p:cNvPr id="375" name="Прямоугольник 4"/>
          <p:cNvSpPr/>
          <p:nvPr/>
        </p:nvSpPr>
        <p:spPr>
          <a:xfrm>
            <a:off x="4125240" y="605880"/>
            <a:ext cx="7054920" cy="6382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457200">
              <a:lnSpc>
                <a:spcPct val="100000"/>
              </a:lnSpc>
            </a:pPr>
            <a:r>
              <a:rPr lang="ru-RU" sz="3600" b="1" i="1" strike="noStrike" spc="-1">
                <a:solidFill>
                  <a:schemeClr val="dk1"/>
                </a:solidFill>
                <a:latin typeface="Times New Roman" panose="02020603050405020304"/>
                <a:ea typeface="Times New Roman" panose="02020603050405020304"/>
              </a:rPr>
              <a:t>                  Спасибо за внимание! </a:t>
            </a:r>
            <a:endParaRPr lang="ru-RU" sz="3600" b="0" strike="noStrike" spc="-1">
              <a:solidFill>
                <a:srgbClr val="FFFFFF"/>
              </a:solidFill>
              <a:latin typeface="Arial" panose="020B0604020202020204"/>
            </a:endParaRPr>
          </a:p>
        </p:txBody>
      </p:sp>
      <p:sp>
        <p:nvSpPr>
          <p:cNvPr id="376" name="Прямоугольник 5"/>
          <p:cNvSpPr/>
          <p:nvPr/>
        </p:nvSpPr>
        <p:spPr>
          <a:xfrm>
            <a:off x="4125240" y="3032280"/>
            <a:ext cx="7054920" cy="29246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457200">
              <a:lnSpc>
                <a:spcPct val="100000"/>
              </a:lnSpc>
            </a:pPr>
            <a:r>
              <a:rPr lang="ru-RU" sz="1400" b="1" strike="noStrike" spc="-1">
                <a:solidFill>
                  <a:schemeClr val="dk1"/>
                </a:solidFill>
                <a:latin typeface="Times New Roman" panose="02020603050405020304"/>
                <a:ea typeface="Times New Roman" panose="02020603050405020304"/>
              </a:rPr>
              <a:t>Разработчик презентации «Бюджет для граждан» по проекту решения «О бюджете Слободо-Туринского муниципального района  на 2023 год и плановый период 2024 и 2025 годов»</a:t>
            </a:r>
            <a:endParaRPr lang="ru-RU" sz="1400" b="0" strike="noStrike" spc="-1">
              <a:solidFill>
                <a:srgbClr val="FFFFFF"/>
              </a:solidFill>
              <a:latin typeface="Arial" panose="020B0604020202020204"/>
            </a:endParaRPr>
          </a:p>
          <a:p>
            <a:pPr algn="ctr" defTabSz="457200">
              <a:lnSpc>
                <a:spcPct val="100000"/>
              </a:lnSpc>
            </a:pPr>
            <a:r>
              <a:rPr lang="ru-RU" sz="1800" b="1" strike="noStrike" spc="-1">
                <a:solidFill>
                  <a:schemeClr val="dk1"/>
                </a:solidFill>
                <a:latin typeface="Times New Roman" panose="02020603050405020304"/>
                <a:ea typeface="Times New Roman" panose="02020603050405020304"/>
              </a:rPr>
              <a:t>Финансовое управление администрации </a:t>
            </a:r>
            <a:endParaRPr lang="ru-RU" sz="1800" b="0" strike="noStrike" spc="-1">
              <a:solidFill>
                <a:srgbClr val="FFFFFF"/>
              </a:solidFill>
              <a:latin typeface="Arial" panose="020B0604020202020204"/>
            </a:endParaRPr>
          </a:p>
          <a:p>
            <a:pPr algn="ctr" defTabSz="457200">
              <a:lnSpc>
                <a:spcPct val="100000"/>
              </a:lnSpc>
            </a:pPr>
            <a:r>
              <a:rPr lang="ru-RU" sz="1800" b="1" strike="noStrike" spc="-1">
                <a:solidFill>
                  <a:schemeClr val="dk1"/>
                </a:solidFill>
                <a:latin typeface="Times New Roman" panose="02020603050405020304"/>
                <a:ea typeface="Times New Roman" panose="02020603050405020304"/>
              </a:rPr>
              <a:t>Слободо-Туринского муниципального района</a:t>
            </a:r>
            <a:endParaRPr lang="ru-RU" sz="1800" b="0" strike="noStrike" spc="-1">
              <a:solidFill>
                <a:srgbClr val="FFFFFF"/>
              </a:solidFill>
              <a:latin typeface="Arial" panose="020B0604020202020204"/>
            </a:endParaRPr>
          </a:p>
          <a:p>
            <a:pPr algn="ctr" defTabSz="457200">
              <a:lnSpc>
                <a:spcPct val="100000"/>
              </a:lnSpc>
            </a:pPr>
            <a:endParaRPr lang="ru-RU" sz="1800" b="0" strike="noStrike" spc="-1">
              <a:solidFill>
                <a:srgbClr val="FFFFFF"/>
              </a:solidFill>
              <a:latin typeface="Arial" panose="020B0604020202020204"/>
            </a:endParaRPr>
          </a:p>
          <a:p>
            <a:pPr algn="ctr" defTabSz="457200">
              <a:lnSpc>
                <a:spcPct val="100000"/>
              </a:lnSpc>
            </a:pPr>
            <a:r>
              <a:rPr lang="ru-RU" sz="1800" b="1" strike="noStrike" spc="-1">
                <a:solidFill>
                  <a:schemeClr val="dk1"/>
                </a:solidFill>
                <a:latin typeface="Times New Roman" panose="02020603050405020304"/>
                <a:ea typeface="Times New Roman" panose="02020603050405020304"/>
              </a:rPr>
              <a:t>Начальник 		Лыскина</a:t>
            </a:r>
            <a:endParaRPr lang="ru-RU" sz="1800" b="0" strike="noStrike" spc="-1">
              <a:solidFill>
                <a:srgbClr val="FFFFFF"/>
              </a:solidFill>
              <a:latin typeface="Arial" panose="020B0604020202020204"/>
            </a:endParaRPr>
          </a:p>
          <a:p>
            <a:pPr algn="ctr" defTabSz="457200">
              <a:lnSpc>
                <a:spcPct val="100000"/>
              </a:lnSpc>
            </a:pPr>
            <a:r>
              <a:rPr lang="ru-RU" sz="1800" b="1" strike="noStrike" spc="-1">
                <a:solidFill>
                  <a:schemeClr val="dk1"/>
                </a:solidFill>
                <a:latin typeface="Times New Roman" panose="02020603050405020304"/>
                <a:ea typeface="Times New Roman" panose="02020603050405020304"/>
              </a:rPr>
              <a:t>			Оксана Михайловна</a:t>
            </a:r>
            <a:endParaRPr lang="ru-RU" sz="1800" b="0" strike="noStrike" spc="-1">
              <a:solidFill>
                <a:srgbClr val="FFFFFF"/>
              </a:solidFill>
              <a:latin typeface="Arial" panose="020B0604020202020204"/>
            </a:endParaRPr>
          </a:p>
          <a:p>
            <a:pPr algn="ctr" defTabSz="457200">
              <a:lnSpc>
                <a:spcPct val="100000"/>
              </a:lnSpc>
            </a:pPr>
            <a:r>
              <a:rPr lang="ru-RU" sz="1800" b="1" strike="noStrike" spc="-1">
                <a:solidFill>
                  <a:schemeClr val="dk1"/>
                </a:solidFill>
                <a:latin typeface="Times New Roman" panose="02020603050405020304"/>
                <a:ea typeface="Times New Roman" panose="02020603050405020304"/>
              </a:rPr>
              <a:t>Наш адрес: 623930, с. Туринская Слобода, ул.Ленина, д.1</a:t>
            </a:r>
            <a:endParaRPr lang="ru-RU" sz="1800" b="0" strike="noStrike" spc="-1">
              <a:solidFill>
                <a:srgbClr val="FFFFFF"/>
              </a:solidFill>
              <a:latin typeface="Arial" panose="020B0604020202020204"/>
            </a:endParaRPr>
          </a:p>
          <a:p>
            <a:pPr algn="ctr" defTabSz="457200">
              <a:lnSpc>
                <a:spcPct val="100000"/>
              </a:lnSpc>
            </a:pPr>
            <a:r>
              <a:rPr lang="ru-RU" sz="1800" b="1" strike="noStrike" spc="-1">
                <a:solidFill>
                  <a:schemeClr val="dk1"/>
                </a:solidFill>
                <a:latin typeface="Times New Roman" panose="02020603050405020304"/>
                <a:ea typeface="Times New Roman" panose="02020603050405020304"/>
              </a:rPr>
              <a:t>Телефон: (34361) 2-13-37, 2-10-79. Факс: (34361) 2-</a:t>
            </a:r>
            <a:r>
              <a:rPr lang="en-US" sz="1800" b="1" strike="noStrike" spc="-1">
                <a:solidFill>
                  <a:schemeClr val="dk1"/>
                </a:solidFill>
                <a:latin typeface="Times New Roman" panose="02020603050405020304"/>
                <a:ea typeface="Times New Roman" panose="02020603050405020304"/>
              </a:rPr>
              <a:t>13-37</a:t>
            </a:r>
            <a:endParaRPr lang="ru-RU" sz="1800" b="0" strike="noStrike" spc="-1">
              <a:solidFill>
                <a:srgbClr val="FFFFFF"/>
              </a:solidFill>
              <a:latin typeface="Arial" panose="020B0604020202020204"/>
            </a:endParaRPr>
          </a:p>
          <a:p>
            <a:pPr algn="ctr" defTabSz="457200">
              <a:lnSpc>
                <a:spcPct val="100000"/>
              </a:lnSpc>
            </a:pPr>
            <a:r>
              <a:rPr lang="en-US" sz="1800" b="1" strike="noStrike" spc="-1">
                <a:solidFill>
                  <a:schemeClr val="dk1"/>
                </a:solidFill>
                <a:latin typeface="Times New Roman" panose="02020603050405020304"/>
                <a:ea typeface="Times New Roman" panose="02020603050405020304"/>
              </a:rPr>
              <a:t>E-mail: finsloboda@mail.ru</a:t>
            </a:r>
            <a:endParaRPr lang="ru-RU" sz="1800" b="0" strike="noStrike" spc="-1">
              <a:solidFill>
                <a:srgbClr val="FFFFFF"/>
              </a:solidFill>
              <a:latin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Рисунок 3" descr="https://www.oblgazeta.ru/media/article_photos/f5571b8bf7ae07f564e5b27f74a642f913219f38552167182d06cad5.jpg"/>
          <p:cNvPicPr/>
          <p:nvPr/>
        </p:nvPicPr>
        <p:blipFill>
          <a:blip r:embed="rId2">
            <a:alphaModFix amt="70000"/>
            <a:lum bright="40000"/>
          </a:blip>
          <a:stretch>
            <a:fillRect/>
          </a:stretch>
        </p:blipFill>
        <p:spPr>
          <a:xfrm>
            <a:off x="657360" y="123480"/>
            <a:ext cx="10875600" cy="6557400"/>
          </a:xfrm>
          <a:prstGeom prst="rect">
            <a:avLst/>
          </a:prstGeom>
          <a:ln w="9525">
            <a:noFill/>
          </a:ln>
        </p:spPr>
      </p:pic>
      <p:sp>
        <p:nvSpPr>
          <p:cNvPr id="191"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a:t>
            </a:r>
            <a:r>
              <a:rPr lang="ru-RU" sz="1800" b="0" strike="noStrike" spc="-1">
                <a:solidFill>
                  <a:schemeClr val="accent5">
                    <a:lumMod val="50000"/>
                  </a:schemeClr>
                </a:solidFill>
                <a:latin typeface="Times New Roman" panose="02020603050405020304"/>
                <a:ea typeface="Times New Roman" panose="02020603050405020304"/>
              </a:rPr>
              <a:t> Вводная часть</a:t>
            </a:r>
            <a:endParaRPr lang="ru-RU" sz="1800" b="0" strike="noStrike" spc="-1">
              <a:solidFill>
                <a:srgbClr val="FFFFFF"/>
              </a:solidFill>
              <a:latin typeface="Arial" panose="020B0604020202020204"/>
            </a:endParaRPr>
          </a:p>
        </p:txBody>
      </p:sp>
      <p:sp>
        <p:nvSpPr>
          <p:cNvPr id="192" name="CustomShape 2"/>
          <p:cNvSpPr/>
          <p:nvPr/>
        </p:nvSpPr>
        <p:spPr>
          <a:xfrm>
            <a:off x="657360" y="681480"/>
            <a:ext cx="10875600" cy="5649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marL="365760" indent="-281305" algn="just" defTabSz="457200">
              <a:lnSpc>
                <a:spcPct val="100000"/>
              </a:lnSpc>
              <a:spcBef>
                <a:spcPts val="600"/>
              </a:spcBef>
              <a:tabLst>
                <a:tab pos="0" algn="l"/>
              </a:tabLst>
            </a:pPr>
            <a:r>
              <a:rPr lang="ru-RU" sz="1500" b="0" strike="noStrike" spc="-1" dirty="0">
                <a:solidFill>
                  <a:srgbClr val="000000"/>
                </a:solidFill>
                <a:latin typeface="Times New Roman" panose="02020603050405020304"/>
                <a:ea typeface="Times New Roman" panose="02020603050405020304"/>
              </a:rPr>
              <a:t>			</a:t>
            </a:r>
            <a:r>
              <a:rPr lang="ru-RU" sz="2000" b="0" strike="noStrike" spc="-1" dirty="0">
                <a:solidFill>
                  <a:srgbClr val="000000"/>
                </a:solidFill>
                <a:latin typeface="Times New Roman" panose="02020603050405020304"/>
                <a:ea typeface="Times New Roman" panose="02020603050405020304"/>
              </a:rPr>
              <a:t>Количество населенных пунктов 48 единиц, из них 3 населенных пункта без населения. Общая площадь земель муниципального района 269 588 га, в том числе земель сельскохозяйственного назначения 203 515 га, земель занятых сельскохозяйственными угодьями 79 364 га, земель сельскохозяйственного назначения, пригодных для размещения новых сельскохозяйственных производств  45 461 га.         	Площадь водоемов на территории муниципального района 1 935 га, основные водоемы, расположенные на территории района – река Тура, река </a:t>
            </a:r>
            <a:r>
              <a:rPr lang="ru-RU" sz="2000" b="0" strike="noStrike" spc="-1" dirty="0" err="1">
                <a:solidFill>
                  <a:srgbClr val="000000"/>
                </a:solidFill>
                <a:latin typeface="Times New Roman" panose="02020603050405020304"/>
                <a:ea typeface="Times New Roman" panose="02020603050405020304"/>
              </a:rPr>
              <a:t>Ница</a:t>
            </a:r>
            <a:r>
              <a:rPr lang="ru-RU" sz="2000" b="0" strike="noStrike" spc="-1" dirty="0">
                <a:solidFill>
                  <a:srgbClr val="000000"/>
                </a:solidFill>
                <a:latin typeface="Times New Roman" panose="02020603050405020304"/>
                <a:ea typeface="Times New Roman" panose="02020603050405020304"/>
              </a:rPr>
              <a:t>, озера: Верхнее, Среднее, Нижнее.</a:t>
            </a:r>
            <a:endParaRPr lang="ru-RU" sz="2000" b="0" strike="noStrike" spc="-1" dirty="0">
              <a:solidFill>
                <a:srgbClr val="FFFFFF"/>
              </a:solidFill>
              <a:latin typeface="Arial" panose="020B0604020202020204"/>
            </a:endParaRPr>
          </a:p>
          <a:p>
            <a:pPr marL="365760" indent="-281305" algn="just" defTabSz="457200">
              <a:lnSpc>
                <a:spcPct val="100000"/>
              </a:lnSpc>
              <a:spcBef>
                <a:spcPts val="600"/>
              </a:spcBef>
              <a:tabLst>
                <a:tab pos="0" algn="l"/>
              </a:tabLst>
            </a:pPr>
            <a:r>
              <a:rPr lang="ru-RU" sz="2000" b="0" strike="noStrike" spc="-1" dirty="0">
                <a:solidFill>
                  <a:srgbClr val="000000"/>
                </a:solidFill>
                <a:latin typeface="Times New Roman" panose="02020603050405020304"/>
                <a:ea typeface="Times New Roman" panose="02020603050405020304"/>
              </a:rPr>
              <a:t>     		В соответствии с 131-ФЗ «Об общих принципах организации местного самоуправления в Российской Федерации» изменилась структура муниципального образования «Слободо-Туринский район». С 01.01.2006 года образованы четыре сельских поселения: Слободо-Туринское, </a:t>
            </a:r>
            <a:r>
              <a:rPr lang="ru-RU" sz="2000" b="0" strike="noStrike" spc="-1" dirty="0" err="1">
                <a:solidFill>
                  <a:srgbClr val="000000"/>
                </a:solidFill>
                <a:latin typeface="Times New Roman" panose="02020603050405020304"/>
                <a:ea typeface="Times New Roman" panose="02020603050405020304"/>
              </a:rPr>
              <a:t>Усть-Ницинское</a:t>
            </a:r>
            <a:r>
              <a:rPr lang="ru-RU" sz="2000" b="0" strike="noStrike" spc="-1" dirty="0">
                <a:solidFill>
                  <a:srgbClr val="000000"/>
                </a:solidFill>
                <a:latin typeface="Times New Roman" panose="02020603050405020304"/>
                <a:ea typeface="Times New Roman" panose="02020603050405020304"/>
              </a:rPr>
              <a:t>, </a:t>
            </a:r>
            <a:r>
              <a:rPr lang="ru-RU" sz="2000" b="0" strike="noStrike" spc="-1" dirty="0" err="1">
                <a:solidFill>
                  <a:srgbClr val="000000"/>
                </a:solidFill>
                <a:latin typeface="Times New Roman" panose="02020603050405020304"/>
                <a:ea typeface="Times New Roman" panose="02020603050405020304"/>
              </a:rPr>
              <a:t>Ницинское</a:t>
            </a:r>
            <a:r>
              <a:rPr lang="ru-RU" sz="2000" b="0" strike="noStrike" spc="-1" dirty="0">
                <a:solidFill>
                  <a:srgbClr val="000000"/>
                </a:solidFill>
                <a:latin typeface="Times New Roman" panose="02020603050405020304"/>
                <a:ea typeface="Times New Roman" panose="02020603050405020304"/>
              </a:rPr>
              <a:t> и Сладковское. </a:t>
            </a:r>
            <a:endParaRPr lang="ru-RU" sz="2000" b="0" strike="noStrike" spc="-1" dirty="0">
              <a:solidFill>
                <a:srgbClr val="FFFFFF"/>
              </a:solidFill>
              <a:latin typeface="Arial" panose="020B060402020202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Рисунок 3" descr="http://sloboda.prihod.ru/users/30/230/editor_files/image/tmh150_l_205.jpg"/>
          <p:cNvPicPr/>
          <p:nvPr/>
        </p:nvPicPr>
        <p:blipFill>
          <a:blip r:embed="rId2">
            <a:alphaModFix amt="70000"/>
            <a:lum bright="50000"/>
          </a:blip>
          <a:stretch>
            <a:fillRect/>
          </a:stretch>
        </p:blipFill>
        <p:spPr>
          <a:xfrm>
            <a:off x="657360" y="123480"/>
            <a:ext cx="10875600" cy="6557400"/>
          </a:xfrm>
          <a:prstGeom prst="rect">
            <a:avLst/>
          </a:prstGeom>
          <a:ln w="9525">
            <a:noFill/>
          </a:ln>
        </p:spPr>
      </p:pic>
      <p:sp>
        <p:nvSpPr>
          <p:cNvPr id="194"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a:t>
            </a:r>
            <a:r>
              <a:rPr lang="ru-RU" sz="1800" b="0" strike="noStrike" spc="-1">
                <a:solidFill>
                  <a:schemeClr val="accent5">
                    <a:lumMod val="50000"/>
                  </a:schemeClr>
                </a:solidFill>
                <a:latin typeface="Times New Roman" panose="02020603050405020304"/>
                <a:ea typeface="Times New Roman" panose="02020603050405020304"/>
              </a:rPr>
              <a:t> Вводная часть</a:t>
            </a:r>
            <a:endParaRPr lang="ru-RU" sz="1800" b="0" strike="noStrike" spc="-1">
              <a:solidFill>
                <a:srgbClr val="FFFFFF"/>
              </a:solidFill>
              <a:latin typeface="Arial" panose="020B0604020202020204"/>
            </a:endParaRPr>
          </a:p>
        </p:txBody>
      </p:sp>
      <p:sp>
        <p:nvSpPr>
          <p:cNvPr id="195" name="CustomShape 2"/>
          <p:cNvSpPr/>
          <p:nvPr/>
        </p:nvSpPr>
        <p:spPr>
          <a:xfrm>
            <a:off x="657360" y="524880"/>
            <a:ext cx="10875600" cy="50950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marL="365760" indent="-281305" algn="ctr" defTabSz="457200">
              <a:lnSpc>
                <a:spcPct val="100000"/>
              </a:lnSpc>
              <a:spcBef>
                <a:spcPts val="600"/>
              </a:spcBef>
              <a:tabLst>
                <a:tab pos="0" algn="l"/>
              </a:tabLst>
            </a:pPr>
            <a:r>
              <a:rPr lang="ru-RU" sz="1800" b="1" strike="noStrike" spc="-1" dirty="0">
                <a:solidFill>
                  <a:srgbClr val="000000"/>
                </a:solidFill>
                <a:latin typeface="Times New Roman" panose="02020603050405020304"/>
                <a:ea typeface="Times New Roman" panose="02020603050405020304"/>
              </a:rPr>
              <a:t>Основные задачи и приоритетные направления бюджетной и налоговой политики Слободо-Туринского муниципального района на 2025 год и плановый период 2026 и 2027 годов</a:t>
            </a:r>
            <a:endParaRPr lang="ru-RU" sz="1800" b="0" strike="noStrike" spc="-1" dirty="0">
              <a:solidFill>
                <a:srgbClr val="FFFFFF"/>
              </a:solidFill>
              <a:latin typeface="Arial" panose="020B0604020202020204"/>
            </a:endParaRPr>
          </a:p>
          <a:p>
            <a:pPr marL="4445" indent="355600" defTabSz="457200">
              <a:lnSpc>
                <a:spcPct val="100000"/>
              </a:lnSpc>
              <a:spcBef>
                <a:spcPts val="600"/>
              </a:spcBef>
              <a:tabLst>
                <a:tab pos="0" algn="l"/>
              </a:tabLst>
            </a:pPr>
            <a:r>
              <a:rPr lang="ru-RU" sz="1800" b="0" strike="noStrike" spc="-1" dirty="0">
                <a:solidFill>
                  <a:srgbClr val="000000"/>
                </a:solidFill>
                <a:latin typeface="Times New Roman" panose="02020603050405020304"/>
                <a:ea typeface="Times New Roman" panose="02020603050405020304"/>
              </a:rPr>
              <a:t> Бюджетная политика Слободо-Туринского муниципального района на 2025 год и плановый период 2026 и 2027 годов основана на преемственности бюджетной политики в 2024 - 2026 годах с учетом достижения целей и решения задач по муниципальным программам.</a:t>
            </a:r>
            <a:endParaRPr lang="ru-RU" sz="1800" b="0" strike="noStrike" spc="-1" dirty="0">
              <a:solidFill>
                <a:srgbClr val="FFFFFF"/>
              </a:solidFill>
              <a:latin typeface="Arial" panose="020B0604020202020204"/>
            </a:endParaRPr>
          </a:p>
          <a:p>
            <a:pPr marL="4445" indent="355600" algn="just" defTabSz="457200">
              <a:lnSpc>
                <a:spcPct val="100000"/>
              </a:lnSpc>
              <a:spcBef>
                <a:spcPts val="600"/>
              </a:spcBef>
              <a:tabLst>
                <a:tab pos="0" algn="l"/>
              </a:tabLst>
            </a:pPr>
            <a:r>
              <a:rPr lang="ru-RU" sz="1800" b="0" strike="noStrike" spc="-1" dirty="0">
                <a:solidFill>
                  <a:srgbClr val="000000"/>
                </a:solidFill>
                <a:latin typeface="Times New Roman" panose="02020603050405020304"/>
                <a:ea typeface="Times New Roman" panose="02020603050405020304"/>
              </a:rPr>
              <a:t>Бюджетная политика на территории Слободо-Туринского муниципального района на 2025 год и плановый период 2026 и 2027 годов должна соответствовать критериям последовательности, реалистичности, эффективности и адресности. Бюджетная политика будет направлена на финансовое обеспечение первоочередных расходов, связанных с выплатой заработной платы, на дальнейшее развитие экономики и социальной сферы, повышение уровня и качества жизни населения, решение приоритетных задач, обеспечение сбалансированности и устойчивости бюджетной системы Слободо-Туринского муниципального района, повышение эффективности бюджетных расходов. </a:t>
            </a:r>
            <a:endParaRPr lang="ru-RU" sz="1800" b="0" strike="noStrike" spc="-1" dirty="0">
              <a:solidFill>
                <a:srgbClr val="FFFFFF"/>
              </a:solidFill>
              <a:latin typeface="Arial" panose="020B0604020202020204"/>
            </a:endParaRPr>
          </a:p>
          <a:p>
            <a:pPr marL="365760" indent="-281305" algn="just" defTabSz="457200">
              <a:lnSpc>
                <a:spcPct val="100000"/>
              </a:lnSpc>
              <a:spcBef>
                <a:spcPts val="600"/>
              </a:spcBef>
              <a:tabLst>
                <a:tab pos="0" algn="l"/>
              </a:tabLst>
            </a:pPr>
            <a:r>
              <a:rPr lang="ru-RU" sz="1800" b="0" strike="noStrike" spc="-1" dirty="0">
                <a:solidFill>
                  <a:srgbClr val="000000"/>
                </a:solidFill>
                <a:latin typeface="Times New Roman" panose="02020603050405020304"/>
                <a:ea typeface="Times New Roman" panose="02020603050405020304"/>
              </a:rPr>
              <a:t>	Основными задачами бюджетной политики на 2025 - 2027 годы остаются:</a:t>
            </a:r>
            <a:endParaRPr lang="ru-RU" sz="1800" b="0" strike="noStrike" spc="-1" dirty="0">
              <a:solidFill>
                <a:srgbClr val="FFFFFF"/>
              </a:solidFill>
              <a:latin typeface="Arial" panose="020B0604020202020204"/>
            </a:endParaRPr>
          </a:p>
          <a:p>
            <a:pPr marL="365760" indent="-281305" algn="just" defTabSz="457200">
              <a:lnSpc>
                <a:spcPct val="100000"/>
              </a:lnSpc>
              <a:spcBef>
                <a:spcPts val="600"/>
              </a:spcBef>
              <a:tabLst>
                <a:tab pos="0" algn="l"/>
              </a:tabLst>
            </a:pPr>
            <a:r>
              <a:rPr lang="ru-RU" sz="1800" b="0" strike="noStrike" spc="-1" dirty="0">
                <a:solidFill>
                  <a:srgbClr val="000000"/>
                </a:solidFill>
                <a:latin typeface="Times New Roman" panose="02020603050405020304"/>
                <a:ea typeface="Times New Roman" panose="02020603050405020304"/>
              </a:rPr>
              <a:t>	- обеспечение долговой устойчивости и сбалансированности бюджета Слободо-Туринского муниципального района;</a:t>
            </a:r>
            <a:endParaRPr lang="ru-RU" sz="1800" b="0" strike="noStrike" spc="-1" dirty="0">
              <a:solidFill>
                <a:srgbClr val="FFFFFF"/>
              </a:solidFill>
              <a:latin typeface="Arial" panose="020B0604020202020204"/>
            </a:endParaRPr>
          </a:p>
          <a:p>
            <a:pPr marL="365760" indent="-281305" algn="just" defTabSz="457200">
              <a:lnSpc>
                <a:spcPct val="100000"/>
              </a:lnSpc>
              <a:spcBef>
                <a:spcPts val="600"/>
              </a:spcBef>
              <a:tabLst>
                <a:tab pos="0" algn="l"/>
              </a:tabLst>
            </a:pPr>
            <a:r>
              <a:rPr lang="ru-RU" sz="1800" b="0" strike="noStrike" spc="-1" dirty="0">
                <a:solidFill>
                  <a:srgbClr val="000000"/>
                </a:solidFill>
                <a:latin typeface="Times New Roman" panose="02020603050405020304"/>
                <a:ea typeface="Times New Roman" panose="02020603050405020304"/>
              </a:rPr>
              <a:t>	- повышение качества управления бюджетным процессом главными распорядителям   бюджетных средств;</a:t>
            </a:r>
            <a:endParaRPr lang="ru-RU" sz="1800" b="0" strike="noStrike" spc="-1" dirty="0">
              <a:solidFill>
                <a:srgbClr val="FFFFFF"/>
              </a:solidFill>
              <a:latin typeface="Arial" panose="020B0604020202020204"/>
            </a:endParaRPr>
          </a:p>
          <a:p>
            <a:pPr marL="365760" indent="-281305" algn="just" defTabSz="457200">
              <a:lnSpc>
                <a:spcPct val="100000"/>
              </a:lnSpc>
              <a:spcBef>
                <a:spcPts val="600"/>
              </a:spcBef>
              <a:tabLst>
                <a:tab pos="0" algn="l"/>
              </a:tabLst>
            </a:pPr>
            <a:r>
              <a:rPr lang="ru-RU" sz="1800" b="0" strike="noStrike" spc="-1" dirty="0">
                <a:solidFill>
                  <a:srgbClr val="000000"/>
                </a:solidFill>
                <a:latin typeface="Times New Roman" panose="02020603050405020304"/>
                <a:ea typeface="Times New Roman" panose="02020603050405020304"/>
              </a:rPr>
              <a:t>	- повышение эффективности бюджетных расходов, в том числе за счет оптимизации закупок, максимально эффективного использования субсидий;</a:t>
            </a:r>
            <a:endParaRPr lang="ru-RU" sz="1800" b="0" strike="noStrike" spc="-1" dirty="0">
              <a:solidFill>
                <a:srgbClr val="FFFFFF"/>
              </a:solidFill>
              <a:latin typeface="Arial" panose="020B0604020202020204"/>
            </a:endParaRPr>
          </a:p>
          <a:p>
            <a:pPr marL="365760" indent="-281305" algn="just" defTabSz="457200">
              <a:lnSpc>
                <a:spcPct val="100000"/>
              </a:lnSpc>
              <a:spcBef>
                <a:spcPts val="600"/>
              </a:spcBef>
              <a:tabLst>
                <a:tab pos="0" algn="l"/>
              </a:tabLst>
            </a:pPr>
            <a:r>
              <a:rPr lang="ru-RU" sz="1800" b="0" strike="noStrike" spc="-1" dirty="0">
                <a:solidFill>
                  <a:srgbClr val="000000"/>
                </a:solidFill>
                <a:latin typeface="Times New Roman" panose="02020603050405020304"/>
                <a:ea typeface="Times New Roman" panose="02020603050405020304"/>
              </a:rPr>
              <a:t>	- повышение эффективности мероприятий по мобилизации доходов в местный бюджет.</a:t>
            </a:r>
            <a:endParaRPr lang="ru-RU" sz="1800" b="0" strike="noStrike" spc="-1" dirty="0">
              <a:solidFill>
                <a:srgbClr val="FFFFFF"/>
              </a:solidFill>
              <a:latin typeface="Arial" panose="020B0604020202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a:t>
            </a:r>
            <a:r>
              <a:rPr lang="ru-RU" sz="1800" b="0" strike="noStrike" spc="-1">
                <a:solidFill>
                  <a:schemeClr val="accent5">
                    <a:lumMod val="50000"/>
                  </a:schemeClr>
                </a:solidFill>
                <a:latin typeface="Times New Roman" panose="02020603050405020304"/>
                <a:ea typeface="Times New Roman" panose="02020603050405020304"/>
              </a:rPr>
              <a:t> Вводная часть</a:t>
            </a:r>
            <a:endParaRPr lang="ru-RU" sz="1800" b="0" strike="noStrike" spc="-1">
              <a:solidFill>
                <a:srgbClr val="FFFFFF"/>
              </a:solidFill>
              <a:latin typeface="Arial" panose="020B0604020202020204"/>
            </a:endParaRPr>
          </a:p>
        </p:txBody>
      </p:sp>
      <p:sp>
        <p:nvSpPr>
          <p:cNvPr id="197" name="CustomShape 2"/>
          <p:cNvSpPr/>
          <p:nvPr/>
        </p:nvSpPr>
        <p:spPr>
          <a:xfrm>
            <a:off x="657360" y="474120"/>
            <a:ext cx="10875600" cy="62067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86111"/>
          </a:bodyPr>
          <a:lstStyle/>
          <a:p>
            <a:pPr marL="4445" indent="355600" algn="ctr" defTabSz="457200">
              <a:lnSpc>
                <a:spcPct val="100000"/>
              </a:lnSpc>
              <a:spcBef>
                <a:spcPts val="600"/>
              </a:spcBef>
              <a:tabLst>
                <a:tab pos="0" algn="l"/>
              </a:tabLst>
            </a:pPr>
            <a:r>
              <a:rPr lang="ru-RU" sz="2500" b="0" strike="noStrike" spc="-1">
                <a:solidFill>
                  <a:srgbClr val="000000"/>
                </a:solidFill>
                <a:latin typeface="Times New Roman" panose="02020603050405020304"/>
                <a:ea typeface="Times New Roman" panose="02020603050405020304"/>
              </a:rPr>
              <a:t>Основные задачи и приоритетные направления бюджетной и налоговой политики Слободо-Туринского муниципального района на 2025 год и плановый период 2026 и 2027 годов</a:t>
            </a:r>
            <a:endParaRPr lang="ru-RU" sz="2500" b="0" strike="noStrike" spc="-1">
              <a:solidFill>
                <a:srgbClr val="FFFFFF"/>
              </a:solidFill>
              <a:latin typeface="Arial" panose="020B0604020202020204"/>
            </a:endParaRPr>
          </a:p>
          <a:p>
            <a:pPr marL="4445" indent="355600" defTabSz="457200">
              <a:lnSpc>
                <a:spcPct val="100000"/>
              </a:lnSpc>
              <a:spcBef>
                <a:spcPts val="600"/>
              </a:spcBef>
              <a:tabLst>
                <a:tab pos="0" algn="l"/>
              </a:tabLst>
            </a:pPr>
            <a:endParaRPr lang="ru-RU" sz="2500" b="0" strike="noStrike" spc="-1">
              <a:solidFill>
                <a:srgbClr val="FFFFFF"/>
              </a:solidFill>
              <a:latin typeface="Arial" panose="020B0604020202020204"/>
            </a:endParaRPr>
          </a:p>
          <a:p>
            <a:pPr marL="4445" indent="355600" algn="just" defTabSz="457200">
              <a:lnSpc>
                <a:spcPct val="100000"/>
              </a:lnSpc>
              <a:spcBef>
                <a:spcPts val="600"/>
              </a:spcBef>
              <a:tabLst>
                <a:tab pos="0" algn="l"/>
              </a:tabLst>
            </a:pPr>
            <a:r>
              <a:rPr lang="ru-RU" sz="1900" b="0" strike="noStrike" spc="-1">
                <a:solidFill>
                  <a:srgbClr val="000000"/>
                </a:solidFill>
                <a:latin typeface="Times New Roman" panose="02020603050405020304"/>
                <a:ea typeface="Times New Roman" panose="02020603050405020304"/>
              </a:rPr>
              <a:t>Ключевым ориентиром налоговой политики Слоободо-Туринского муниципального района на 2025-2027 годы является обеспечение наполняемости бюджета муниципального района и реализация мер, направленных на развитие налогового потенциала муниципального района, сохранение финансовой устойчивости и сбалансированности бюджета района.</a:t>
            </a:r>
            <a:endParaRPr lang="ru-RU" sz="1900" b="0" strike="noStrike" spc="-1">
              <a:solidFill>
                <a:srgbClr val="FFFFFF"/>
              </a:solidFill>
              <a:latin typeface="Arial" panose="020B0604020202020204"/>
            </a:endParaRPr>
          </a:p>
          <a:p>
            <a:pPr marL="4445" indent="355600" algn="just" defTabSz="457200">
              <a:lnSpc>
                <a:spcPct val="100000"/>
              </a:lnSpc>
              <a:spcBef>
                <a:spcPts val="600"/>
              </a:spcBef>
              <a:tabLst>
                <a:tab pos="0" algn="l"/>
              </a:tabLst>
            </a:pPr>
            <a:r>
              <a:rPr lang="ru-RU" sz="1900" b="0" strike="noStrike" spc="-1">
                <a:solidFill>
                  <a:srgbClr val="000000"/>
                </a:solidFill>
                <a:latin typeface="Times New Roman" panose="02020603050405020304"/>
                <a:ea typeface="Times New Roman" panose="02020603050405020304"/>
              </a:rPr>
              <a:t>Приоритетом бюджетной политики Слободо-Туринского муниципального района является  обеспечение сохранения населения, укрепления здоровья и повышения благополучия людей, обеспечение возможности для реализации потенциала каждого человека, развития его талантов, воспитания патриотической и социально ответственной личности,  обеспечение создания комфортной и безопасной среды проживания граждан, обеспечение устойчивого, динамичного роста экономики.</a:t>
            </a:r>
            <a:endParaRPr lang="ru-RU" sz="1900" b="0" strike="noStrike" spc="-1">
              <a:solidFill>
                <a:srgbClr val="FFFFFF"/>
              </a:solidFill>
              <a:latin typeface="Arial" panose="020B0604020202020204"/>
            </a:endParaRPr>
          </a:p>
          <a:p>
            <a:pPr marL="4445" indent="355600" algn="just" defTabSz="457200">
              <a:lnSpc>
                <a:spcPct val="100000"/>
              </a:lnSpc>
              <a:spcBef>
                <a:spcPts val="600"/>
              </a:spcBef>
              <a:tabLst>
                <a:tab pos="0" algn="l"/>
              </a:tabLst>
            </a:pPr>
            <a:r>
              <a:rPr lang="ru-RU" sz="1900" b="0" strike="noStrike" spc="-1">
                <a:solidFill>
                  <a:srgbClr val="000000"/>
                </a:solidFill>
                <a:latin typeface="Times New Roman" panose="02020603050405020304"/>
                <a:ea typeface="Times New Roman" panose="02020603050405020304"/>
              </a:rPr>
              <a:t>Обеспечение открытости и прозрачности бюджетного процесса является одной из основных задач администрации Слободо-Туринского муниципального района.</a:t>
            </a:r>
            <a:endParaRPr lang="ru-RU" sz="1900" b="0" strike="noStrike" spc="-1">
              <a:solidFill>
                <a:srgbClr val="FFFFFF"/>
              </a:solidFill>
              <a:latin typeface="Arial" panose="020B0604020202020204"/>
            </a:endParaRPr>
          </a:p>
          <a:p>
            <a:pPr marL="4445" indent="355600" algn="just" defTabSz="457200">
              <a:lnSpc>
                <a:spcPct val="100000"/>
              </a:lnSpc>
              <a:spcBef>
                <a:spcPts val="600"/>
              </a:spcBef>
              <a:tabLst>
                <a:tab pos="0" algn="l"/>
              </a:tabLst>
            </a:pPr>
            <a:r>
              <a:rPr lang="ru-RU" sz="1900" b="0" strike="noStrike" spc="-1">
                <a:solidFill>
                  <a:srgbClr val="000000"/>
                </a:solidFill>
                <a:latin typeface="Times New Roman" panose="02020603050405020304"/>
                <a:ea typeface="Times New Roman" panose="02020603050405020304"/>
              </a:rPr>
              <a:t>Публикуемая в открытых источниках информация позволит гражданам составить представление о формировании доходов бюджета по видам основных источников, о направлениях расходования бюджетных средств и сделать выводы об эффективности расходов и целевом использовании средств.</a:t>
            </a:r>
            <a:endParaRPr lang="ru-RU" sz="1900" b="0" strike="noStrike" spc="-1">
              <a:solidFill>
                <a:srgbClr val="FFFFFF"/>
              </a:solidFill>
              <a:latin typeface="Arial" panose="020B0604020202020204"/>
            </a:endParaRPr>
          </a:p>
          <a:p>
            <a:pPr marL="4445" indent="355600" algn="just" defTabSz="457200">
              <a:lnSpc>
                <a:spcPct val="100000"/>
              </a:lnSpc>
              <a:spcBef>
                <a:spcPts val="600"/>
              </a:spcBef>
              <a:tabLst>
                <a:tab pos="0" algn="l"/>
              </a:tabLst>
            </a:pPr>
            <a:r>
              <a:rPr lang="ru-RU" sz="1900" b="0" strike="noStrike" spc="-1">
                <a:solidFill>
                  <a:srgbClr val="000000"/>
                </a:solidFill>
                <a:latin typeface="Times New Roman" panose="02020603050405020304"/>
                <a:ea typeface="Times New Roman" panose="02020603050405020304"/>
              </a:rPr>
              <a:t>Администрация Слободо-Туринского муниципального района заинтересована в участии как можно большего числа граждан в бюджетном процессе. </a:t>
            </a:r>
            <a:endParaRPr lang="ru-RU" sz="1900" b="0" strike="noStrike" spc="-1">
              <a:solidFill>
                <a:srgbClr val="FFFFFF"/>
              </a:solidFill>
              <a:latin typeface="Arial" panose="020B0604020202020204"/>
            </a:endParaRPr>
          </a:p>
          <a:p>
            <a:pPr marL="4445" indent="355600" algn="just" defTabSz="457200">
              <a:lnSpc>
                <a:spcPct val="100000"/>
              </a:lnSpc>
              <a:spcBef>
                <a:spcPts val="600"/>
              </a:spcBef>
              <a:tabLst>
                <a:tab pos="0" algn="l"/>
              </a:tabLst>
            </a:pPr>
            <a:r>
              <a:rPr lang="ru-RU" sz="1900" b="0" strike="noStrike" spc="-1">
                <a:solidFill>
                  <a:srgbClr val="000000"/>
                </a:solidFill>
                <a:latin typeface="Times New Roman" panose="02020603050405020304"/>
                <a:ea typeface="Times New Roman" panose="02020603050405020304"/>
              </a:rPr>
              <a:t>Для нас важно и ценно мнение каждого гражданина, как по совершенствованию бюджетного процесса, так и по формированию доходной и расходной частей бюджета.</a:t>
            </a:r>
            <a:endParaRPr lang="ru-RU" sz="1900" b="0" strike="noStrike" spc="-1">
              <a:solidFill>
                <a:srgbClr val="FFFFFF"/>
              </a:solidFill>
              <a:latin typeface="Arial" panose="020B060402020202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2"/>
          <p:cNvGraphicFramePr/>
          <p:nvPr>
            <p:extLst>
              <p:ext uri="{D42A27DB-BD31-4B8C-83A1-F6EECF244321}">
                <p14:modId xmlns:p14="http://schemas.microsoft.com/office/powerpoint/2010/main" val="1801793563"/>
              </p:ext>
            </p:extLst>
          </p:nvPr>
        </p:nvGraphicFramePr>
        <p:xfrm>
          <a:off x="767408" y="898435"/>
          <a:ext cx="10875600" cy="385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8" name="CustomShape 1"/>
          <p:cNvSpPr/>
          <p:nvPr/>
        </p:nvSpPr>
        <p:spPr>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pPr>
            <a:r>
              <a:rPr lang="en-US" sz="1800" b="0" strike="noStrike" spc="-1">
                <a:solidFill>
                  <a:schemeClr val="accent5">
                    <a:lumMod val="50000"/>
                  </a:schemeClr>
                </a:solidFill>
                <a:latin typeface="Times New Roman" panose="02020603050405020304"/>
                <a:ea typeface="Times New Roman" panose="02020603050405020304"/>
              </a:rPr>
              <a:t>I.</a:t>
            </a:r>
            <a:r>
              <a:rPr lang="ru-RU" sz="1800" b="0" strike="noStrike" spc="-1">
                <a:solidFill>
                  <a:schemeClr val="accent5">
                    <a:lumMod val="50000"/>
                  </a:schemeClr>
                </a:solidFill>
                <a:latin typeface="Times New Roman" panose="02020603050405020304"/>
                <a:ea typeface="Times New Roman" panose="02020603050405020304"/>
              </a:rPr>
              <a:t> Вводная часть</a:t>
            </a:r>
            <a:endParaRPr lang="ru-RU" sz="1800" b="0" strike="noStrike" spc="-1">
              <a:solidFill>
                <a:srgbClr val="FFFFFF"/>
              </a:solidFill>
              <a:latin typeface="Arial" panose="020B0604020202020204"/>
            </a:endParaRPr>
          </a:p>
        </p:txBody>
      </p:sp>
      <p:sp>
        <p:nvSpPr>
          <p:cNvPr id="199" name="CustomShape 1"/>
          <p:cNvSpPr/>
          <p:nvPr/>
        </p:nvSpPr>
        <p:spPr>
          <a:xfrm>
            <a:off x="657360" y="396720"/>
            <a:ext cx="10875600" cy="518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marL="365760" indent="-281305" algn="ctr" defTabSz="457200">
              <a:lnSpc>
                <a:spcPct val="100000"/>
              </a:lnSpc>
              <a:spcBef>
                <a:spcPts val="600"/>
              </a:spcBef>
              <a:tabLst>
                <a:tab pos="0" algn="l"/>
              </a:tabLst>
            </a:pPr>
            <a:r>
              <a:rPr lang="ru-RU" sz="2800" b="0" strike="noStrike" spc="-1">
                <a:solidFill>
                  <a:srgbClr val="000000"/>
                </a:solidFill>
                <a:latin typeface="Times New Roman" panose="02020603050405020304"/>
                <a:ea typeface="Times New Roman" panose="02020603050405020304"/>
              </a:rPr>
              <a:t>Этапы составления и утверждения бюджета района</a:t>
            </a:r>
            <a:endParaRPr lang="ru-RU" sz="2800" b="0" strike="noStrike" spc="-1">
              <a:solidFill>
                <a:srgbClr val="FFFFFF"/>
              </a:solidFill>
              <a:latin typeface="Arial" panose="020B0604020202020204"/>
            </a:endParaRPr>
          </a:p>
        </p:txBody>
      </p:sp>
      <p:sp>
        <p:nvSpPr>
          <p:cNvPr id="200" name="CustomShape 1"/>
          <p:cNvSpPr/>
          <p:nvPr/>
        </p:nvSpPr>
        <p:spPr>
          <a:xfrm>
            <a:off x="657360" y="4951800"/>
            <a:ext cx="10875600" cy="518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marL="365760" indent="-281305" algn="just" defTabSz="457200">
              <a:lnSpc>
                <a:spcPct val="100000"/>
              </a:lnSpc>
              <a:spcBef>
                <a:spcPts val="600"/>
              </a:spcBef>
              <a:tabLst>
                <a:tab pos="0" algn="l"/>
              </a:tabLst>
            </a:pPr>
            <a:r>
              <a:rPr lang="en-US" sz="1400" b="0" strike="noStrike" spc="-1">
                <a:solidFill>
                  <a:srgbClr val="000000"/>
                </a:solidFill>
                <a:latin typeface="Times New Roman" panose="02020603050405020304"/>
                <a:ea typeface="Times New Roman" panose="02020603050405020304"/>
              </a:rPr>
              <a:t>	</a:t>
            </a:r>
            <a:r>
              <a:rPr lang="ru-RU" sz="1400" b="0" strike="noStrike" spc="-1">
                <a:solidFill>
                  <a:srgbClr val="000000"/>
                </a:solidFill>
                <a:latin typeface="Times New Roman" panose="02020603050405020304"/>
                <a:ea typeface="Times New Roman" panose="02020603050405020304"/>
              </a:rPr>
              <a:t>Каждый житель Слободо-Туринского района может принять участие в обсуждении бюджета района (Порядок проведения </a:t>
            </a:r>
            <a:endParaRPr lang="ru-RU" sz="1400" b="0" strike="noStrike" spc="-1">
              <a:solidFill>
                <a:srgbClr val="FFFFFF"/>
              </a:solidFill>
              <a:latin typeface="Arial" panose="020B0604020202020204"/>
            </a:endParaRPr>
          </a:p>
          <a:p>
            <a:pPr marL="365760" indent="-281305" algn="just" defTabSz="457200">
              <a:lnSpc>
                <a:spcPct val="100000"/>
              </a:lnSpc>
              <a:spcBef>
                <a:spcPts val="600"/>
              </a:spcBef>
              <a:tabLst>
                <a:tab pos="0" algn="l"/>
              </a:tabLst>
            </a:pPr>
            <a:r>
              <a:rPr lang="ru-RU" sz="1400" b="0" strike="noStrike" spc="-1">
                <a:solidFill>
                  <a:srgbClr val="000000"/>
                </a:solidFill>
                <a:latin typeface="Times New Roman" panose="02020603050405020304"/>
                <a:ea typeface="Times New Roman" panose="02020603050405020304"/>
              </a:rPr>
              <a:t> публичных слушаний утвержден Решением Думы МО Слободо-Туринского муниципального района от 28.09.2007 года № 319).</a:t>
            </a:r>
            <a:endParaRPr lang="ru-RU" sz="1400" b="0" strike="noStrike" spc="-1">
              <a:solidFill>
                <a:srgbClr val="FFFFFF"/>
              </a:solidFill>
              <a:latin typeface="Arial" panose="020B0604020202020204"/>
            </a:endParaRPr>
          </a:p>
        </p:txBody>
      </p:sp>
      <p:sp>
        <p:nvSpPr>
          <p:cNvPr id="201" name="Прямоугольник: скругленные углы 8"/>
          <p:cNvSpPr/>
          <p:nvPr/>
        </p:nvSpPr>
        <p:spPr>
          <a:xfrm>
            <a:off x="657360" y="5706360"/>
            <a:ext cx="2876760" cy="753120"/>
          </a:xfrm>
          <a:prstGeom prst="roundRect">
            <a:avLst>
              <a:gd name="adj" fmla="val 16667"/>
            </a:avLst>
          </a:prstGeom>
          <a:gradFill rotWithShape="0">
            <a:gsLst>
              <a:gs pos="0">
                <a:srgbClr val="BCDEC7"/>
              </a:gs>
              <a:gs pos="100000">
                <a:srgbClr val="66C796"/>
              </a:gs>
            </a:gsLst>
            <a:lin ang="5400000"/>
          </a:gradFill>
          <a:ln cap="rnd">
            <a:solidFill>
              <a:srgbClr val="8DBD9D">
                <a:alpha val="60000"/>
              </a:srgbClr>
            </a:solidFill>
            <a:round/>
          </a:ln>
        </p:spPr>
        <p:style>
          <a:lnRef idx="1">
            <a:schemeClr val="accent2"/>
          </a:lnRef>
          <a:fillRef idx="2">
            <a:schemeClr val="accent2"/>
          </a:fillRef>
          <a:effectRef idx="1">
            <a:schemeClr val="accent2"/>
          </a:effectRef>
          <a:fontRef idx="minor"/>
        </p:style>
        <p:txBody>
          <a:bodyPr lIns="90000" tIns="45000" rIns="90000" bIns="45000" anchor="ctr">
            <a:noAutofit/>
          </a:bodyPr>
          <a:lstStyle/>
          <a:p>
            <a:pPr algn="ctr" defTabSz="457200">
              <a:lnSpc>
                <a:spcPct val="100000"/>
              </a:lnSpc>
            </a:pPr>
            <a:r>
              <a:rPr lang="ru-RU" sz="1400" b="0" strike="noStrike" spc="-1">
                <a:solidFill>
                  <a:schemeClr val="dk1"/>
                </a:solidFill>
                <a:latin typeface="Times New Roman" panose="02020603050405020304"/>
                <a:ea typeface="Times New Roman" panose="02020603050405020304"/>
              </a:rPr>
              <a:t>Объявление в средствах массовой информации о проведении Публичных слушаний</a:t>
            </a:r>
            <a:endParaRPr lang="ru-RU" sz="1400" b="0" strike="noStrike" spc="-1">
              <a:solidFill>
                <a:srgbClr val="000000"/>
              </a:solidFill>
              <a:latin typeface="Arial" panose="020B0604020202020204"/>
            </a:endParaRPr>
          </a:p>
        </p:txBody>
      </p:sp>
      <p:sp>
        <p:nvSpPr>
          <p:cNvPr id="202" name="Прямоугольник: скругленные углы 9"/>
          <p:cNvSpPr/>
          <p:nvPr/>
        </p:nvSpPr>
        <p:spPr>
          <a:xfrm>
            <a:off x="4656600" y="5706360"/>
            <a:ext cx="2876760" cy="753120"/>
          </a:xfrm>
          <a:prstGeom prst="roundRect">
            <a:avLst>
              <a:gd name="adj" fmla="val 16667"/>
            </a:avLst>
          </a:prstGeom>
          <a:gradFill rotWithShape="0">
            <a:gsLst>
              <a:gs pos="0">
                <a:srgbClr val="BCDEC7"/>
              </a:gs>
              <a:gs pos="100000">
                <a:srgbClr val="66C796"/>
              </a:gs>
            </a:gsLst>
            <a:lin ang="5400000"/>
          </a:gradFill>
          <a:ln cap="rnd">
            <a:solidFill>
              <a:srgbClr val="8DBD9D">
                <a:alpha val="60000"/>
              </a:srgbClr>
            </a:solidFill>
            <a:round/>
          </a:ln>
        </p:spPr>
        <p:style>
          <a:lnRef idx="1">
            <a:schemeClr val="accent2"/>
          </a:lnRef>
          <a:fillRef idx="2">
            <a:schemeClr val="accent2"/>
          </a:fillRef>
          <a:effectRef idx="1">
            <a:schemeClr val="accent2"/>
          </a:effectRef>
          <a:fontRef idx="minor"/>
        </p:style>
        <p:txBody>
          <a:bodyPr lIns="90000" tIns="45000" rIns="90000" bIns="45000" anchor="ctr">
            <a:noAutofit/>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Внесение предложение по бюджету на Публичные слушания </a:t>
            </a:r>
            <a:endParaRPr lang="ru-RU" sz="1400" b="0" strike="noStrike" spc="-1">
              <a:solidFill>
                <a:srgbClr val="000000"/>
              </a:solidFill>
              <a:latin typeface="Arial" panose="020B0604020202020204"/>
            </a:endParaRPr>
          </a:p>
        </p:txBody>
      </p:sp>
      <p:sp>
        <p:nvSpPr>
          <p:cNvPr id="203" name="Прямоугольник: скругленные углы 10"/>
          <p:cNvSpPr/>
          <p:nvPr/>
        </p:nvSpPr>
        <p:spPr>
          <a:xfrm>
            <a:off x="8656200" y="5706360"/>
            <a:ext cx="2876760" cy="753120"/>
          </a:xfrm>
          <a:prstGeom prst="roundRect">
            <a:avLst>
              <a:gd name="adj" fmla="val 16667"/>
            </a:avLst>
          </a:prstGeom>
          <a:gradFill rotWithShape="0">
            <a:gsLst>
              <a:gs pos="0">
                <a:srgbClr val="BCDEC7"/>
              </a:gs>
              <a:gs pos="100000">
                <a:srgbClr val="66C796"/>
              </a:gs>
            </a:gsLst>
            <a:lin ang="5400000"/>
          </a:gradFill>
          <a:ln cap="rnd">
            <a:solidFill>
              <a:srgbClr val="8DBD9D">
                <a:alpha val="60000"/>
              </a:srgbClr>
            </a:solidFill>
            <a:round/>
          </a:ln>
        </p:spPr>
        <p:style>
          <a:lnRef idx="1">
            <a:schemeClr val="accent2"/>
          </a:lnRef>
          <a:fillRef idx="2">
            <a:schemeClr val="accent2"/>
          </a:fillRef>
          <a:effectRef idx="1">
            <a:schemeClr val="accent2"/>
          </a:effectRef>
          <a:fontRef idx="minor"/>
        </p:style>
        <p:txBody>
          <a:bodyPr lIns="90000" tIns="45000" rIns="90000" bIns="45000" anchor="ctr">
            <a:noAutofit/>
          </a:bodyPr>
          <a:lstStyle/>
          <a:p>
            <a:pPr defTabSz="457200">
              <a:lnSpc>
                <a:spcPct val="100000"/>
              </a:lnSpc>
            </a:pPr>
            <a:r>
              <a:rPr lang="ru-RU" sz="1400" b="0" strike="noStrike" spc="-1">
                <a:solidFill>
                  <a:schemeClr val="dk1"/>
                </a:solidFill>
                <a:latin typeface="Times New Roman" panose="02020603050405020304"/>
                <a:ea typeface="Times New Roman" panose="02020603050405020304"/>
              </a:rPr>
              <a:t>Регистрация перед началом проведения и участие в Публичных слушаниях</a:t>
            </a:r>
            <a:endParaRPr lang="ru-RU" sz="1400" b="0" strike="noStrike" spc="-1">
              <a:solidFill>
                <a:srgbClr val="000000"/>
              </a:solidFill>
              <a:latin typeface="Arial" panose="020B0604020202020204"/>
            </a:endParaRPr>
          </a:p>
        </p:txBody>
      </p:sp>
      <p:sp>
        <p:nvSpPr>
          <p:cNvPr id="204" name="Стрелка: вправо 11"/>
          <p:cNvSpPr/>
          <p:nvPr/>
        </p:nvSpPr>
        <p:spPr>
          <a:xfrm>
            <a:off x="3723840" y="5823720"/>
            <a:ext cx="743400" cy="518400"/>
          </a:xfrm>
          <a:prstGeom prst="rightArrow">
            <a:avLst>
              <a:gd name="adj1" fmla="val 50000"/>
              <a:gd name="adj2" fmla="val 50000"/>
            </a:avLst>
          </a:prstGeom>
          <a:solidFill>
            <a:schemeClr val="tx2">
              <a:lumMod val="50000"/>
            </a:schemeClr>
          </a:solidFill>
          <a:ln cap="rnd">
            <a:solidFill>
              <a:srgbClr val="0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ru-RU" sz="1800" b="0" strike="noStrike" spc="-1">
              <a:solidFill>
                <a:schemeClr val="lt1"/>
              </a:solidFill>
              <a:latin typeface="Century Gothic"/>
            </a:endParaRPr>
          </a:p>
        </p:txBody>
      </p:sp>
      <p:sp>
        <p:nvSpPr>
          <p:cNvPr id="205" name="Стрелка: вправо 12"/>
          <p:cNvSpPr/>
          <p:nvPr/>
        </p:nvSpPr>
        <p:spPr>
          <a:xfrm>
            <a:off x="7772400" y="5823720"/>
            <a:ext cx="743400" cy="518400"/>
          </a:xfrm>
          <a:prstGeom prst="rightArrow">
            <a:avLst>
              <a:gd name="adj1" fmla="val 50000"/>
              <a:gd name="adj2" fmla="val 50000"/>
            </a:avLst>
          </a:prstGeom>
          <a:solidFill>
            <a:schemeClr val="accent1">
              <a:lumMod val="90000"/>
              <a:lumOff val="10000"/>
            </a:schemeClr>
          </a:solidFill>
          <a:ln cap="rnd">
            <a:solidFill>
              <a:srgbClr val="0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ru-RU" sz="1800" b="0" strike="noStrike" spc="-1">
              <a:solidFill>
                <a:schemeClr val="lt1"/>
              </a:solidFill>
              <a:latin typeface="Century Gothic"/>
            </a:endParaRPr>
          </a:p>
        </p:txBody>
      </p:sp>
    </p:spTree>
  </p:cSld>
  <p:clrMapOvr>
    <a:masterClrMapping/>
  </p:clrMapOvr>
</p:sld>
</file>

<file path=ppt/theme/theme1.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
        <a:cs typeface=""/>
      </a:majorFont>
      <a:minorFont>
        <a:latin typeface="Century Gothic"/>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Сектор">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ектор">
      <a:majorFont>
        <a:latin typeface="Century Gothic"/>
        <a:ea typeface=""/>
        <a:cs typeface=""/>
      </a:majorFont>
      <a:minorFont>
        <a:latin typeface="Century Gothic"/>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
        <a:cs typeface=""/>
      </a:majorFont>
      <a:minorFont>
        <a:latin typeface="Century Gothic"/>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
        <a:cs typeface=""/>
      </a:majorFont>
      <a:minorFont>
        <a:latin typeface="Century Gothic"/>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
        <a:cs typeface=""/>
      </a:majorFont>
      <a:minorFont>
        <a:latin typeface="Century Gothic"/>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
        <a:cs typeface=""/>
      </a:majorFont>
      <a:minorFont>
        <a:latin typeface="Century Gothic"/>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
        <a:cs typeface=""/>
      </a:majorFont>
      <a:minorFont>
        <a:latin typeface="Century Gothic"/>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
        <a:cs typeface=""/>
      </a:majorFont>
      <a:minorFont>
        <a:latin typeface="Century Gothic"/>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
        <a:cs typeface=""/>
      </a:majorFont>
      <a:minorFont>
        <a:latin typeface="Century Gothic"/>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
        <a:cs typeface=""/>
      </a:majorFont>
      <a:minorFont>
        <a:latin typeface="Century Gothic"/>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
        <a:cs typeface=""/>
      </a:majorFont>
      <a:minorFont>
        <a:latin typeface="Century Gothic"/>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
        <a:cs typeface=""/>
      </a:majorFont>
      <a:minorFont>
        <a:latin typeface="Century Gothic"/>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
        <a:cs typeface=""/>
      </a:majorFont>
      <a:minorFont>
        <a:latin typeface="Century Gothic"/>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
        <a:cs typeface=""/>
      </a:majorFont>
      <a:minorFont>
        <a:latin typeface="Century Gothic"/>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
        <a:cs typeface=""/>
      </a:majorFont>
      <a:minorFont>
        <a:latin typeface="Century Gothic"/>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
        <a:cs typeface=""/>
      </a:majorFont>
      <a:minorFont>
        <a:latin typeface="Century Gothic"/>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
        <a:cs typeface=""/>
      </a:majorFont>
      <a:minorFont>
        <a:latin typeface="Century Gothic"/>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313</TotalTime>
  <Words>6239</Words>
  <Application>Microsoft Office PowerPoint</Application>
  <PresentationFormat>Широкоэкранный</PresentationFormat>
  <Paragraphs>1207</Paragraphs>
  <Slides>54</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17</vt:i4>
      </vt:variant>
      <vt:variant>
        <vt:lpstr>Заголовки слайдов</vt:lpstr>
      </vt:variant>
      <vt:variant>
        <vt:i4>54</vt:i4>
      </vt:variant>
    </vt:vector>
  </HeadingPairs>
  <TitlesOfParts>
    <vt:vector size="79" baseType="lpstr">
      <vt:lpstr>Arial</vt:lpstr>
      <vt:lpstr>Century Gothic</vt:lpstr>
      <vt:lpstr>Liberation Serif</vt:lpstr>
      <vt:lpstr>OpenSymbol</vt:lpstr>
      <vt:lpstr>Symbol</vt:lpstr>
      <vt:lpstr>Times New Roman</vt:lpstr>
      <vt:lpstr>Wingdings</vt:lpstr>
      <vt:lpstr>Wingdings 2</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 Пашкевич</dc:creator>
  <cp:lastModifiedBy>Сергей Пашкевич</cp:lastModifiedBy>
  <cp:revision>163</cp:revision>
  <dcterms:created xsi:type="dcterms:W3CDTF">2022-11-17T09:46:00Z</dcterms:created>
  <dcterms:modified xsi:type="dcterms:W3CDTF">2024-11-28T12:37:23Z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CF1F9DE7CBA24584AC1853743D6FEB3E_12</vt:lpwstr>
  </property>
  <property fmtid="{D5CDD505-2E9C-101B-9397-08002B2CF9AE}" pid="3" name="KSOProductBuildVer">
    <vt:lpwstr>1049-12.2.0.18911</vt:lpwstr>
  </property>
  <property fmtid="{D5CDD505-2E9C-101B-9397-08002B2CF9AE}" pid="4" name="PresentationFormat">
    <vt:lpwstr>Широкоэкранный</vt:lpwstr>
  </property>
  <property fmtid="{D5CDD505-2E9C-101B-9397-08002B2CF9AE}" pid="5" name="Slides">
    <vt:i4>54</vt:i4>
  </property>
</Properties>
</file>