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charts/chart4.xml" ContentType="application/vnd.openxmlformats-officedocument.drawingml.chart+xml"/>
  <Override PartName="/ppt/notesSlides/notesSlide23.xml" ContentType="application/vnd.openxmlformats-officedocument.presentationml.notesSlide+xml"/>
  <Override PartName="/ppt/charts/chart5.xml" ContentType="application/vnd.openxmlformats-officedocument.drawingml.chart+xml"/>
  <Override PartName="/ppt/notesSlides/notesSlide24.xml" ContentType="application/vnd.openxmlformats-officedocument.presentationml.notesSlide+xml"/>
  <Override PartName="/ppt/charts/chart6.xml" ContentType="application/vnd.openxmlformats-officedocument.drawingml.chart+xml"/>
  <Override PartName="/ppt/notesSlides/notesSlide2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9.xml" ContentType="application/vnd.openxmlformats-officedocument.drawingml.chart+xml"/>
  <Override PartName="/ppt/notesSlides/notesSlide3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1.xml" ContentType="application/vnd.openxmlformats-officedocument.drawingml.chart+xml"/>
  <Override PartName="/ppt/notesSlides/notesSlide34.xml" ContentType="application/vnd.openxmlformats-officedocument.presentationml.notesSlide+xml"/>
  <Override PartName="/ppt/charts/chart12.xml" ContentType="application/vnd.openxmlformats-officedocument.drawingml.chart+xml"/>
  <Override PartName="/ppt/notesSlides/notesSlide35.xml" ContentType="application/vnd.openxmlformats-officedocument.presentationml.notesSlide+xml"/>
  <Override PartName="/ppt/charts/chart13.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4.xml" ContentType="application/vnd.openxmlformats-officedocument.drawingml.chart+xml"/>
  <Override PartName="/ppt/notesSlides/notesSlide38.xml" ContentType="application/vnd.openxmlformats-officedocument.presentationml.notesSlide+xml"/>
  <Override PartName="/ppt/charts/chart15.xml" ContentType="application/vnd.openxmlformats-officedocument.drawingml.chart+xml"/>
  <Override PartName="/ppt/notesSlides/notesSlide39.xml" ContentType="application/vnd.openxmlformats-officedocument.presentationml.notesSlide+xml"/>
  <Override PartName="/ppt/charts/chart16.xml" ContentType="application/vnd.openxmlformats-officedocument.drawingml.chart+xml"/>
  <Override PartName="/ppt/notesSlides/notesSlide40.xml" ContentType="application/vnd.openxmlformats-officedocument.presentationml.notesSlide+xml"/>
  <Override PartName="/ppt/charts/chart17.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8.xml" ContentType="application/vnd.openxmlformats-officedocument.drawingml.chart+xml"/>
  <Override PartName="/ppt/notesSlides/notesSlide43.xml" ContentType="application/vnd.openxmlformats-officedocument.presentationml.notesSlide+xml"/>
  <Override PartName="/ppt/charts/chart19.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0.xml" ContentType="application/vnd.openxmlformats-officedocument.drawingml.chart+xml"/>
  <Override PartName="/ppt/notesSlides/notesSlide49.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50.xml" ContentType="application/vnd.openxmlformats-officedocument.presentationml.notesSlide+xml"/>
  <Override PartName="/ppt/charts/chart23.xml" ContentType="application/vnd.openxmlformats-officedocument.drawingml.chart+xml"/>
  <Override PartName="/ppt/notesSlides/notesSlide51.xml" ContentType="application/vnd.openxmlformats-officedocument.presentationml.notesSlide+xml"/>
  <Override PartName="/ppt/charts/chart24.xml" ContentType="application/vnd.openxmlformats-officedocument.drawingml.chart+xml"/>
  <Override PartName="/ppt/notesSlides/notesSlide52.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Lst>
  <p:notesMasterIdLst>
    <p:notesMasterId r:id="rId72"/>
  </p:notes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 id="298" r:id="rId60"/>
    <p:sldId id="299" r:id="rId61"/>
    <p:sldId id="300" r:id="rId62"/>
    <p:sldId id="301" r:id="rId63"/>
    <p:sldId id="302" r:id="rId64"/>
    <p:sldId id="303" r:id="rId65"/>
    <p:sldId id="304" r:id="rId66"/>
    <p:sldId id="305" r:id="rId67"/>
    <p:sldId id="306" r:id="rId68"/>
    <p:sldId id="307" r:id="rId69"/>
    <p:sldId id="308" r:id="rId70"/>
    <p:sldId id="309" r:id="rId71"/>
  </p:sldIdLst>
  <p:sldSz cx="12192000" cy="6858000"/>
  <p:notesSz cx="7559675" cy="10691813"/>
  <p:defaultTextStyle>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96" y="258"/>
      </p:cViewPr>
      <p:guideLst>
        <p:guide orient="horz" pos="2160"/>
        <p:guide pos="38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label 0</c:f>
              <c:strCache>
                <c:ptCount val="1"/>
                <c:pt idx="0">
                  <c:v>Столбец1</c:v>
                </c:pt>
              </c:strCache>
            </c:strRef>
          </c:tx>
          <c:spPr>
            <a:prstGeom prst="rect">
              <a:avLst/>
            </a:prstGeom>
            <a:solidFill>
              <a:srgbClr val="38540A"/>
            </a:solidFill>
            <a:ln w="0">
              <a:noFill/>
            </a:ln>
          </c:spPr>
          <c:dPt>
            <c:idx val="0"/>
            <c:bubble3D val="0"/>
            <c:spPr>
              <a:prstGeom prst="rect">
                <a:avLst/>
              </a:prstGeom>
              <a:solidFill>
                <a:srgbClr val="38540A"/>
              </a:solidFill>
              <a:ln w="19080">
                <a:solidFill>
                  <a:srgbClr val="FFFFFF"/>
                </a:solidFill>
                <a:round/>
              </a:ln>
            </c:spPr>
            <c:extLst>
              <c:ext xmlns:c16="http://schemas.microsoft.com/office/drawing/2014/chart" uri="{C3380CC4-5D6E-409C-BE32-E72D297353CC}">
                <c16:uniqueId val="{00000001-35C1-4D99-979C-19172CECD5CC}"/>
              </c:ext>
            </c:extLst>
          </c:dPt>
          <c:dPt>
            <c:idx val="1"/>
            <c:bubble3D val="0"/>
            <c:spPr>
              <a:prstGeom prst="rect">
                <a:avLst/>
              </a:prstGeom>
              <a:solidFill>
                <a:srgbClr val="31A274"/>
              </a:solidFill>
              <a:ln w="19080">
                <a:solidFill>
                  <a:srgbClr val="FFFFFF"/>
                </a:solidFill>
                <a:round/>
              </a:ln>
            </c:spPr>
            <c:extLst>
              <c:ext xmlns:c16="http://schemas.microsoft.com/office/drawing/2014/chart" uri="{C3380CC4-5D6E-409C-BE32-E72D297353CC}">
                <c16:uniqueId val="{00000003-35C1-4D99-979C-19172CECD5CC}"/>
              </c:ext>
            </c:extLst>
          </c:dPt>
          <c:dPt>
            <c:idx val="2"/>
            <c:bubble3D val="0"/>
            <c:spPr>
              <a:prstGeom prst="rect">
                <a:avLst/>
              </a:prstGeom>
              <a:solidFill>
                <a:srgbClr val="236073"/>
              </a:solidFill>
              <a:ln w="19080">
                <a:solidFill>
                  <a:srgbClr val="FFFFFF"/>
                </a:solidFill>
                <a:round/>
              </a:ln>
            </c:spPr>
            <c:extLst>
              <c:ext xmlns:c16="http://schemas.microsoft.com/office/drawing/2014/chart" uri="{C3380CC4-5D6E-409C-BE32-E72D297353CC}">
                <c16:uniqueId val="{00000005-35C1-4D99-979C-19172CECD5CC}"/>
              </c:ext>
            </c:extLst>
          </c:dPt>
          <c:dLbls>
            <c:dLbl>
              <c:idx val="0"/>
              <c:tx>
                <c:rich>
                  <a:bodyPr rot="0" spcFirstLastPara="0" vertOverflow="ellipsis" vert="horz" wrap="square" lIns="38100" tIns="19050" rIns="38100" bIns="19050" anchor="ctr" anchorCtr="1"/>
                  <a:lstStyle/>
                  <a:p>
                    <a:pPr defTabSz="914400">
                      <a:defRPr lang="ru-RU" sz="1200" b="0" i="0" u="none" strike="noStrike" spc="-1">
                        <a:solidFill>
                          <a:srgbClr val="FFFFFF"/>
                        </a:solidFill>
                        <a:latin typeface="Times New Roman"/>
                        <a:ea typeface="+mn-ea"/>
                        <a:cs typeface="+mn-cs"/>
                      </a:defRPr>
                    </a:pPr>
                    <a:r>
                      <a:rPr lang="en-US"/>
                      <a:t>85,2%</a:t>
                    </a:r>
                  </a:p>
                </c:rich>
              </c:tx>
              <c:numFmt formatCode="#,#00%" sourceLinked="0"/>
              <c:spPr>
                <a:noFill/>
                <a:ln>
                  <a:noFill/>
                </a:ln>
                <a:effectLst/>
              </c:spPr>
              <c:dLblPos val="bestFit"/>
              <c:showLegendKey val="0"/>
              <c:showVal val="1"/>
              <c:showCatName val="0"/>
              <c:showSerName val="0"/>
              <c:showPercent val="0"/>
              <c:showBubbleSize val="1"/>
              <c:separator>, </c:separator>
              <c:extLst xmlns:mc="http://schemas.openxmlformats.org/markup-compatibility/2006" xmlns:c15="http://schemas.microsoft.com/office/drawing/2012/chart" xmlns:c14="http://schemas.microsoft.com/office/drawing/2007/8/2/char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35C1-4D99-979C-19172CECD5CC}"/>
                </c:ext>
              </c:extLst>
            </c:dLbl>
            <c:dLbl>
              <c:idx val="1"/>
              <c:tx>
                <c:rich>
                  <a:bodyPr rot="0" spcFirstLastPara="0" vertOverflow="ellipsis" vert="horz" wrap="square" lIns="38100" tIns="19050" rIns="38100" bIns="19050" anchor="ctr" anchorCtr="1"/>
                  <a:lstStyle/>
                  <a:p>
                    <a:pPr defTabSz="914400">
                      <a:defRPr lang="ru-RU" sz="1200" b="0" i="0" u="none" strike="noStrike" spc="-1">
                        <a:solidFill>
                          <a:srgbClr val="FFFFFF"/>
                        </a:solidFill>
                        <a:latin typeface="Times New Roman"/>
                        <a:ea typeface="+mn-ea"/>
                        <a:cs typeface="+mn-cs"/>
                      </a:defRPr>
                    </a:pPr>
                    <a:r>
                      <a:rPr lang="en-US"/>
                      <a:t>13,5%</a:t>
                    </a:r>
                  </a:p>
                </c:rich>
              </c:tx>
              <c:numFmt formatCode="#,#00%" sourceLinked="0"/>
              <c:spPr>
                <a:noFill/>
                <a:ln>
                  <a:noFill/>
                </a:ln>
                <a:effectLst/>
              </c:spPr>
              <c:dLblPos val="bestFit"/>
              <c:showLegendKey val="0"/>
              <c:showVal val="1"/>
              <c:showCatName val="0"/>
              <c:showSerName val="0"/>
              <c:showPercent val="0"/>
              <c:showBubbleSize val="1"/>
              <c:separator>, </c:separator>
              <c:extLst xmlns:mc="http://schemas.openxmlformats.org/markup-compatibility/2006" xmlns:c15="http://schemas.microsoft.com/office/drawing/2012/chart" xmlns:c14="http://schemas.microsoft.com/office/drawing/2007/8/2/char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3-35C1-4D99-979C-19172CECD5CC}"/>
                </c:ext>
              </c:extLst>
            </c:dLbl>
            <c:dLbl>
              <c:idx val="2"/>
              <c:tx>
                <c:rich>
                  <a:bodyPr rot="0" spcFirstLastPara="0" vertOverflow="ellipsis" vert="horz" wrap="square" lIns="38100" tIns="19050" rIns="38100" bIns="19050" anchor="ctr" anchorCtr="1"/>
                  <a:lstStyle/>
                  <a:p>
                    <a:pPr defTabSz="914400">
                      <a:defRPr lang="ru-RU" sz="1200" b="0" i="0" u="none" strike="noStrike" spc="-1">
                        <a:solidFill>
                          <a:srgbClr val="FFFFFF"/>
                        </a:solidFill>
                        <a:latin typeface="Times New Roman"/>
                        <a:ea typeface="+mn-ea"/>
                        <a:cs typeface="+mn-cs"/>
                      </a:defRPr>
                    </a:pPr>
                    <a:r>
                      <a:rPr lang="en-US"/>
                      <a:t>1,3%</a:t>
                    </a:r>
                  </a:p>
                </c:rich>
              </c:tx>
              <c:numFmt formatCode="#,#00%" sourceLinked="0"/>
              <c:spPr>
                <a:noFill/>
                <a:ln>
                  <a:noFill/>
                </a:ln>
                <a:effectLst/>
              </c:spPr>
              <c:dLblPos val="bestFit"/>
              <c:showLegendKey val="0"/>
              <c:showVal val="1"/>
              <c:showCatName val="0"/>
              <c:showSerName val="0"/>
              <c:showPercent val="0"/>
              <c:showBubbleSize val="1"/>
              <c:separator>, </c:separator>
              <c:extLst xmlns:mc="http://schemas.openxmlformats.org/markup-compatibility/2006" xmlns:c15="http://schemas.microsoft.com/office/drawing/2012/chart" xmlns:c14="http://schemas.microsoft.com/office/drawing/2007/8/2/char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5-35C1-4D99-979C-19172CECD5CC}"/>
                </c:ext>
              </c:extLst>
            </c:dLbl>
            <c:numFmt formatCode="#,#00%" sourceLinked="0"/>
            <c:spPr>
              <a:noFill/>
              <a:ln>
                <a:noFill/>
              </a:ln>
              <a:effectLst/>
            </c:spPr>
            <c:txPr>
              <a:bodyPr rot="0" spcFirstLastPara="0" vertOverflow="ellipsis" vert="horz" wrap="square" lIns="38100" tIns="19050" rIns="38100" bIns="19050" anchor="ctr" anchorCtr="1"/>
              <a:lstStyle/>
              <a:p>
                <a:pPr>
                  <a:defRPr lang="ru-RU" sz="1200" b="0" i="0" u="none" strike="noStrike" spc="-1">
                    <a:solidFill>
                      <a:srgbClr val="FFFFFF"/>
                    </a:solidFill>
                    <a:latin typeface="Times New Roman"/>
                    <a:ea typeface="Times New Roman"/>
                    <a:cs typeface="+mn-cs"/>
                  </a:defRPr>
                </a:pPr>
                <a:endParaRPr lang="ru-RU"/>
              </a:p>
            </c:txPr>
            <c:dLblPos val="bestFit"/>
            <c:showLegendKey val="0"/>
            <c:showVal val="1"/>
            <c:showCatName val="0"/>
            <c:showSerName val="0"/>
            <c:showPercent val="0"/>
            <c:showBubbleSize val="1"/>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categories</c:f>
              <c:strCache>
                <c:ptCount val="3"/>
                <c:pt idx="0">
                  <c:v>Безвоздмездные поступления - 1440057,2</c:v>
                </c:pt>
                <c:pt idx="1">
                  <c:v>Налоговые доходы - 222453,4</c:v>
                </c:pt>
                <c:pt idx="2">
                  <c:v>Неналоговые доходы - 22801</c:v>
                </c:pt>
              </c:strCache>
            </c:strRef>
          </c:cat>
          <c:val>
            <c:numRef>
              <c:f>0</c:f>
              <c:numCache>
                <c:formatCode>#,#00%</c:formatCode>
                <c:ptCount val="3"/>
                <c:pt idx="0">
                  <c:v>0.85399999999999998</c:v>
                </c:pt>
                <c:pt idx="1">
                  <c:v>0.13200000000000001</c:v>
                </c:pt>
                <c:pt idx="2">
                  <c:v>1.4E-2</c:v>
                </c:pt>
              </c:numCache>
            </c:numRef>
          </c:val>
          <c:extLst>
            <c:ext xmlns:c16="http://schemas.microsoft.com/office/drawing/2014/chart" uri="{C3380CC4-5D6E-409C-BE32-E72D297353CC}">
              <c16:uniqueId val="{00000006-35C1-4D99-979C-19172CECD5CC}"/>
            </c:ext>
          </c:extLst>
        </c:ser>
        <c:dLbls>
          <c:showLegendKey val="0"/>
          <c:showVal val="1"/>
          <c:showCatName val="0"/>
          <c:showSerName val="0"/>
          <c:showPercent val="0"/>
          <c:showBubbleSize val="1"/>
          <c:showLeaderLines val="1"/>
        </c:dLbls>
        <c:firstSliceAng val="0"/>
      </c:pieChart>
      <c:spPr>
        <a:prstGeom prst="rect">
          <a:avLst/>
        </a:prstGeom>
        <a:noFill/>
        <a:ln w="0">
          <a:noFill/>
        </a:ln>
      </c:spPr>
    </c:plotArea>
    <c:plotVisOnly val="1"/>
    <c:dispBlanksAs val="gap"/>
    <c:showDLblsOverMax val="0"/>
  </c:chart>
  <c:spPr>
    <a:xfrm>
      <a:off x="551384" y="2780928"/>
      <a:ext cx="10875600" cy="3614400"/>
    </a:xfrm>
    <a:prstGeom prst="rect">
      <a:avLst/>
    </a:prstGeom>
    <a:noFill/>
    <a:ln w="0">
      <a:noFill/>
    </a:ln>
  </c:spPr>
  <c:txPr>
    <a:bodyPr/>
    <a:lstStyle/>
    <a:p>
      <a:pPr>
        <a:defRPr lang="ru-RU"/>
      </a:pPr>
      <a:endParaRPr lang="ru-RU"/>
    </a:p>
  </c:txPr>
  <c:userShapes r:id="rId1"/>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depthPercent val="100"/>
      <c:rAngAx val="0"/>
    </c:view3D>
    <c:floor>
      <c:thickness val="0"/>
    </c:floor>
    <c:sideWall>
      <c:thickness val="0"/>
    </c:sideWall>
    <c:backWall>
      <c:thickness val="0"/>
    </c:backWall>
    <c:plotArea>
      <c:layout/>
      <c:pie3DChart>
        <c:varyColors val="1"/>
        <c:ser>
          <c:idx val="0"/>
          <c:order val="0"/>
          <c:tx>
            <c:strRef>
              <c:f>Лист1!$B$1</c:f>
              <c:strCache>
                <c:ptCount val="1"/>
                <c:pt idx="0">
                  <c:v>Столбец1</c:v>
                </c:pt>
              </c:strCache>
            </c:strRef>
          </c:tx>
          <c:dPt>
            <c:idx val="0"/>
            <c:bubble3D val="0"/>
            <c:extLst>
              <c:ext xmlns:c16="http://schemas.microsoft.com/office/drawing/2014/chart" uri="{C3380CC4-5D6E-409C-BE32-E72D297353CC}">
                <c16:uniqueId val="{00000000-BC57-476A-8DE5-9D3E53E50F6F}"/>
              </c:ext>
            </c:extLst>
          </c:dPt>
          <c:dPt>
            <c:idx val="1"/>
            <c:bubble3D val="0"/>
            <c:extLst>
              <c:ext xmlns:c16="http://schemas.microsoft.com/office/drawing/2014/chart" uri="{C3380CC4-5D6E-409C-BE32-E72D297353CC}">
                <c16:uniqueId val="{00000001-BC57-476A-8DE5-9D3E53E50F6F}"/>
              </c:ext>
            </c:extLst>
          </c:dPt>
          <c:dPt>
            <c:idx val="2"/>
            <c:bubble3D val="0"/>
            <c:extLst>
              <c:ext xmlns:c16="http://schemas.microsoft.com/office/drawing/2014/chart" uri="{C3380CC4-5D6E-409C-BE32-E72D297353CC}">
                <c16:uniqueId val="{00000002-BC57-476A-8DE5-9D3E53E50F6F}"/>
              </c:ext>
            </c:extLst>
          </c:dPt>
          <c:dPt>
            <c:idx val="3"/>
            <c:bubble3D val="0"/>
            <c:extLst>
              <c:ext xmlns:c16="http://schemas.microsoft.com/office/drawing/2014/chart" uri="{C3380CC4-5D6E-409C-BE32-E72D297353CC}">
                <c16:uniqueId val="{00000003-BC57-476A-8DE5-9D3E53E50F6F}"/>
              </c:ext>
            </c:extLst>
          </c:dPt>
          <c:dPt>
            <c:idx val="4"/>
            <c:bubble3D val="0"/>
            <c:extLst>
              <c:ext xmlns:c16="http://schemas.microsoft.com/office/drawing/2014/chart" uri="{C3380CC4-5D6E-409C-BE32-E72D297353CC}">
                <c16:uniqueId val="{00000004-BC57-476A-8DE5-9D3E53E50F6F}"/>
              </c:ext>
            </c:extLst>
          </c:dPt>
          <c:dPt>
            <c:idx val="5"/>
            <c:bubble3D val="0"/>
            <c:extLst>
              <c:ext xmlns:c16="http://schemas.microsoft.com/office/drawing/2014/chart" uri="{C3380CC4-5D6E-409C-BE32-E72D297353CC}">
                <c16:uniqueId val="{00000005-BC57-476A-8DE5-9D3E53E50F6F}"/>
              </c:ext>
            </c:extLst>
          </c:dPt>
          <c:dPt>
            <c:idx val="6"/>
            <c:bubble3D val="0"/>
            <c:extLst>
              <c:ext xmlns:c16="http://schemas.microsoft.com/office/drawing/2014/chart" uri="{C3380CC4-5D6E-409C-BE32-E72D297353CC}">
                <c16:uniqueId val="{00000006-BC57-476A-8DE5-9D3E53E50F6F}"/>
              </c:ext>
            </c:extLst>
          </c:dPt>
          <c:dPt>
            <c:idx val="7"/>
            <c:bubble3D val="0"/>
            <c:extLst>
              <c:ext xmlns:c16="http://schemas.microsoft.com/office/drawing/2014/chart" uri="{C3380CC4-5D6E-409C-BE32-E72D297353CC}">
                <c16:uniqueId val="{00000007-BC57-476A-8DE5-9D3E53E50F6F}"/>
              </c:ext>
            </c:extLst>
          </c:dPt>
          <c:dPt>
            <c:idx val="8"/>
            <c:bubble3D val="0"/>
            <c:extLst>
              <c:ext xmlns:c16="http://schemas.microsoft.com/office/drawing/2014/chart" uri="{C3380CC4-5D6E-409C-BE32-E72D297353CC}">
                <c16:uniqueId val="{00000008-BC57-476A-8DE5-9D3E53E50F6F}"/>
              </c:ext>
            </c:extLst>
          </c:dPt>
          <c:dPt>
            <c:idx val="9"/>
            <c:bubble3D val="0"/>
            <c:extLst>
              <c:ext xmlns:c16="http://schemas.microsoft.com/office/drawing/2014/chart" uri="{C3380CC4-5D6E-409C-BE32-E72D297353CC}">
                <c16:uniqueId val="{00000009-BC57-476A-8DE5-9D3E53E50F6F}"/>
              </c:ext>
            </c:extLst>
          </c:dPt>
          <c:dPt>
            <c:idx val="10"/>
            <c:bubble3D val="0"/>
            <c:extLst>
              <c:ext xmlns:c16="http://schemas.microsoft.com/office/drawing/2014/chart" uri="{C3380CC4-5D6E-409C-BE32-E72D297353CC}">
                <c16:uniqueId val="{0000000A-BC57-476A-8DE5-9D3E53E50F6F}"/>
              </c:ext>
            </c:extLst>
          </c:dPt>
          <c:dPt>
            <c:idx val="11"/>
            <c:bubble3D val="0"/>
            <c:extLst>
              <c:ext xmlns:c16="http://schemas.microsoft.com/office/drawing/2014/chart" uri="{C3380CC4-5D6E-409C-BE32-E72D297353CC}">
                <c16:uniqueId val="{0000000B-BC57-476A-8DE5-9D3E53E50F6F}"/>
              </c:ext>
            </c:extLst>
          </c:dPt>
          <c:dLbls>
            <c:numFmt formatCode="#,##0.00" sourceLinked="0"/>
            <c:spPr>
              <a:noFill/>
              <a:ln>
                <a:noFill/>
              </a:ln>
              <a:effectLst/>
            </c:spPr>
            <c:txPr>
              <a:bodyPr rot="0" spcFirstLastPara="0" vertOverflow="ellipsis" vert="horz" wrap="square" lIns="38099" tIns="19049" rIns="38099" bIns="19049" anchor="ctr" anchorCtr="1"/>
              <a:lstStyle/>
              <a:p>
                <a:pPr>
                  <a:defRPr lang="ru-RU" sz="1200" b="0" i="0" u="none" strike="noStrike">
                    <a:solidFill>
                      <a:schemeClr val="tx1"/>
                    </a:solidFill>
                    <a:latin typeface="Liberation Serif"/>
                    <a:ea typeface="+mn-ea"/>
                    <a:cs typeface="+mn-cs"/>
                  </a:defRPr>
                </a:pPr>
                <a:endParaRPr lang="ru-RU"/>
              </a:p>
            </c:txPr>
            <c:dLblPos val="bestFit"/>
            <c:showLegendKey val="0"/>
            <c:showVal val="1"/>
            <c:showCatName val="0"/>
            <c:showSerName val="0"/>
            <c:showPercent val="0"/>
            <c:showBubbleSize val="0"/>
            <c:showLeaderLines val="1"/>
            <c:extLst>
              <c:ext xmlns:c15="http://schemas.microsoft.com/office/drawing/2012/chart" uri="{CE6537A1-D6FC-4f65-9D91-7224C49458BB}">
                <c15:spPr xmlns:c15="http://schemas.microsoft.com/office/drawing/2012/chart">
                  <a:prstGeom prst="rect">
                    <a:avLst/>
                  </a:prstGeom>
                </c15:spPr>
              </c:ext>
            </c:extLst>
          </c:dLbls>
          <c:cat>
            <c:strRef>
              <c:f>Лист1!$A$2:$A$13</c:f>
              <c:strCache>
                <c:ptCount val="12"/>
                <c:pt idx="0">
                  <c:v>Общегосударственные вопросы 6,37%</c:v>
                </c:pt>
                <c:pt idx="1">
                  <c:v>Национальная безопасность и правоохранительная деятельность 0,80%</c:v>
                </c:pt>
                <c:pt idx="2">
                  <c:v>Национальная экономика 1,24%</c:v>
                </c:pt>
                <c:pt idx="3">
                  <c:v>ЖКХ 0,25%</c:v>
                </c:pt>
                <c:pt idx="4">
                  <c:v>Охрана окружающей среды 0,24%</c:v>
                </c:pt>
                <c:pt idx="5">
                  <c:v>Образование 48,22%</c:v>
                </c:pt>
                <c:pt idx="6">
                  <c:v>Культура, кинематография 1,0%</c:v>
                </c:pt>
                <c:pt idx="7">
                  <c:v>Социальная политика 6,99%</c:v>
                </c:pt>
                <c:pt idx="8">
                  <c:v>Физическая культура и спорт 2,5%</c:v>
                </c:pt>
                <c:pt idx="9">
                  <c:v>СМИ 0,11%</c:v>
                </c:pt>
                <c:pt idx="10">
                  <c:v>Обслуживание муниципального долга 0%</c:v>
                </c:pt>
                <c:pt idx="11">
                  <c:v>МБТ 32,28%</c:v>
                </c:pt>
              </c:strCache>
            </c:strRef>
          </c:cat>
          <c:val>
            <c:numRef>
              <c:f>Лист1!$B$2:$B$13</c:f>
              <c:numCache>
                <c:formatCode>#,##0</c:formatCode>
                <c:ptCount val="12"/>
                <c:pt idx="0">
                  <c:v>108488</c:v>
                </c:pt>
                <c:pt idx="1">
                  <c:v>13577</c:v>
                </c:pt>
                <c:pt idx="2" formatCode="#,##0.0">
                  <c:v>21161.4</c:v>
                </c:pt>
                <c:pt idx="3">
                  <c:v>4276</c:v>
                </c:pt>
                <c:pt idx="4">
                  <c:v>4037</c:v>
                </c:pt>
                <c:pt idx="5">
                  <c:v>820851.4</c:v>
                </c:pt>
                <c:pt idx="6">
                  <c:v>17085</c:v>
                </c:pt>
                <c:pt idx="7" formatCode="#,##0.00">
                  <c:v>118937.4</c:v>
                </c:pt>
                <c:pt idx="8" formatCode="#,##0.00">
                  <c:v>42496.6</c:v>
                </c:pt>
                <c:pt idx="9">
                  <c:v>1904</c:v>
                </c:pt>
                <c:pt idx="10" formatCode="General">
                  <c:v>10</c:v>
                </c:pt>
                <c:pt idx="11" formatCode="#,##0.00">
                  <c:v>549352.4</c:v>
                </c:pt>
              </c:numCache>
            </c:numRef>
          </c:val>
          <c:extLst>
            <c:ext xmlns:c16="http://schemas.microsoft.com/office/drawing/2014/chart" uri="{C3380CC4-5D6E-409C-BE32-E72D297353CC}">
              <c16:uniqueId val="{0000000C-BC57-476A-8DE5-9D3E53E50F6F}"/>
            </c:ext>
          </c:extLst>
        </c:ser>
        <c:dLbls>
          <c:showLegendKey val="0"/>
          <c:showVal val="0"/>
          <c:showCatName val="0"/>
          <c:showSerName val="0"/>
          <c:showPercent val="0"/>
          <c:showBubbleSize val="0"/>
          <c:showLeaderLines val="1"/>
        </c:dLbls>
      </c:pie3DChart>
    </c:plotArea>
    <c:legend>
      <c:legendPos val="r"/>
      <c:overlay val="0"/>
      <c:txPr>
        <a:bodyPr rot="0" spcFirstLastPara="0" vertOverflow="ellipsis" vert="horz" wrap="square" anchor="ctr" anchorCtr="1"/>
        <a:lstStyle/>
        <a:p>
          <a:pPr>
            <a:defRPr lang="ru-RU" sz="1000" b="0" i="0" u="none" strike="noStrike">
              <a:solidFill>
                <a:schemeClr val="tx1"/>
              </a:solidFill>
              <a:latin typeface="Liberation Serif"/>
              <a:ea typeface="+mn-ea"/>
              <a:cs typeface="+mn-cs"/>
            </a:defRPr>
          </a:pPr>
          <a:endParaRPr lang="ru-RU"/>
        </a:p>
      </c:txPr>
    </c:legend>
    <c:plotVisOnly val="1"/>
    <c:dispBlanksAs val="gap"/>
    <c:showDLblsOverMax val="0"/>
  </c:chart>
  <c:txPr>
    <a:bodyPr/>
    <a:lstStyle/>
    <a:p>
      <a:pPr>
        <a:defRPr lang="ru-RU"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Лист1!$B$1</c:f>
              <c:strCache>
                <c:ptCount val="1"/>
                <c:pt idx="0">
                  <c:v>Защита населения и территории от черезвычайных ситуаций природного и техногенного характера</c:v>
                </c:pt>
              </c:strCache>
            </c:strRef>
          </c:tx>
          <c:invertIfNegative val="0"/>
          <c:cat>
            <c:numRef>
              <c:f>Лист1!$A$2:$A$6</c:f>
              <c:numCache>
                <c:formatCode>General</c:formatCode>
                <c:ptCount val="5"/>
                <c:pt idx="0">
                  <c:v>2023</c:v>
                </c:pt>
                <c:pt idx="1">
                  <c:v>2024</c:v>
                </c:pt>
                <c:pt idx="2">
                  <c:v>2025</c:v>
                </c:pt>
                <c:pt idx="3">
                  <c:v>2026</c:v>
                </c:pt>
                <c:pt idx="4">
                  <c:v>2027</c:v>
                </c:pt>
              </c:numCache>
            </c:numRef>
          </c:cat>
          <c:val>
            <c:numRef>
              <c:f>Лист1!$B$2:$B$6</c:f>
              <c:numCache>
                <c:formatCode>#,##0.00</c:formatCode>
                <c:ptCount val="5"/>
                <c:pt idx="0" formatCode="#,##0">
                  <c:v>9128</c:v>
                </c:pt>
                <c:pt idx="1">
                  <c:v>10563.8</c:v>
                </c:pt>
                <c:pt idx="2" formatCode="#,##0">
                  <c:v>13189</c:v>
                </c:pt>
                <c:pt idx="3" formatCode="#,##0">
                  <c:v>13164</c:v>
                </c:pt>
                <c:pt idx="4" formatCode="#,##0">
                  <c:v>14624</c:v>
                </c:pt>
              </c:numCache>
            </c:numRef>
          </c:val>
          <c:extLst>
            <c:ext xmlns:c16="http://schemas.microsoft.com/office/drawing/2014/chart" uri="{C3380CC4-5D6E-409C-BE32-E72D297353CC}">
              <c16:uniqueId val="{00000000-83DC-4A4E-B5C2-94CBC954ECEB}"/>
            </c:ext>
          </c:extLst>
        </c:ser>
        <c:ser>
          <c:idx val="1"/>
          <c:order val="1"/>
          <c:tx>
            <c:strRef>
              <c:f>Лист1!$C$1</c:f>
              <c:strCache>
                <c:ptCount val="1"/>
                <c:pt idx="0">
                  <c:v>Другие вопросы а области национальной безопасности</c:v>
                </c:pt>
              </c:strCache>
            </c:strRef>
          </c:tx>
          <c:invertIfNegative val="0"/>
          <c:cat>
            <c:numRef>
              <c:f>Лист1!$A$2:$A$6</c:f>
              <c:numCache>
                <c:formatCode>General</c:formatCode>
                <c:ptCount val="5"/>
                <c:pt idx="0">
                  <c:v>2023</c:v>
                </c:pt>
                <c:pt idx="1">
                  <c:v>2024</c:v>
                </c:pt>
                <c:pt idx="2">
                  <c:v>2025</c:v>
                </c:pt>
                <c:pt idx="3">
                  <c:v>2026</c:v>
                </c:pt>
                <c:pt idx="4">
                  <c:v>2027</c:v>
                </c:pt>
              </c:numCache>
            </c:numRef>
          </c:cat>
          <c:val>
            <c:numRef>
              <c:f>Лист1!$C$2:$C$6</c:f>
              <c:numCache>
                <c:formatCode>General</c:formatCode>
                <c:ptCount val="5"/>
                <c:pt idx="0">
                  <c:v>252</c:v>
                </c:pt>
                <c:pt idx="1">
                  <c:v>289</c:v>
                </c:pt>
                <c:pt idx="2">
                  <c:v>388</c:v>
                </c:pt>
                <c:pt idx="3">
                  <c:v>408</c:v>
                </c:pt>
                <c:pt idx="4">
                  <c:v>1008</c:v>
                </c:pt>
              </c:numCache>
            </c:numRef>
          </c:val>
          <c:extLst>
            <c:ext xmlns:c16="http://schemas.microsoft.com/office/drawing/2014/chart" uri="{C3380CC4-5D6E-409C-BE32-E72D297353CC}">
              <c16:uniqueId val="{00000001-83DC-4A4E-B5C2-94CBC954ECEB}"/>
            </c:ext>
          </c:extLst>
        </c:ser>
        <c:dLbls>
          <c:showLegendKey val="0"/>
          <c:showVal val="0"/>
          <c:showCatName val="0"/>
          <c:showSerName val="0"/>
          <c:showPercent val="0"/>
          <c:showBubbleSize val="0"/>
        </c:dLbls>
        <c:gapWidth val="150"/>
        <c:overlap val="100"/>
        <c:axId val="105313792"/>
        <c:axId val="110602112"/>
      </c:barChart>
      <c:catAx>
        <c:axId val="10531379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ru-RU" sz="1400" b="0" i="0" u="none" strike="noStrike">
                <a:solidFill>
                  <a:schemeClr val="tx1"/>
                </a:solidFill>
                <a:latin typeface="Liberation Serif"/>
                <a:ea typeface="+mn-ea"/>
                <a:cs typeface="+mn-cs"/>
              </a:defRPr>
            </a:pPr>
            <a:endParaRPr lang="ru-RU"/>
          </a:p>
        </c:txPr>
        <c:crossAx val="110602112"/>
        <c:crosses val="autoZero"/>
        <c:auto val="1"/>
        <c:lblAlgn val="ctr"/>
        <c:lblOffset val="100"/>
        <c:noMultiLvlLbl val="0"/>
      </c:catAx>
      <c:valAx>
        <c:axId val="110602112"/>
        <c:scaling>
          <c:orientation val="minMax"/>
        </c:scaling>
        <c:delete val="0"/>
        <c:axPos val="l"/>
        <c:majorGridlines/>
        <c:numFmt formatCode="#,##0" sourceLinked="1"/>
        <c:majorTickMark val="out"/>
        <c:minorTickMark val="none"/>
        <c:tickLblPos val="nextTo"/>
        <c:txPr>
          <a:bodyPr rot="-60000000" spcFirstLastPara="0" vertOverflow="ellipsis" vert="horz" wrap="square" anchor="ctr" anchorCtr="1"/>
          <a:lstStyle/>
          <a:p>
            <a:pPr>
              <a:defRPr lang="ru-RU" sz="1400" b="0" i="0" u="none" strike="noStrike">
                <a:solidFill>
                  <a:schemeClr val="tx1"/>
                </a:solidFill>
                <a:latin typeface="Liberation Serif"/>
                <a:ea typeface="+mn-ea"/>
                <a:cs typeface="+mn-cs"/>
              </a:defRPr>
            </a:pPr>
            <a:endParaRPr lang="ru-RU"/>
          </a:p>
        </c:txPr>
        <c:crossAx val="105313792"/>
        <c:crosses val="autoZero"/>
        <c:crossBetween val="between"/>
      </c:valAx>
    </c:plotArea>
    <c:legend>
      <c:legendPos val="r"/>
      <c:overlay val="0"/>
      <c:txPr>
        <a:bodyPr rot="0" spcFirstLastPara="0" vertOverflow="ellipsis" vert="horz" wrap="square" anchor="ctr" anchorCtr="1"/>
        <a:lstStyle/>
        <a:p>
          <a:pPr>
            <a:defRPr lang="ru-RU" sz="1400" b="0" i="0" u="none" strike="noStrike">
              <a:solidFill>
                <a:schemeClr val="tx1"/>
              </a:solidFill>
              <a:latin typeface="Liberation Serif"/>
              <a:ea typeface="+mn-ea"/>
              <a:cs typeface="+mn-cs"/>
            </a:defRPr>
          </a:pPr>
          <a:endParaRPr lang="ru-RU"/>
        </a:p>
      </c:txPr>
    </c:legend>
    <c:plotVisOnly val="1"/>
    <c:dispBlanksAs val="gap"/>
    <c:showDLblsOverMax val="0"/>
  </c:chart>
  <c:txPr>
    <a:bodyPr/>
    <a:lstStyle/>
    <a:p>
      <a:pPr>
        <a:defRPr lang="ru-RU"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Сельское хозяйство и рыболовство</c:v>
                </c:pt>
              </c:strCache>
            </c:strRef>
          </c:tx>
          <c:invertIfNegative val="0"/>
          <c:cat>
            <c:numRef>
              <c:f>Лист1!$A$2:$A$6</c:f>
              <c:numCache>
                <c:formatCode>General</c:formatCode>
                <c:ptCount val="5"/>
                <c:pt idx="0">
                  <c:v>2023</c:v>
                </c:pt>
                <c:pt idx="1">
                  <c:v>2024</c:v>
                </c:pt>
                <c:pt idx="2">
                  <c:v>2025</c:v>
                </c:pt>
                <c:pt idx="3">
                  <c:v>2026</c:v>
                </c:pt>
                <c:pt idx="4">
                  <c:v>2027</c:v>
                </c:pt>
              </c:numCache>
            </c:numRef>
          </c:cat>
          <c:val>
            <c:numRef>
              <c:f>Лист1!$B$2:$B$6</c:f>
              <c:numCache>
                <c:formatCode>General</c:formatCode>
                <c:ptCount val="5"/>
                <c:pt idx="0" formatCode="#,##0.00">
                  <c:v>634.9</c:v>
                </c:pt>
                <c:pt idx="1">
                  <c:v>909.1</c:v>
                </c:pt>
                <c:pt idx="2">
                  <c:v>920.4</c:v>
                </c:pt>
                <c:pt idx="3">
                  <c:v>920.4</c:v>
                </c:pt>
                <c:pt idx="4">
                  <c:v>920.4</c:v>
                </c:pt>
              </c:numCache>
            </c:numRef>
          </c:val>
          <c:extLst>
            <c:ext xmlns:c16="http://schemas.microsoft.com/office/drawing/2014/chart" uri="{C3380CC4-5D6E-409C-BE32-E72D297353CC}">
              <c16:uniqueId val="{00000000-827A-4DC8-855C-AF91FD2DE0C8}"/>
            </c:ext>
          </c:extLst>
        </c:ser>
        <c:ser>
          <c:idx val="1"/>
          <c:order val="1"/>
          <c:tx>
            <c:strRef>
              <c:f>Лист1!$C$1</c:f>
              <c:strCache>
                <c:ptCount val="1"/>
                <c:pt idx="0">
                  <c:v>Транспорт</c:v>
                </c:pt>
              </c:strCache>
            </c:strRef>
          </c:tx>
          <c:invertIfNegative val="0"/>
          <c:cat>
            <c:numRef>
              <c:f>Лист1!$A$2:$A$6</c:f>
              <c:numCache>
                <c:formatCode>General</c:formatCode>
                <c:ptCount val="5"/>
                <c:pt idx="0">
                  <c:v>2023</c:v>
                </c:pt>
                <c:pt idx="1">
                  <c:v>2024</c:v>
                </c:pt>
                <c:pt idx="2">
                  <c:v>2025</c:v>
                </c:pt>
                <c:pt idx="3">
                  <c:v>2026</c:v>
                </c:pt>
                <c:pt idx="4">
                  <c:v>2027</c:v>
                </c:pt>
              </c:numCache>
            </c:numRef>
          </c:cat>
          <c:val>
            <c:numRef>
              <c:f>Лист1!$C$2:$C$6</c:f>
              <c:numCache>
                <c:formatCode>#,##0</c:formatCode>
                <c:ptCount val="5"/>
                <c:pt idx="0">
                  <c:v>7817</c:v>
                </c:pt>
                <c:pt idx="1">
                  <c:v>9403</c:v>
                </c:pt>
                <c:pt idx="2">
                  <c:v>13047</c:v>
                </c:pt>
                <c:pt idx="3">
                  <c:v>15000</c:v>
                </c:pt>
                <c:pt idx="4" formatCode="#,##0.00">
                  <c:v>14322.9</c:v>
                </c:pt>
              </c:numCache>
            </c:numRef>
          </c:val>
          <c:extLst>
            <c:ext xmlns:c16="http://schemas.microsoft.com/office/drawing/2014/chart" uri="{C3380CC4-5D6E-409C-BE32-E72D297353CC}">
              <c16:uniqueId val="{00000001-827A-4DC8-855C-AF91FD2DE0C8}"/>
            </c:ext>
          </c:extLst>
        </c:ser>
        <c:ser>
          <c:idx val="2"/>
          <c:order val="2"/>
          <c:tx>
            <c:strRef>
              <c:f>Лист1!$D$1</c:f>
              <c:strCache>
                <c:ptCount val="1"/>
                <c:pt idx="0">
                  <c:v>Дорожное хозяйство</c:v>
                </c:pt>
              </c:strCache>
            </c:strRef>
          </c:tx>
          <c:invertIfNegative val="0"/>
          <c:cat>
            <c:numRef>
              <c:f>Лист1!$A$2:$A$6</c:f>
              <c:numCache>
                <c:formatCode>General</c:formatCode>
                <c:ptCount val="5"/>
                <c:pt idx="0">
                  <c:v>2023</c:v>
                </c:pt>
                <c:pt idx="1">
                  <c:v>2024</c:v>
                </c:pt>
                <c:pt idx="2">
                  <c:v>2025</c:v>
                </c:pt>
                <c:pt idx="3">
                  <c:v>2026</c:v>
                </c:pt>
                <c:pt idx="4">
                  <c:v>2027</c:v>
                </c:pt>
              </c:numCache>
            </c:numRef>
          </c:cat>
          <c:val>
            <c:numRef>
              <c:f>Лист1!$D$2:$D$6</c:f>
              <c:numCache>
                <c:formatCode>#,##0.0</c:formatCode>
                <c:ptCount val="5"/>
                <c:pt idx="0" formatCode="#,##0">
                  <c:v>67684</c:v>
                </c:pt>
                <c:pt idx="1">
                  <c:v>11805.1</c:v>
                </c:pt>
                <c:pt idx="2" formatCode="#,##0">
                  <c:v>9500</c:v>
                </c:pt>
                <c:pt idx="3" formatCode="#,##0">
                  <c:v>5000</c:v>
                </c:pt>
                <c:pt idx="4" formatCode="#,##0">
                  <c:v>10000</c:v>
                </c:pt>
              </c:numCache>
            </c:numRef>
          </c:val>
          <c:extLst>
            <c:ext xmlns:c16="http://schemas.microsoft.com/office/drawing/2014/chart" uri="{C3380CC4-5D6E-409C-BE32-E72D297353CC}">
              <c16:uniqueId val="{00000002-827A-4DC8-855C-AF91FD2DE0C8}"/>
            </c:ext>
          </c:extLst>
        </c:ser>
        <c:ser>
          <c:idx val="3"/>
          <c:order val="3"/>
          <c:tx>
            <c:strRef>
              <c:f>Лист1!$E$1</c:f>
              <c:strCache>
                <c:ptCount val="1"/>
                <c:pt idx="0">
                  <c:v>Другие вопросы</c:v>
                </c:pt>
              </c:strCache>
            </c:strRef>
          </c:tx>
          <c:invertIfNegative val="0"/>
          <c:cat>
            <c:numRef>
              <c:f>Лист1!$A$2:$A$6</c:f>
              <c:numCache>
                <c:formatCode>General</c:formatCode>
                <c:ptCount val="5"/>
                <c:pt idx="0">
                  <c:v>2023</c:v>
                </c:pt>
                <c:pt idx="1">
                  <c:v>2024</c:v>
                </c:pt>
                <c:pt idx="2">
                  <c:v>2025</c:v>
                </c:pt>
                <c:pt idx="3">
                  <c:v>2026</c:v>
                </c:pt>
                <c:pt idx="4">
                  <c:v>2027</c:v>
                </c:pt>
              </c:numCache>
            </c:numRef>
          </c:cat>
          <c:val>
            <c:numRef>
              <c:f>Лист1!$E$2:$E$6</c:f>
              <c:numCache>
                <c:formatCode>#,##0</c:formatCode>
                <c:ptCount val="5"/>
                <c:pt idx="0">
                  <c:v>1069</c:v>
                </c:pt>
                <c:pt idx="1">
                  <c:v>1136</c:v>
                </c:pt>
                <c:pt idx="2">
                  <c:v>1093</c:v>
                </c:pt>
                <c:pt idx="3">
                  <c:v>1165</c:v>
                </c:pt>
                <c:pt idx="4">
                  <c:v>1185</c:v>
                </c:pt>
              </c:numCache>
            </c:numRef>
          </c:val>
          <c:extLst>
            <c:ext xmlns:c16="http://schemas.microsoft.com/office/drawing/2014/chart" uri="{C3380CC4-5D6E-409C-BE32-E72D297353CC}">
              <c16:uniqueId val="{00000003-827A-4DC8-855C-AF91FD2DE0C8}"/>
            </c:ext>
          </c:extLst>
        </c:ser>
        <c:dLbls>
          <c:showLegendKey val="0"/>
          <c:showVal val="0"/>
          <c:showCatName val="0"/>
          <c:showSerName val="0"/>
          <c:showPercent val="0"/>
          <c:showBubbleSize val="0"/>
        </c:dLbls>
        <c:gapWidth val="150"/>
        <c:axId val="96021120"/>
        <c:axId val="96200576"/>
      </c:barChart>
      <c:catAx>
        <c:axId val="96021120"/>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ru-RU" sz="1400" b="0" i="0" u="none" strike="noStrike">
                <a:solidFill>
                  <a:schemeClr val="tx1"/>
                </a:solidFill>
                <a:latin typeface="Liberation Serif"/>
                <a:ea typeface="+mn-ea"/>
                <a:cs typeface="+mn-cs"/>
              </a:defRPr>
            </a:pPr>
            <a:endParaRPr lang="ru-RU"/>
          </a:p>
        </c:txPr>
        <c:crossAx val="96200576"/>
        <c:crosses val="autoZero"/>
        <c:auto val="1"/>
        <c:lblAlgn val="ctr"/>
        <c:lblOffset val="100"/>
        <c:noMultiLvlLbl val="0"/>
      </c:catAx>
      <c:valAx>
        <c:axId val="96200576"/>
        <c:scaling>
          <c:orientation val="minMax"/>
        </c:scaling>
        <c:delete val="0"/>
        <c:axPos val="l"/>
        <c:majorGridlines/>
        <c:numFmt formatCode="#,##0.00" sourceLinked="1"/>
        <c:majorTickMark val="out"/>
        <c:minorTickMark val="none"/>
        <c:tickLblPos val="nextTo"/>
        <c:txPr>
          <a:bodyPr rot="-60000000" spcFirstLastPara="0" vertOverflow="ellipsis" vert="horz" wrap="square" anchor="ctr" anchorCtr="1"/>
          <a:lstStyle/>
          <a:p>
            <a:pPr>
              <a:defRPr lang="ru-RU" sz="1400" b="0" i="0" u="none" strike="noStrike">
                <a:solidFill>
                  <a:schemeClr val="tx1"/>
                </a:solidFill>
                <a:latin typeface="Liberation Serif"/>
                <a:ea typeface="+mn-ea"/>
                <a:cs typeface="+mn-cs"/>
              </a:defRPr>
            </a:pPr>
            <a:endParaRPr lang="ru-RU"/>
          </a:p>
        </c:txPr>
        <c:crossAx val="96021120"/>
        <c:crosses val="autoZero"/>
        <c:crossBetween val="between"/>
      </c:valAx>
    </c:plotArea>
    <c:legend>
      <c:legendPos val="r"/>
      <c:overlay val="0"/>
      <c:txPr>
        <a:bodyPr rot="0" spcFirstLastPara="0" vertOverflow="ellipsis" vert="horz" wrap="square" anchor="ctr" anchorCtr="1"/>
        <a:lstStyle/>
        <a:p>
          <a:pPr>
            <a:defRPr lang="ru-RU" sz="1400" b="0" i="0" u="none" strike="noStrike">
              <a:solidFill>
                <a:schemeClr val="tx1"/>
              </a:solidFill>
              <a:latin typeface="Liberation Serif"/>
              <a:ea typeface="+mn-ea"/>
              <a:cs typeface="+mn-cs"/>
            </a:defRPr>
          </a:pPr>
          <a:endParaRPr lang="ru-RU"/>
        </a:p>
      </c:txPr>
    </c:legend>
    <c:plotVisOnly val="1"/>
    <c:dispBlanksAs val="gap"/>
    <c:showDLblsOverMax val="0"/>
  </c:chart>
  <c:txPr>
    <a:bodyPr/>
    <a:lstStyle/>
    <a:p>
      <a:pPr>
        <a:defRPr lang="ru-RU"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Лист1!$B$1</c:f>
              <c:strCache>
                <c:ptCount val="1"/>
                <c:pt idx="0">
                  <c:v>Коммунальное хозяйство</c:v>
                </c:pt>
              </c:strCache>
            </c:strRef>
          </c:tx>
          <c:cat>
            <c:numRef>
              <c:f>Лист1!$A$2:$A$6</c:f>
              <c:numCache>
                <c:formatCode>General</c:formatCode>
                <c:ptCount val="5"/>
                <c:pt idx="0">
                  <c:v>2023</c:v>
                </c:pt>
                <c:pt idx="1">
                  <c:v>2024</c:v>
                </c:pt>
                <c:pt idx="2">
                  <c:v>2025</c:v>
                </c:pt>
                <c:pt idx="3">
                  <c:v>2026</c:v>
                </c:pt>
                <c:pt idx="4">
                  <c:v>2027</c:v>
                </c:pt>
              </c:numCache>
            </c:numRef>
          </c:cat>
          <c:val>
            <c:numRef>
              <c:f>Лист1!$B$2:$B$6</c:f>
              <c:numCache>
                <c:formatCode>General</c:formatCode>
                <c:ptCount val="5"/>
                <c:pt idx="0">
                  <c:v>0</c:v>
                </c:pt>
                <c:pt idx="1">
                  <c:v>66</c:v>
                </c:pt>
                <c:pt idx="2">
                  <c:v>185</c:v>
                </c:pt>
                <c:pt idx="3">
                  <c:v>119</c:v>
                </c:pt>
                <c:pt idx="4">
                  <c:v>119</c:v>
                </c:pt>
              </c:numCache>
            </c:numRef>
          </c:val>
          <c:smooth val="1"/>
          <c:extLst>
            <c:ext xmlns:c16="http://schemas.microsoft.com/office/drawing/2014/chart" uri="{C3380CC4-5D6E-409C-BE32-E72D297353CC}">
              <c16:uniqueId val="{00000000-15FB-4980-B0AE-080BA15BB35B}"/>
            </c:ext>
          </c:extLst>
        </c:ser>
        <c:ser>
          <c:idx val="1"/>
          <c:order val="1"/>
          <c:tx>
            <c:strRef>
              <c:f>Лист1!$C$1</c:f>
              <c:strCache>
                <c:ptCount val="1"/>
                <c:pt idx="0">
                  <c:v>Благоустройство</c:v>
                </c:pt>
              </c:strCache>
            </c:strRef>
          </c:tx>
          <c:cat>
            <c:numRef>
              <c:f>Лист1!$A$2:$A$6</c:f>
              <c:numCache>
                <c:formatCode>General</c:formatCode>
                <c:ptCount val="5"/>
                <c:pt idx="0">
                  <c:v>2023</c:v>
                </c:pt>
                <c:pt idx="1">
                  <c:v>2024</c:v>
                </c:pt>
                <c:pt idx="2">
                  <c:v>2025</c:v>
                </c:pt>
                <c:pt idx="3">
                  <c:v>2026</c:v>
                </c:pt>
                <c:pt idx="4">
                  <c:v>2027</c:v>
                </c:pt>
              </c:numCache>
            </c:numRef>
          </c:cat>
          <c:val>
            <c:numRef>
              <c:f>Лист1!$C$2:$C$6</c:f>
              <c:numCache>
                <c:formatCode>#,##0</c:formatCode>
                <c:ptCount val="5"/>
                <c:pt idx="0">
                  <c:v>4915</c:v>
                </c:pt>
                <c:pt idx="1">
                  <c:v>5604</c:v>
                </c:pt>
                <c:pt idx="2">
                  <c:v>4091</c:v>
                </c:pt>
                <c:pt idx="3">
                  <c:v>2000</c:v>
                </c:pt>
                <c:pt idx="4">
                  <c:v>6000</c:v>
                </c:pt>
              </c:numCache>
            </c:numRef>
          </c:val>
          <c:smooth val="1"/>
          <c:extLst>
            <c:ext xmlns:c16="http://schemas.microsoft.com/office/drawing/2014/chart" uri="{C3380CC4-5D6E-409C-BE32-E72D297353CC}">
              <c16:uniqueId val="{00000001-15FB-4980-B0AE-080BA15BB35B}"/>
            </c:ext>
          </c:extLst>
        </c:ser>
        <c:ser>
          <c:idx val="2"/>
          <c:order val="2"/>
          <c:tx>
            <c:strRef>
              <c:f>Лист1!$D$1</c:f>
              <c:strCache>
                <c:ptCount val="1"/>
                <c:pt idx="0">
                  <c:v>Другие вопросы в области ЖКХ</c:v>
                </c:pt>
              </c:strCache>
            </c:strRef>
          </c:tx>
          <c:cat>
            <c:numRef>
              <c:f>Лист1!$A$2:$A$6</c:f>
              <c:numCache>
                <c:formatCode>General</c:formatCode>
                <c:ptCount val="5"/>
                <c:pt idx="0">
                  <c:v>2023</c:v>
                </c:pt>
                <c:pt idx="1">
                  <c:v>2024</c:v>
                </c:pt>
                <c:pt idx="2">
                  <c:v>2025</c:v>
                </c:pt>
                <c:pt idx="3">
                  <c:v>2026</c:v>
                </c:pt>
                <c:pt idx="4">
                  <c:v>2027</c:v>
                </c:pt>
              </c:numCache>
            </c:numRef>
          </c:cat>
          <c:val>
            <c:numRef>
              <c:f>Лист1!$D$2:$D$6</c:f>
              <c:numCache>
                <c:formatCode>#,##0</c:formatCode>
                <c:ptCount val="5"/>
                <c:pt idx="0">
                  <c:v>27235</c:v>
                </c:pt>
                <c:pt idx="1">
                  <c:v>27235</c:v>
                </c:pt>
                <c:pt idx="2" formatCode="General">
                  <c:v>0</c:v>
                </c:pt>
                <c:pt idx="3" formatCode="General">
                  <c:v>0</c:v>
                </c:pt>
                <c:pt idx="4" formatCode="General">
                  <c:v>0</c:v>
                </c:pt>
              </c:numCache>
            </c:numRef>
          </c:val>
          <c:smooth val="1"/>
          <c:extLst>
            <c:ext xmlns:c16="http://schemas.microsoft.com/office/drawing/2014/chart" uri="{C3380CC4-5D6E-409C-BE32-E72D297353CC}">
              <c16:uniqueId val="{00000002-15FB-4980-B0AE-080BA15BB35B}"/>
            </c:ext>
          </c:extLst>
        </c:ser>
        <c:dLbls>
          <c:showLegendKey val="0"/>
          <c:showVal val="0"/>
          <c:showCatName val="0"/>
          <c:showSerName val="0"/>
          <c:showPercent val="0"/>
          <c:showBubbleSize val="0"/>
        </c:dLbls>
        <c:marker val="1"/>
        <c:smooth val="0"/>
        <c:axId val="95826688"/>
        <c:axId val="95864704"/>
      </c:lineChart>
      <c:catAx>
        <c:axId val="95826688"/>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ru-RU" sz="1400" b="0" i="0" u="none" strike="noStrike">
                <a:solidFill>
                  <a:schemeClr val="tx1"/>
                </a:solidFill>
                <a:latin typeface="Liberation Serif"/>
                <a:ea typeface="+mn-ea"/>
                <a:cs typeface="+mn-cs"/>
              </a:defRPr>
            </a:pPr>
            <a:endParaRPr lang="ru-RU"/>
          </a:p>
        </c:txPr>
        <c:crossAx val="95864704"/>
        <c:crosses val="autoZero"/>
        <c:auto val="1"/>
        <c:lblAlgn val="ctr"/>
        <c:lblOffset val="100"/>
        <c:noMultiLvlLbl val="0"/>
      </c:catAx>
      <c:valAx>
        <c:axId val="95864704"/>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ru-RU" sz="1400" b="0" i="0" u="none" strike="noStrike">
                <a:solidFill>
                  <a:schemeClr val="tx1"/>
                </a:solidFill>
                <a:latin typeface="Liberation Serif"/>
                <a:ea typeface="+mn-ea"/>
                <a:cs typeface="+mn-cs"/>
              </a:defRPr>
            </a:pPr>
            <a:endParaRPr lang="ru-RU"/>
          </a:p>
        </c:txPr>
        <c:crossAx val="95826688"/>
        <c:crosses val="autoZero"/>
        <c:crossBetween val="between"/>
      </c:valAx>
    </c:plotArea>
    <c:legend>
      <c:legendPos val="r"/>
      <c:overlay val="0"/>
      <c:txPr>
        <a:bodyPr rot="0" spcFirstLastPara="0" vertOverflow="ellipsis" vert="horz" wrap="square" anchor="ctr" anchorCtr="1"/>
        <a:lstStyle/>
        <a:p>
          <a:pPr>
            <a:defRPr lang="ru-RU" sz="1400" b="0" i="0" u="none" strike="noStrike">
              <a:solidFill>
                <a:schemeClr val="tx1"/>
              </a:solidFill>
              <a:latin typeface="Liberation Serif"/>
              <a:ea typeface="+mn-ea"/>
              <a:cs typeface="+mn-cs"/>
            </a:defRPr>
          </a:pPr>
          <a:endParaRPr lang="ru-RU"/>
        </a:p>
      </c:txPr>
    </c:legend>
    <c:plotVisOnly val="1"/>
    <c:dispBlanksAs val="gap"/>
    <c:showDLblsOverMax val="0"/>
  </c:chart>
  <c:txPr>
    <a:bodyPr/>
    <a:lstStyle/>
    <a:p>
      <a:pPr>
        <a:defRPr lang="ru-RU"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Лист1!$B$1</c:f>
              <c:strCache>
                <c:ptCount val="1"/>
                <c:pt idx="0">
                  <c:v>Ряд 1</c:v>
                </c:pt>
              </c:strCache>
            </c:strRef>
          </c:tx>
          <c:spPr>
            <a:prstGeom prst="rect">
              <a:avLst/>
            </a:prstGeom>
            <a:ln w="25400" cap="rnd" cmpd="sng" algn="ctr">
              <a:solidFill>
                <a:schemeClr val="accent1"/>
              </a:solidFill>
              <a:prstDash val="solid"/>
              <a:round/>
            </a:ln>
          </c:spPr>
          <c:cat>
            <c:numRef>
              <c:f>Лист1!$A$2:$A$6</c:f>
              <c:numCache>
                <c:formatCode>General</c:formatCode>
                <c:ptCount val="5"/>
                <c:pt idx="0">
                  <c:v>2023</c:v>
                </c:pt>
                <c:pt idx="1">
                  <c:v>2024</c:v>
                </c:pt>
                <c:pt idx="2">
                  <c:v>2025</c:v>
                </c:pt>
                <c:pt idx="3">
                  <c:v>2026</c:v>
                </c:pt>
                <c:pt idx="4">
                  <c:v>2027</c:v>
                </c:pt>
              </c:numCache>
            </c:numRef>
          </c:cat>
          <c:val>
            <c:numRef>
              <c:f>Лист1!$B$2:$B$6</c:f>
              <c:numCache>
                <c:formatCode>#,##0.0</c:formatCode>
                <c:ptCount val="5"/>
                <c:pt idx="0" formatCode="#,##0">
                  <c:v>552306</c:v>
                </c:pt>
                <c:pt idx="1">
                  <c:v>694447.6</c:v>
                </c:pt>
                <c:pt idx="2" formatCode="#,##0">
                  <c:v>821411</c:v>
                </c:pt>
                <c:pt idx="3">
                  <c:v>847073.5</c:v>
                </c:pt>
                <c:pt idx="4" formatCode="#,##0">
                  <c:v>871744</c:v>
                </c:pt>
              </c:numCache>
            </c:numRef>
          </c:val>
          <c:smooth val="0"/>
          <c:extLst>
            <c:ext xmlns:c16="http://schemas.microsoft.com/office/drawing/2014/chart" uri="{C3380CC4-5D6E-409C-BE32-E72D297353CC}">
              <c16:uniqueId val="{00000000-2F77-4232-9174-3B5581666B95}"/>
            </c:ext>
          </c:extLst>
        </c:ser>
        <c:dLbls>
          <c:showLegendKey val="0"/>
          <c:showVal val="0"/>
          <c:showCatName val="0"/>
          <c:showSerName val="0"/>
          <c:showPercent val="0"/>
          <c:showBubbleSize val="0"/>
        </c:dLbls>
        <c:marker val="1"/>
        <c:smooth val="0"/>
        <c:axId val="95829376"/>
        <c:axId val="95831168"/>
      </c:lineChart>
      <c:catAx>
        <c:axId val="95829376"/>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ru-RU" sz="1200" b="0" i="0" u="none" strike="noStrike">
                <a:solidFill>
                  <a:schemeClr val="tx1"/>
                </a:solidFill>
                <a:latin typeface="Liberation Serif"/>
                <a:ea typeface="+mn-ea"/>
                <a:cs typeface="+mn-cs"/>
              </a:defRPr>
            </a:pPr>
            <a:endParaRPr lang="ru-RU"/>
          </a:p>
        </c:txPr>
        <c:crossAx val="95831168"/>
        <c:crosses val="autoZero"/>
        <c:auto val="1"/>
        <c:lblAlgn val="ctr"/>
        <c:lblOffset val="100"/>
        <c:noMultiLvlLbl val="0"/>
      </c:catAx>
      <c:valAx>
        <c:axId val="95831168"/>
        <c:scaling>
          <c:orientation val="minMax"/>
        </c:scaling>
        <c:delete val="0"/>
        <c:axPos val="l"/>
        <c:majorGridlines/>
        <c:numFmt formatCode="#,##0" sourceLinked="1"/>
        <c:majorTickMark val="out"/>
        <c:minorTickMark val="none"/>
        <c:tickLblPos val="nextTo"/>
        <c:txPr>
          <a:bodyPr rot="-60000000" spcFirstLastPara="0" vertOverflow="ellipsis" vert="horz" wrap="square" anchor="ctr" anchorCtr="1"/>
          <a:lstStyle/>
          <a:p>
            <a:pPr>
              <a:defRPr lang="ru-RU" sz="1200" b="0" i="0" u="none" strike="noStrike">
                <a:solidFill>
                  <a:schemeClr val="tx1"/>
                </a:solidFill>
                <a:latin typeface="Liberation Serif"/>
                <a:ea typeface="+mn-ea"/>
                <a:cs typeface="+mn-cs"/>
              </a:defRPr>
            </a:pPr>
            <a:endParaRPr lang="ru-RU"/>
          </a:p>
        </c:txPr>
        <c:crossAx val="95829376"/>
        <c:crosses val="autoZero"/>
        <c:crossBetween val="between"/>
      </c:valAx>
      <c:spPr>
        <a:prstGeom prst="rect">
          <a:avLst/>
        </a:prstGeom>
        <a:noFill/>
        <a:ln>
          <a:noFill/>
        </a:ln>
        <a:effectLst/>
      </c:spPr>
    </c:plotArea>
    <c:plotVisOnly val="1"/>
    <c:dispBlanksAs val="gap"/>
    <c:showDLblsOverMax val="0"/>
  </c:chart>
  <c:txPr>
    <a:bodyPr/>
    <a:lstStyle/>
    <a:p>
      <a:pPr>
        <a:defRPr lang="ru-RU"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Лист1!$B$1</c:f>
              <c:strCache>
                <c:ptCount val="1"/>
                <c:pt idx="0">
                  <c:v>Ряд 1</c:v>
                </c:pt>
              </c:strCache>
            </c:strRef>
          </c:tx>
          <c:marker>
            <c:symbol val="none"/>
          </c:marker>
          <c:cat>
            <c:numRef>
              <c:f>Лист1!$A$2:$A$6</c:f>
              <c:numCache>
                <c:formatCode>General</c:formatCode>
                <c:ptCount val="5"/>
                <c:pt idx="0">
                  <c:v>2023</c:v>
                </c:pt>
                <c:pt idx="1">
                  <c:v>2024</c:v>
                </c:pt>
                <c:pt idx="2">
                  <c:v>2025</c:v>
                </c:pt>
                <c:pt idx="3">
                  <c:v>2026</c:v>
                </c:pt>
                <c:pt idx="4">
                  <c:v>2027</c:v>
                </c:pt>
              </c:numCache>
            </c:numRef>
          </c:cat>
          <c:val>
            <c:numRef>
              <c:f>Лист1!$B$2:$B$6</c:f>
              <c:numCache>
                <c:formatCode>#,##0.0</c:formatCode>
                <c:ptCount val="5"/>
                <c:pt idx="0" formatCode="#,##0">
                  <c:v>10537</c:v>
                </c:pt>
                <c:pt idx="1">
                  <c:v>15244.2</c:v>
                </c:pt>
                <c:pt idx="2" formatCode="#,##0">
                  <c:v>17063</c:v>
                </c:pt>
                <c:pt idx="3" formatCode="#,##0">
                  <c:v>15889</c:v>
                </c:pt>
                <c:pt idx="4" formatCode="#,##0">
                  <c:v>19535</c:v>
                </c:pt>
              </c:numCache>
            </c:numRef>
          </c:val>
          <c:smooth val="0"/>
          <c:extLst>
            <c:ext xmlns:c16="http://schemas.microsoft.com/office/drawing/2014/chart" uri="{C3380CC4-5D6E-409C-BE32-E72D297353CC}">
              <c16:uniqueId val="{00000000-8CDF-46D1-8132-A0C884F121FF}"/>
            </c:ext>
          </c:extLst>
        </c:ser>
        <c:dLbls>
          <c:showLegendKey val="0"/>
          <c:showVal val="0"/>
          <c:showCatName val="0"/>
          <c:showSerName val="0"/>
          <c:showPercent val="0"/>
          <c:showBubbleSize val="0"/>
        </c:dLbls>
        <c:smooth val="0"/>
        <c:axId val="95886336"/>
        <c:axId val="95893760"/>
      </c:lineChart>
      <c:catAx>
        <c:axId val="95886336"/>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ru-RU" sz="1400" b="0" i="0" u="none" strike="noStrike">
                <a:solidFill>
                  <a:schemeClr val="tx1"/>
                </a:solidFill>
                <a:latin typeface="Liberation Serif"/>
                <a:ea typeface="+mn-ea"/>
                <a:cs typeface="+mn-cs"/>
              </a:defRPr>
            </a:pPr>
            <a:endParaRPr lang="ru-RU"/>
          </a:p>
        </c:txPr>
        <c:crossAx val="95893760"/>
        <c:crosses val="autoZero"/>
        <c:auto val="1"/>
        <c:lblAlgn val="ctr"/>
        <c:lblOffset val="100"/>
        <c:noMultiLvlLbl val="0"/>
      </c:catAx>
      <c:valAx>
        <c:axId val="95893760"/>
        <c:scaling>
          <c:orientation val="minMax"/>
        </c:scaling>
        <c:delete val="0"/>
        <c:axPos val="l"/>
        <c:majorGridlines/>
        <c:numFmt formatCode="#,##0" sourceLinked="1"/>
        <c:majorTickMark val="out"/>
        <c:minorTickMark val="none"/>
        <c:tickLblPos val="nextTo"/>
        <c:txPr>
          <a:bodyPr rot="-60000000" spcFirstLastPara="0" vertOverflow="ellipsis" vert="horz" wrap="square" anchor="ctr" anchorCtr="1"/>
          <a:lstStyle/>
          <a:p>
            <a:pPr>
              <a:defRPr lang="ru-RU" sz="1400" b="0" i="0" u="none" strike="noStrike">
                <a:solidFill>
                  <a:schemeClr val="tx1"/>
                </a:solidFill>
                <a:latin typeface="Liberation Serif"/>
                <a:ea typeface="+mn-ea"/>
                <a:cs typeface="+mn-cs"/>
              </a:defRPr>
            </a:pPr>
            <a:endParaRPr lang="ru-RU"/>
          </a:p>
        </c:txPr>
        <c:crossAx val="95886336"/>
        <c:crosses val="autoZero"/>
        <c:crossBetween val="between"/>
      </c:valAx>
    </c:plotArea>
    <c:plotVisOnly val="1"/>
    <c:dispBlanksAs val="gap"/>
    <c:showDLblsOverMax val="0"/>
  </c:chart>
  <c:txPr>
    <a:bodyPr/>
    <a:lstStyle/>
    <a:p>
      <a:pPr>
        <a:defRPr lang="ru-RU"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Лист1!$B$1</c:f>
              <c:strCache>
                <c:ptCount val="1"/>
                <c:pt idx="0">
                  <c:v>Социальное обеспечение населения</c:v>
                </c:pt>
              </c:strCache>
            </c:strRef>
          </c:tx>
          <c:cat>
            <c:numRef>
              <c:f>Лист1!$A$2:$A$6</c:f>
              <c:numCache>
                <c:formatCode>General</c:formatCode>
                <c:ptCount val="5"/>
                <c:pt idx="0">
                  <c:v>2023</c:v>
                </c:pt>
                <c:pt idx="1">
                  <c:v>2024</c:v>
                </c:pt>
                <c:pt idx="2">
                  <c:v>2025</c:v>
                </c:pt>
                <c:pt idx="3">
                  <c:v>2026</c:v>
                </c:pt>
                <c:pt idx="4">
                  <c:v>2027</c:v>
                </c:pt>
              </c:numCache>
            </c:numRef>
          </c:cat>
          <c:val>
            <c:numRef>
              <c:f>Лист1!$B$2:$B$6</c:f>
              <c:numCache>
                <c:formatCode>#,##0.00</c:formatCode>
                <c:ptCount val="5"/>
                <c:pt idx="0">
                  <c:v>83531.399999999994</c:v>
                </c:pt>
                <c:pt idx="1">
                  <c:v>86578.2</c:v>
                </c:pt>
                <c:pt idx="2">
                  <c:v>108459.5</c:v>
                </c:pt>
                <c:pt idx="3">
                  <c:v>112677.2</c:v>
                </c:pt>
                <c:pt idx="4">
                  <c:v>117173.3</c:v>
                </c:pt>
              </c:numCache>
            </c:numRef>
          </c:val>
          <c:extLst>
            <c:ext xmlns:c16="http://schemas.microsoft.com/office/drawing/2014/chart" uri="{C3380CC4-5D6E-409C-BE32-E72D297353CC}">
              <c16:uniqueId val="{00000000-0FD0-4E60-9AF1-ACFD316BED77}"/>
            </c:ext>
          </c:extLst>
        </c:ser>
        <c:ser>
          <c:idx val="1"/>
          <c:order val="1"/>
          <c:tx>
            <c:strRef>
              <c:f>Лист1!$C$1</c:f>
              <c:strCache>
                <c:ptCount val="1"/>
                <c:pt idx="0">
                  <c:v>Другие вопросы в области социальной политики</c:v>
                </c:pt>
              </c:strCache>
            </c:strRef>
          </c:tx>
          <c:cat>
            <c:numRef>
              <c:f>Лист1!$A$2:$A$6</c:f>
              <c:numCache>
                <c:formatCode>General</c:formatCode>
                <c:ptCount val="5"/>
                <c:pt idx="0">
                  <c:v>2023</c:v>
                </c:pt>
                <c:pt idx="1">
                  <c:v>2024</c:v>
                </c:pt>
                <c:pt idx="2">
                  <c:v>2025</c:v>
                </c:pt>
                <c:pt idx="3">
                  <c:v>2026</c:v>
                </c:pt>
                <c:pt idx="4">
                  <c:v>2027</c:v>
                </c:pt>
              </c:numCache>
            </c:numRef>
          </c:cat>
          <c:val>
            <c:numRef>
              <c:f>Лист1!$C$2:$C$6</c:f>
              <c:numCache>
                <c:formatCode>#,##0.00</c:formatCode>
                <c:ptCount val="5"/>
                <c:pt idx="0" formatCode="#,##0">
                  <c:v>7900</c:v>
                </c:pt>
                <c:pt idx="1">
                  <c:v>7993.4</c:v>
                </c:pt>
                <c:pt idx="2">
                  <c:v>9467.7999999999993</c:v>
                </c:pt>
                <c:pt idx="3">
                  <c:v>9467.7999999999993</c:v>
                </c:pt>
                <c:pt idx="4">
                  <c:v>9467.7999999999993</c:v>
                </c:pt>
              </c:numCache>
            </c:numRef>
          </c:val>
          <c:extLst>
            <c:ext xmlns:c16="http://schemas.microsoft.com/office/drawing/2014/chart" uri="{C3380CC4-5D6E-409C-BE32-E72D297353CC}">
              <c16:uniqueId val="{00000001-0FD0-4E60-9AF1-ACFD316BED77}"/>
            </c:ext>
          </c:extLst>
        </c:ser>
        <c:ser>
          <c:idx val="2"/>
          <c:order val="2"/>
          <c:tx>
            <c:strRef>
              <c:f>Лист1!$D$1</c:f>
              <c:strCache>
                <c:ptCount val="1"/>
                <c:pt idx="0">
                  <c:v>Охрана семьи и детства</c:v>
                </c:pt>
              </c:strCache>
            </c:strRef>
          </c:tx>
          <c:spPr>
            <a:prstGeom prst="rect">
              <a:avLst/>
            </a:prstGeom>
            <a:ln w="25400">
              <a:noFill/>
            </a:ln>
          </c:spPr>
          <c:cat>
            <c:numRef>
              <c:f>Лист1!$A$2:$A$6</c:f>
              <c:numCache>
                <c:formatCode>General</c:formatCode>
                <c:ptCount val="5"/>
                <c:pt idx="0">
                  <c:v>2023</c:v>
                </c:pt>
                <c:pt idx="1">
                  <c:v>2024</c:v>
                </c:pt>
                <c:pt idx="2">
                  <c:v>2025</c:v>
                </c:pt>
                <c:pt idx="3">
                  <c:v>2026</c:v>
                </c:pt>
                <c:pt idx="4">
                  <c:v>2027</c:v>
                </c:pt>
              </c:numCache>
            </c:numRef>
          </c:cat>
          <c:val>
            <c:numRef>
              <c:f>Лист1!$D$2:$D$6</c:f>
              <c:numCache>
                <c:formatCode>#,##0</c:formatCode>
                <c:ptCount val="5"/>
                <c:pt idx="0" formatCode="General">
                  <c:v>0</c:v>
                </c:pt>
                <c:pt idx="1">
                  <c:v>1000</c:v>
                </c:pt>
                <c:pt idx="2" formatCode="General">
                  <c:v>0</c:v>
                </c:pt>
                <c:pt idx="3" formatCode="General">
                  <c:v>0</c:v>
                </c:pt>
                <c:pt idx="4" formatCode="General">
                  <c:v>0</c:v>
                </c:pt>
              </c:numCache>
            </c:numRef>
          </c:val>
          <c:extLst>
            <c:ext xmlns:c16="http://schemas.microsoft.com/office/drawing/2014/chart" uri="{C3380CC4-5D6E-409C-BE32-E72D297353CC}">
              <c16:uniqueId val="{00000002-0FD0-4E60-9AF1-ACFD316BED77}"/>
            </c:ext>
          </c:extLst>
        </c:ser>
        <c:dLbls>
          <c:showLegendKey val="0"/>
          <c:showVal val="0"/>
          <c:showCatName val="0"/>
          <c:showSerName val="0"/>
          <c:showPercent val="0"/>
          <c:showBubbleSize val="0"/>
        </c:dLbls>
        <c:axId val="96275840"/>
        <c:axId val="96298880"/>
      </c:areaChart>
      <c:catAx>
        <c:axId val="96275840"/>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ru-RU" sz="1200" b="0" i="0" u="none" strike="noStrike">
                <a:solidFill>
                  <a:schemeClr val="tx1"/>
                </a:solidFill>
                <a:latin typeface="Liberation Serif"/>
                <a:ea typeface="+mn-ea"/>
                <a:cs typeface="+mn-cs"/>
              </a:defRPr>
            </a:pPr>
            <a:endParaRPr lang="ru-RU"/>
          </a:p>
        </c:txPr>
        <c:crossAx val="96298880"/>
        <c:crosses val="autoZero"/>
        <c:auto val="1"/>
        <c:lblAlgn val="ctr"/>
        <c:lblOffset val="100"/>
        <c:noMultiLvlLbl val="0"/>
      </c:catAx>
      <c:valAx>
        <c:axId val="96298880"/>
        <c:scaling>
          <c:orientation val="minMax"/>
        </c:scaling>
        <c:delete val="0"/>
        <c:axPos val="l"/>
        <c:majorGridlines/>
        <c:numFmt formatCode="#,##0.00" sourceLinked="1"/>
        <c:majorTickMark val="out"/>
        <c:minorTickMark val="none"/>
        <c:tickLblPos val="nextTo"/>
        <c:txPr>
          <a:bodyPr rot="-60000000" spcFirstLastPara="0" vertOverflow="ellipsis" vert="horz" wrap="square" anchor="ctr" anchorCtr="1"/>
          <a:lstStyle/>
          <a:p>
            <a:pPr>
              <a:defRPr lang="ru-RU" sz="1200" b="0" i="0" u="none" strike="noStrike">
                <a:solidFill>
                  <a:schemeClr val="tx1"/>
                </a:solidFill>
                <a:latin typeface="Liberation Serif"/>
                <a:ea typeface="+mn-ea"/>
                <a:cs typeface="+mn-cs"/>
              </a:defRPr>
            </a:pPr>
            <a:endParaRPr lang="ru-RU"/>
          </a:p>
        </c:txPr>
        <c:crossAx val="96275840"/>
        <c:crosses val="autoZero"/>
        <c:crossBetween val="midCat"/>
      </c:valAx>
    </c:plotArea>
    <c:legend>
      <c:legendPos val="r"/>
      <c:overlay val="0"/>
      <c:txPr>
        <a:bodyPr rot="0" spcFirstLastPara="0" vertOverflow="ellipsis" vert="horz" wrap="square" anchor="ctr" anchorCtr="1"/>
        <a:lstStyle/>
        <a:p>
          <a:pPr>
            <a:defRPr lang="ru-RU" sz="1200" b="0" i="0" u="none" strike="noStrike">
              <a:solidFill>
                <a:schemeClr val="tx1"/>
              </a:solidFill>
              <a:latin typeface="Liberation Serif"/>
              <a:ea typeface="+mn-ea"/>
              <a:cs typeface="+mn-cs"/>
            </a:defRPr>
          </a:pPr>
          <a:endParaRPr lang="ru-RU"/>
        </a:p>
      </c:txPr>
    </c:legend>
    <c:plotVisOnly val="1"/>
    <c:dispBlanksAs val="zero"/>
    <c:showDLblsOverMax val="0"/>
  </c:chart>
  <c:txPr>
    <a:bodyPr/>
    <a:lstStyle/>
    <a:p>
      <a:pPr>
        <a:defRPr lang="ru-RU"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Лист1!$B$1</c:f>
              <c:strCache>
                <c:ptCount val="1"/>
                <c:pt idx="0">
                  <c:v>Физическая культура</c:v>
                </c:pt>
              </c:strCache>
            </c:strRef>
          </c:tx>
          <c:cat>
            <c:numRef>
              <c:f>Лист1!$A$2:$A$6</c:f>
              <c:numCache>
                <c:formatCode>General</c:formatCode>
                <c:ptCount val="5"/>
                <c:pt idx="0">
                  <c:v>2023</c:v>
                </c:pt>
                <c:pt idx="1">
                  <c:v>2024</c:v>
                </c:pt>
                <c:pt idx="2">
                  <c:v>2025</c:v>
                </c:pt>
                <c:pt idx="3">
                  <c:v>2026</c:v>
                </c:pt>
                <c:pt idx="4">
                  <c:v>2027</c:v>
                </c:pt>
              </c:numCache>
            </c:numRef>
          </c:cat>
          <c:val>
            <c:numRef>
              <c:f>Лист1!$B$2:$B$6</c:f>
              <c:numCache>
                <c:formatCode>#,##0.0</c:formatCode>
                <c:ptCount val="5"/>
                <c:pt idx="0">
                  <c:v>1753.2</c:v>
                </c:pt>
                <c:pt idx="1">
                  <c:v>21983.1</c:v>
                </c:pt>
                <c:pt idx="2">
                  <c:v>0</c:v>
                </c:pt>
                <c:pt idx="3">
                  <c:v>29381.4</c:v>
                </c:pt>
                <c:pt idx="4">
                  <c:v>29546.400000000001</c:v>
                </c:pt>
              </c:numCache>
            </c:numRef>
          </c:val>
          <c:smooth val="0"/>
          <c:extLst>
            <c:ext xmlns:c16="http://schemas.microsoft.com/office/drawing/2014/chart" uri="{C3380CC4-5D6E-409C-BE32-E72D297353CC}">
              <c16:uniqueId val="{00000000-914F-42D8-8281-B6AFC17D32B3}"/>
            </c:ext>
          </c:extLst>
        </c:ser>
        <c:ser>
          <c:idx val="1"/>
          <c:order val="1"/>
          <c:tx>
            <c:strRef>
              <c:f>Лист1!$C$1</c:f>
              <c:strCache>
                <c:ptCount val="1"/>
                <c:pt idx="0">
                  <c:v>Спорт высших достижений</c:v>
                </c:pt>
              </c:strCache>
            </c:strRef>
          </c:tx>
          <c:cat>
            <c:numRef>
              <c:f>Лист1!$A$2:$A$6</c:f>
              <c:numCache>
                <c:formatCode>General</c:formatCode>
                <c:ptCount val="5"/>
                <c:pt idx="0">
                  <c:v>2023</c:v>
                </c:pt>
                <c:pt idx="1">
                  <c:v>2024</c:v>
                </c:pt>
                <c:pt idx="2">
                  <c:v>2025</c:v>
                </c:pt>
                <c:pt idx="3">
                  <c:v>2026</c:v>
                </c:pt>
                <c:pt idx="4">
                  <c:v>2027</c:v>
                </c:pt>
              </c:numCache>
            </c:numRef>
          </c:cat>
          <c:val>
            <c:numRef>
              <c:f>Лист1!$C$2:$C$6</c:f>
              <c:numCache>
                <c:formatCode>#,##0.0</c:formatCode>
                <c:ptCount val="5"/>
                <c:pt idx="0">
                  <c:v>0</c:v>
                </c:pt>
                <c:pt idx="1">
                  <c:v>2291</c:v>
                </c:pt>
                <c:pt idx="2">
                  <c:v>106.9</c:v>
                </c:pt>
                <c:pt idx="3">
                  <c:v>3694.5</c:v>
                </c:pt>
                <c:pt idx="4">
                  <c:v>3694.5</c:v>
                </c:pt>
              </c:numCache>
            </c:numRef>
          </c:val>
          <c:smooth val="0"/>
          <c:extLst>
            <c:ext xmlns:c16="http://schemas.microsoft.com/office/drawing/2014/chart" uri="{C3380CC4-5D6E-409C-BE32-E72D297353CC}">
              <c16:uniqueId val="{00000001-914F-42D8-8281-B6AFC17D32B3}"/>
            </c:ext>
          </c:extLst>
        </c:ser>
        <c:dLbls>
          <c:showLegendKey val="0"/>
          <c:showVal val="0"/>
          <c:showCatName val="0"/>
          <c:showSerName val="0"/>
          <c:showPercent val="0"/>
          <c:showBubbleSize val="0"/>
        </c:dLbls>
        <c:marker val="1"/>
        <c:smooth val="0"/>
        <c:axId val="95806592"/>
        <c:axId val="95808512"/>
      </c:lineChart>
      <c:catAx>
        <c:axId val="9580659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ru-RU" sz="1200" b="0" i="0" u="none" strike="noStrike">
                <a:solidFill>
                  <a:schemeClr val="tx1"/>
                </a:solidFill>
                <a:latin typeface="Liberation Serif"/>
                <a:ea typeface="+mn-ea"/>
                <a:cs typeface="+mn-cs"/>
              </a:defRPr>
            </a:pPr>
            <a:endParaRPr lang="ru-RU"/>
          </a:p>
        </c:txPr>
        <c:crossAx val="95808512"/>
        <c:crosses val="autoZero"/>
        <c:auto val="1"/>
        <c:lblAlgn val="ctr"/>
        <c:lblOffset val="100"/>
        <c:noMultiLvlLbl val="0"/>
      </c:catAx>
      <c:valAx>
        <c:axId val="95808512"/>
        <c:scaling>
          <c:orientation val="minMax"/>
        </c:scaling>
        <c:delete val="0"/>
        <c:axPos val="l"/>
        <c:majorGridlines/>
        <c:numFmt formatCode="#,##0.0" sourceLinked="1"/>
        <c:majorTickMark val="out"/>
        <c:minorTickMark val="none"/>
        <c:tickLblPos val="nextTo"/>
        <c:txPr>
          <a:bodyPr rot="-60000000" spcFirstLastPara="0" vertOverflow="ellipsis" vert="horz" wrap="square" anchor="ctr" anchorCtr="1"/>
          <a:lstStyle/>
          <a:p>
            <a:pPr>
              <a:defRPr lang="ru-RU" sz="1200" b="0" i="0" u="none" strike="noStrike">
                <a:solidFill>
                  <a:schemeClr val="tx1"/>
                </a:solidFill>
                <a:latin typeface="Liberation Serif"/>
                <a:ea typeface="+mn-ea"/>
                <a:cs typeface="+mn-cs"/>
              </a:defRPr>
            </a:pPr>
            <a:endParaRPr lang="ru-RU"/>
          </a:p>
        </c:txPr>
        <c:crossAx val="95806592"/>
        <c:crosses val="autoZero"/>
        <c:crossBetween val="between"/>
      </c:valAx>
    </c:plotArea>
    <c:legend>
      <c:legendPos val="r"/>
      <c:overlay val="0"/>
      <c:txPr>
        <a:bodyPr rot="0" spcFirstLastPara="0" vertOverflow="ellipsis" vert="horz" wrap="square" anchor="ctr" anchorCtr="1"/>
        <a:lstStyle/>
        <a:p>
          <a:pPr>
            <a:defRPr lang="ru-RU" sz="1200" b="0" i="0" u="none" strike="noStrike">
              <a:solidFill>
                <a:schemeClr val="tx1"/>
              </a:solidFill>
              <a:latin typeface="Liberation Serif"/>
              <a:ea typeface="+mn-ea"/>
              <a:cs typeface="+mn-cs"/>
            </a:defRPr>
          </a:pPr>
          <a:endParaRPr lang="ru-RU"/>
        </a:p>
      </c:txPr>
    </c:legend>
    <c:plotVisOnly val="1"/>
    <c:dispBlanksAs val="zero"/>
    <c:showDLblsOverMax val="0"/>
  </c:chart>
  <c:txPr>
    <a:bodyPr/>
    <a:lstStyle/>
    <a:p>
      <a:pPr>
        <a:defRPr lang="ru-RU"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Лист1!$B$1</c:f>
              <c:strCache>
                <c:ptCount val="1"/>
                <c:pt idx="0">
                  <c:v>Дотации на выравнивание</c:v>
                </c:pt>
              </c:strCache>
            </c:strRef>
          </c:tx>
          <c:invertIfNegative val="0"/>
          <c:cat>
            <c:numRef>
              <c:f>Лист1!$A$2:$A$6</c:f>
              <c:numCache>
                <c:formatCode>General</c:formatCode>
                <c:ptCount val="5"/>
                <c:pt idx="0">
                  <c:v>2023</c:v>
                </c:pt>
                <c:pt idx="1">
                  <c:v>2024</c:v>
                </c:pt>
                <c:pt idx="2">
                  <c:v>2025</c:v>
                </c:pt>
                <c:pt idx="3">
                  <c:v>2026</c:v>
                </c:pt>
                <c:pt idx="4">
                  <c:v>2027</c:v>
                </c:pt>
              </c:numCache>
            </c:numRef>
          </c:cat>
          <c:val>
            <c:numRef>
              <c:f>Лист1!$B$2:$B$6</c:f>
              <c:numCache>
                <c:formatCode>#,##0</c:formatCode>
                <c:ptCount val="5"/>
                <c:pt idx="0">
                  <c:v>49407</c:v>
                </c:pt>
                <c:pt idx="1">
                  <c:v>51335</c:v>
                </c:pt>
                <c:pt idx="2">
                  <c:v>53010</c:v>
                </c:pt>
                <c:pt idx="3">
                  <c:v>54320</c:v>
                </c:pt>
                <c:pt idx="4">
                  <c:v>55787</c:v>
                </c:pt>
              </c:numCache>
            </c:numRef>
          </c:val>
          <c:extLst>
            <c:ext xmlns:c16="http://schemas.microsoft.com/office/drawing/2014/chart" uri="{C3380CC4-5D6E-409C-BE32-E72D297353CC}">
              <c16:uniqueId val="{00000000-8AA2-402B-9D28-8CF5B6056980}"/>
            </c:ext>
          </c:extLst>
        </c:ser>
        <c:ser>
          <c:idx val="1"/>
          <c:order val="1"/>
          <c:tx>
            <c:strRef>
              <c:f>Лист1!$C$1</c:f>
              <c:strCache>
                <c:ptCount val="1"/>
                <c:pt idx="0">
                  <c:v>Прочие межбюджетные трансферты</c:v>
                </c:pt>
              </c:strCache>
            </c:strRef>
          </c:tx>
          <c:invertIfNegative val="0"/>
          <c:cat>
            <c:numRef>
              <c:f>Лист1!$A$2:$A$6</c:f>
              <c:numCache>
                <c:formatCode>General</c:formatCode>
                <c:ptCount val="5"/>
                <c:pt idx="0">
                  <c:v>2023</c:v>
                </c:pt>
                <c:pt idx="1">
                  <c:v>2024</c:v>
                </c:pt>
                <c:pt idx="2">
                  <c:v>2025</c:v>
                </c:pt>
                <c:pt idx="3">
                  <c:v>2026</c:v>
                </c:pt>
                <c:pt idx="4">
                  <c:v>2027</c:v>
                </c:pt>
              </c:numCache>
            </c:numRef>
          </c:cat>
          <c:val>
            <c:numRef>
              <c:f>Лист1!$C$2:$C$6</c:f>
              <c:numCache>
                <c:formatCode>#,##0</c:formatCode>
                <c:ptCount val="5"/>
                <c:pt idx="0">
                  <c:v>189793</c:v>
                </c:pt>
                <c:pt idx="1">
                  <c:v>392413</c:v>
                </c:pt>
                <c:pt idx="2" formatCode="#,##0.00">
                  <c:v>484462.4</c:v>
                </c:pt>
                <c:pt idx="3">
                  <c:v>327400</c:v>
                </c:pt>
                <c:pt idx="4">
                  <c:v>299143</c:v>
                </c:pt>
              </c:numCache>
            </c:numRef>
          </c:val>
          <c:extLst>
            <c:ext xmlns:c16="http://schemas.microsoft.com/office/drawing/2014/chart" uri="{C3380CC4-5D6E-409C-BE32-E72D297353CC}">
              <c16:uniqueId val="{00000001-8AA2-402B-9D28-8CF5B6056980}"/>
            </c:ext>
          </c:extLst>
        </c:ser>
        <c:dLbls>
          <c:showLegendKey val="0"/>
          <c:showVal val="0"/>
          <c:showCatName val="0"/>
          <c:showSerName val="0"/>
          <c:showPercent val="0"/>
          <c:showBubbleSize val="0"/>
        </c:dLbls>
        <c:gapWidth val="150"/>
        <c:axId val="96557696"/>
        <c:axId val="104783872"/>
      </c:barChart>
      <c:catAx>
        <c:axId val="96557696"/>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ru-RU" sz="1200" b="0" i="0" u="none" strike="noStrike">
                <a:solidFill>
                  <a:schemeClr val="tx1"/>
                </a:solidFill>
                <a:latin typeface="Liberation Serif"/>
                <a:ea typeface="+mn-ea"/>
                <a:cs typeface="+mn-cs"/>
              </a:defRPr>
            </a:pPr>
            <a:endParaRPr lang="ru-RU"/>
          </a:p>
        </c:txPr>
        <c:crossAx val="104783872"/>
        <c:crosses val="autoZero"/>
        <c:auto val="1"/>
        <c:lblAlgn val="ctr"/>
        <c:lblOffset val="100"/>
        <c:noMultiLvlLbl val="0"/>
      </c:catAx>
      <c:valAx>
        <c:axId val="104783872"/>
        <c:scaling>
          <c:orientation val="minMax"/>
        </c:scaling>
        <c:delete val="0"/>
        <c:axPos val="l"/>
        <c:majorGridlines/>
        <c:numFmt formatCode="#,##0" sourceLinked="1"/>
        <c:majorTickMark val="out"/>
        <c:minorTickMark val="none"/>
        <c:tickLblPos val="nextTo"/>
        <c:txPr>
          <a:bodyPr rot="-60000000" spcFirstLastPara="0" vertOverflow="ellipsis" vert="horz" wrap="square" anchor="ctr" anchorCtr="1"/>
          <a:lstStyle/>
          <a:p>
            <a:pPr>
              <a:defRPr lang="ru-RU" sz="1200" b="0" i="0" u="none" strike="noStrike">
                <a:solidFill>
                  <a:schemeClr val="tx1"/>
                </a:solidFill>
                <a:latin typeface="Liberation Serif"/>
                <a:ea typeface="+mn-ea"/>
                <a:cs typeface="+mn-cs"/>
              </a:defRPr>
            </a:pPr>
            <a:endParaRPr lang="ru-RU"/>
          </a:p>
        </c:txPr>
        <c:crossAx val="96557696"/>
        <c:crosses val="autoZero"/>
        <c:crossBetween val="between"/>
      </c:valAx>
    </c:plotArea>
    <c:legend>
      <c:legendPos val="r"/>
      <c:layout>
        <c:manualLayout>
          <c:xMode val="edge"/>
          <c:yMode val="edge"/>
          <c:x val="0.75585100000000005"/>
          <c:y val="0.18859400000000001"/>
          <c:w val="0.23714199999999999"/>
          <c:h val="0.391851"/>
        </c:manualLayout>
      </c:layout>
      <c:overlay val="0"/>
      <c:txPr>
        <a:bodyPr rot="0" spcFirstLastPara="0" vertOverflow="ellipsis" vert="horz" wrap="square" anchor="ctr" anchorCtr="1"/>
        <a:lstStyle/>
        <a:p>
          <a:pPr>
            <a:defRPr lang="ru-RU" sz="1600" b="0" i="0" u="none" strike="noStrike">
              <a:solidFill>
                <a:schemeClr val="tx1"/>
              </a:solidFill>
              <a:latin typeface="Liberation Serif"/>
              <a:ea typeface="+mn-ea"/>
              <a:cs typeface="+mn-cs"/>
            </a:defRPr>
          </a:pPr>
          <a:endParaRPr lang="ru-RU"/>
        </a:p>
      </c:txPr>
    </c:legend>
    <c:plotVisOnly val="1"/>
    <c:dispBlanksAs val="gap"/>
    <c:showDLblsOverMax val="0"/>
  </c:chart>
  <c:txPr>
    <a:bodyPr/>
    <a:lstStyle/>
    <a:p>
      <a:pPr>
        <a:defRPr lang="ru-RU"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505999999999998E-2"/>
          <c:y val="3.0259000000000001E-2"/>
          <c:w val="0.90248600000000001"/>
          <c:h val="0.79834400000000005"/>
        </c:manualLayout>
      </c:layout>
      <c:lineChart>
        <c:grouping val="standard"/>
        <c:varyColors val="0"/>
        <c:ser>
          <c:idx val="0"/>
          <c:order val="0"/>
          <c:tx>
            <c:strRef>
              <c:f>Лист1!$B$1</c:f>
              <c:strCache>
                <c:ptCount val="1"/>
                <c:pt idx="0">
                  <c:v>Доходы</c:v>
                </c:pt>
              </c:strCache>
            </c:strRef>
          </c:tx>
          <c:spPr>
            <a:prstGeom prst="rect">
              <a:avLst/>
            </a:prstGeom>
            <a:ln w="22320" cap="rnd" cmpd="sng" algn="ctr">
              <a:solidFill>
                <a:srgbClr val="31A274"/>
              </a:solidFill>
              <a:prstDash val="solid"/>
              <a:round/>
            </a:ln>
          </c:spPr>
          <c:marker>
            <c:symbol val="none"/>
          </c:marker>
          <c:dLbls>
            <c:dLbl>
              <c:idx val="0"/>
              <c:tx>
                <c:rich>
                  <a:bodyPr/>
                  <a:lstStyle/>
                  <a:p>
                    <a:r>
                      <a:rPr lang="en-US"/>
                      <a:t>660987</a:t>
                    </a:r>
                  </a:p>
                </c:rich>
              </c:tx>
              <c:dLblPos val="t"/>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0-E054-49CF-B65B-2AFA15174B8A}"/>
                </c:ext>
              </c:extLst>
            </c:dLbl>
            <c:dLbl>
              <c:idx val="9"/>
              <c:layout>
                <c:manualLayout>
                  <c:x val="-3.5797000000000002E-2"/>
                  <c:y val="-4.6922999999999999E-2"/>
                </c:manualLayout>
              </c:layout>
              <c:dLblPos val="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0-59F8-40D7-B212-FEDB5CE1CBB7}"/>
                </c:ext>
              </c:extLst>
            </c:dLbl>
            <c:dLbl>
              <c:idx val="11"/>
              <c:layout>
                <c:manualLayout>
                  <c:x val="-3.6964999999999998E-2"/>
                  <c:y val="-5.6736000000000002E-2"/>
                </c:manualLayout>
              </c:layout>
              <c:dLblPos val="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1-59F8-40D7-B212-FEDB5CE1CBB7}"/>
                </c:ext>
              </c:extLst>
            </c:dLbl>
            <c:numFmt formatCode="#,##0" sourceLinked="0"/>
            <c:spPr>
              <a:noFill/>
              <a:ln>
                <a:noFill/>
              </a:ln>
              <a:effectLst/>
            </c:spPr>
            <c:txPr>
              <a:bodyPr rot="0" spcFirstLastPara="0" vertOverflow="ellipsis" vert="horz" wrap="square" lIns="38100" tIns="19050" rIns="38100" bIns="19050" anchor="ctr" anchorCtr="1"/>
              <a:lstStyle/>
              <a:p>
                <a:pPr>
                  <a:defRPr lang="ru-RU" sz="1000" b="0" i="0" u="none" strike="noStrike" spc="-1">
                    <a:solidFill>
                      <a:srgbClr val="595959"/>
                    </a:solidFill>
                    <a:latin typeface="Century Gothic"/>
                    <a:ea typeface="+mn-ea"/>
                    <a:cs typeface="+mn-cs"/>
                  </a:defRPr>
                </a:pPr>
                <a:endParaRPr lang="ru-RU"/>
              </a:p>
            </c:txPr>
            <c:dLblPos val="t"/>
            <c:showLegendKey val="0"/>
            <c:showVal val="1"/>
            <c:showCatName val="0"/>
            <c:showSerName val="0"/>
            <c:showPercent val="0"/>
            <c:showBubbleSize val="1"/>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Лист1!$A$2:$A$14</c:f>
              <c:strCache>
                <c:ptCount val="13"/>
                <c:pt idx="0">
                  <c:v>2015 год (факт)</c:v>
                </c:pt>
                <c:pt idx="1">
                  <c:v>2016 год (факт)</c:v>
                </c:pt>
                <c:pt idx="2">
                  <c:v>2017год (факт)</c:v>
                </c:pt>
                <c:pt idx="3">
                  <c:v>2018 год (факт)</c:v>
                </c:pt>
                <c:pt idx="4">
                  <c:v>2019 год (факт)</c:v>
                </c:pt>
                <c:pt idx="5">
                  <c:v>2020 год (факт)</c:v>
                </c:pt>
                <c:pt idx="6">
                  <c:v>2021 год (план)</c:v>
                </c:pt>
                <c:pt idx="7">
                  <c:v>2022 год (план)</c:v>
                </c:pt>
                <c:pt idx="8">
                  <c:v>2023 год (план)</c:v>
                </c:pt>
                <c:pt idx="9">
                  <c:v>2024 год (план)</c:v>
                </c:pt>
                <c:pt idx="10">
                  <c:v>2025 год (план)</c:v>
                </c:pt>
                <c:pt idx="11">
                  <c:v>2026 год (план)</c:v>
                </c:pt>
                <c:pt idx="12">
                  <c:v>2027 год (план)</c:v>
                </c:pt>
              </c:strCache>
            </c:strRef>
          </c:cat>
          <c:val>
            <c:numRef>
              <c:f>Лист1!$B$2:$B$14</c:f>
              <c:numCache>
                <c:formatCode>General</c:formatCode>
                <c:ptCount val="13"/>
                <c:pt idx="0">
                  <c:v>660987</c:v>
                </c:pt>
                <c:pt idx="1">
                  <c:v>664648</c:v>
                </c:pt>
                <c:pt idx="2">
                  <c:v>692748</c:v>
                </c:pt>
                <c:pt idx="3">
                  <c:v>755310</c:v>
                </c:pt>
                <c:pt idx="4">
                  <c:v>777860</c:v>
                </c:pt>
                <c:pt idx="5">
                  <c:v>875998</c:v>
                </c:pt>
                <c:pt idx="6">
                  <c:v>892350</c:v>
                </c:pt>
                <c:pt idx="7">
                  <c:v>979565</c:v>
                </c:pt>
                <c:pt idx="8">
                  <c:v>1103710</c:v>
                </c:pt>
                <c:pt idx="9">
                  <c:v>1404117</c:v>
                </c:pt>
                <c:pt idx="10">
                  <c:v>1702176.2</c:v>
                </c:pt>
                <c:pt idx="11">
                  <c:v>1582483.5</c:v>
                </c:pt>
                <c:pt idx="12">
                  <c:v>1607932.1</c:v>
                </c:pt>
              </c:numCache>
            </c:numRef>
          </c:val>
          <c:smooth val="0"/>
          <c:extLst>
            <c:ext xmlns:c16="http://schemas.microsoft.com/office/drawing/2014/chart" uri="{C3380CC4-5D6E-409C-BE32-E72D297353CC}">
              <c16:uniqueId val="{00000002-59F8-40D7-B212-FEDB5CE1CBB7}"/>
            </c:ext>
          </c:extLst>
        </c:ser>
        <c:ser>
          <c:idx val="1"/>
          <c:order val="1"/>
          <c:tx>
            <c:strRef>
              <c:f>Лист1!$C$1</c:f>
              <c:strCache>
                <c:ptCount val="1"/>
                <c:pt idx="0">
                  <c:v>Расходы</c:v>
                </c:pt>
              </c:strCache>
            </c:strRef>
          </c:tx>
          <c:spPr>
            <a:prstGeom prst="rect">
              <a:avLst/>
            </a:prstGeom>
            <a:ln w="22320" cap="rnd" cmpd="sng" algn="ctr">
              <a:solidFill>
                <a:srgbClr val="6C4D90"/>
              </a:solidFill>
              <a:prstDash val="solid"/>
              <a:round/>
            </a:ln>
          </c:spPr>
          <c:marker>
            <c:symbol val="none"/>
          </c:marker>
          <c:dLbls>
            <c:dLbl>
              <c:idx val="0"/>
              <c:tx>
                <c:rich>
                  <a:bodyPr/>
                  <a:lstStyle/>
                  <a:p>
                    <a:r>
                      <a:rPr lang="en-US"/>
                      <a:t>624612</a:t>
                    </a:r>
                  </a:p>
                </c:rich>
              </c:tx>
              <c:dLblPos val="b"/>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1-E054-49CF-B65B-2AFA15174B8A}"/>
                </c:ext>
              </c:extLst>
            </c:dLbl>
            <c:dLbl>
              <c:idx val="10"/>
              <c:layout>
                <c:manualLayout>
                  <c:x val="-3.7864000000000002E-2"/>
                  <c:y val="5.9188999999999999E-2"/>
                </c:manualLayout>
              </c:layout>
              <c:dLblPos val="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3-59F8-40D7-B212-FEDB5CE1CBB7}"/>
                </c:ext>
              </c:extLst>
            </c:dLbl>
            <c:numFmt formatCode="#,##0" sourceLinked="0"/>
            <c:spPr>
              <a:noFill/>
              <a:ln>
                <a:noFill/>
              </a:ln>
              <a:effectLst/>
            </c:spPr>
            <c:txPr>
              <a:bodyPr rot="0" spcFirstLastPara="0" vertOverflow="ellipsis" vert="horz" wrap="square" lIns="38100" tIns="19050" rIns="38100" bIns="19050" anchor="ctr" anchorCtr="1"/>
              <a:lstStyle/>
              <a:p>
                <a:pPr>
                  <a:defRPr lang="ru-RU" sz="1000" b="0" i="0" u="none" strike="noStrike" spc="-1">
                    <a:solidFill>
                      <a:srgbClr val="595959"/>
                    </a:solidFill>
                    <a:latin typeface="Century Gothic"/>
                    <a:ea typeface="+mn-ea"/>
                    <a:cs typeface="+mn-cs"/>
                  </a:defRPr>
                </a:pPr>
                <a:endParaRPr lang="ru-RU"/>
              </a:p>
            </c:txPr>
            <c:dLblPos val="b"/>
            <c:showLegendKey val="0"/>
            <c:showVal val="1"/>
            <c:showCatName val="0"/>
            <c:showSerName val="0"/>
            <c:showPercent val="0"/>
            <c:showBubbleSize val="1"/>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Лист1!$A$2:$A$14</c:f>
              <c:strCache>
                <c:ptCount val="13"/>
                <c:pt idx="0">
                  <c:v>2015 год (факт)</c:v>
                </c:pt>
                <c:pt idx="1">
                  <c:v>2016 год (факт)</c:v>
                </c:pt>
                <c:pt idx="2">
                  <c:v>2017год (факт)</c:v>
                </c:pt>
                <c:pt idx="3">
                  <c:v>2018 год (факт)</c:v>
                </c:pt>
                <c:pt idx="4">
                  <c:v>2019 год (факт)</c:v>
                </c:pt>
                <c:pt idx="5">
                  <c:v>2020 год (факт)</c:v>
                </c:pt>
                <c:pt idx="6">
                  <c:v>2021 год (план)</c:v>
                </c:pt>
                <c:pt idx="7">
                  <c:v>2022 год (план)</c:v>
                </c:pt>
                <c:pt idx="8">
                  <c:v>2023 год (план)</c:v>
                </c:pt>
                <c:pt idx="9">
                  <c:v>2024 год (план)</c:v>
                </c:pt>
                <c:pt idx="10">
                  <c:v>2025 год (план)</c:v>
                </c:pt>
                <c:pt idx="11">
                  <c:v>2026 год (план)</c:v>
                </c:pt>
                <c:pt idx="12">
                  <c:v>2027 год (план)</c:v>
                </c:pt>
              </c:strCache>
            </c:strRef>
          </c:cat>
          <c:val>
            <c:numRef>
              <c:f>Лист1!$C$2:$C$14</c:f>
              <c:numCache>
                <c:formatCode>General</c:formatCode>
                <c:ptCount val="13"/>
                <c:pt idx="0">
                  <c:v>624612</c:v>
                </c:pt>
                <c:pt idx="1">
                  <c:v>662523</c:v>
                </c:pt>
                <c:pt idx="2">
                  <c:v>675554</c:v>
                </c:pt>
                <c:pt idx="3">
                  <c:v>744300</c:v>
                </c:pt>
                <c:pt idx="4">
                  <c:v>780154</c:v>
                </c:pt>
                <c:pt idx="5">
                  <c:v>877728</c:v>
                </c:pt>
                <c:pt idx="6">
                  <c:v>894505</c:v>
                </c:pt>
                <c:pt idx="7">
                  <c:v>981965</c:v>
                </c:pt>
                <c:pt idx="8">
                  <c:v>1103710</c:v>
                </c:pt>
                <c:pt idx="9">
                  <c:v>1404117</c:v>
                </c:pt>
                <c:pt idx="10">
                  <c:v>1702176.2</c:v>
                </c:pt>
                <c:pt idx="11">
                  <c:v>1582483.5</c:v>
                </c:pt>
                <c:pt idx="12">
                  <c:v>1607932.1</c:v>
                </c:pt>
              </c:numCache>
            </c:numRef>
          </c:val>
          <c:smooth val="0"/>
          <c:extLst>
            <c:ext xmlns:c16="http://schemas.microsoft.com/office/drawing/2014/chart" uri="{C3380CC4-5D6E-409C-BE32-E72D297353CC}">
              <c16:uniqueId val="{00000004-59F8-40D7-B212-FEDB5CE1CBB7}"/>
            </c:ext>
          </c:extLst>
        </c:ser>
        <c:dLbls>
          <c:showLegendKey val="0"/>
          <c:showVal val="1"/>
          <c:showCatName val="0"/>
          <c:showSerName val="0"/>
          <c:showPercent val="0"/>
          <c:showBubbleSize val="1"/>
        </c:dLbls>
        <c:hiLowLines>
          <c:spPr>
            <a:prstGeom prst="rect">
              <a:avLst/>
            </a:prstGeom>
            <a:ln w="0" cap="rnd" cmpd="sng" algn="ctr">
              <a:noFill/>
              <a:prstDash val="solid"/>
              <a:round/>
            </a:ln>
          </c:spPr>
        </c:hiLowLines>
        <c:smooth val="0"/>
        <c:axId val="201861760"/>
        <c:axId val="201875840"/>
      </c:lineChart>
      <c:catAx>
        <c:axId val="201861760"/>
        <c:scaling>
          <c:orientation val="minMax"/>
        </c:scaling>
        <c:delete val="0"/>
        <c:axPos val="b"/>
        <c:numFmt formatCode="General" sourceLinked="0"/>
        <c:majorTickMark val="none"/>
        <c:minorTickMark val="none"/>
        <c:tickLblPos val="nextTo"/>
        <c:spPr>
          <a:prstGeom prst="rect">
            <a:avLst/>
          </a:prstGeom>
          <a:ln w="9360" cap="rnd" cmpd="sng" algn="ctr">
            <a:solidFill>
              <a:srgbClr val="D9D9D9"/>
            </a:solidFill>
            <a:prstDash val="solid"/>
            <a:round/>
          </a:ln>
        </c:spPr>
        <c:txPr>
          <a:bodyPr rot="-60000000" spcFirstLastPara="0" vertOverflow="ellipsis" vert="horz" wrap="square" anchor="ctr" anchorCtr="1"/>
          <a:lstStyle/>
          <a:p>
            <a:pPr>
              <a:defRPr lang="ru-RU" sz="1200" b="0" i="0" u="none" strike="noStrike" spc="7">
                <a:solidFill>
                  <a:srgbClr val="595959"/>
                </a:solidFill>
                <a:latin typeface="Century Gothic"/>
                <a:ea typeface="+mn-ea"/>
                <a:cs typeface="+mn-cs"/>
              </a:defRPr>
            </a:pPr>
            <a:endParaRPr lang="ru-RU"/>
          </a:p>
        </c:txPr>
        <c:crossAx val="201875840"/>
        <c:crosses val="autoZero"/>
        <c:auto val="1"/>
        <c:lblAlgn val="ctr"/>
        <c:lblOffset val="100"/>
        <c:noMultiLvlLbl val="0"/>
      </c:catAx>
      <c:valAx>
        <c:axId val="201875840"/>
        <c:scaling>
          <c:orientation val="minMax"/>
        </c:scaling>
        <c:delete val="0"/>
        <c:axPos val="l"/>
        <c:numFmt formatCode="#,##0" sourceLinked="0"/>
        <c:majorTickMark val="none"/>
        <c:minorTickMark val="none"/>
        <c:tickLblPos val="nextTo"/>
        <c:spPr>
          <a:prstGeom prst="rect">
            <a:avLst/>
          </a:prstGeom>
          <a:ln w="9360" cap="rnd" cmpd="sng" algn="ctr">
            <a:noFill/>
            <a:prstDash val="solid"/>
            <a:round/>
          </a:ln>
        </c:spPr>
        <c:txPr>
          <a:bodyPr rot="-60000000" spcFirstLastPara="0" vertOverflow="ellipsis" vert="horz" wrap="square" anchor="ctr" anchorCtr="1"/>
          <a:lstStyle/>
          <a:p>
            <a:pPr>
              <a:defRPr lang="ru-RU" sz="1200" b="0" i="0" u="none" strike="noStrike" spc="7">
                <a:solidFill>
                  <a:srgbClr val="595959"/>
                </a:solidFill>
                <a:latin typeface="Century Gothic"/>
                <a:ea typeface="+mn-ea"/>
                <a:cs typeface="+mn-cs"/>
              </a:defRPr>
            </a:pPr>
            <a:endParaRPr lang="ru-RU"/>
          </a:p>
        </c:txPr>
        <c:crossAx val="201861760"/>
        <c:crosses val="autoZero"/>
        <c:crossBetween val="between"/>
      </c:valAx>
      <c:spPr>
        <a:prstGeom prst="rect">
          <a:avLst/>
        </a:prstGeom>
        <a:gradFill>
          <a:gsLst>
            <a:gs pos="0">
              <a:srgbClr val="FFFFFF"/>
            </a:gs>
            <a:gs pos="100000">
              <a:srgbClr val="F2F2F2"/>
            </a:gs>
          </a:gsLst>
          <a:lin ang="5400000" scaled="1"/>
        </a:gradFill>
        <a:ln w="0">
          <a:noFill/>
        </a:ln>
      </c:spPr>
    </c:plotArea>
    <c:legend>
      <c:legendPos val="b"/>
      <c:overlay val="0"/>
      <c:spPr>
        <a:prstGeom prst="rect">
          <a:avLst/>
        </a:prstGeom>
        <a:noFill/>
        <a:ln w="0">
          <a:noFill/>
        </a:ln>
      </c:spPr>
      <c:txPr>
        <a:bodyPr rot="0" spcFirstLastPara="0" vertOverflow="ellipsis" vert="horz" wrap="square" anchor="ctr" anchorCtr="1"/>
        <a:lstStyle/>
        <a:p>
          <a:pPr>
            <a:defRPr lang="ru-RU" sz="1200" b="0" i="0" u="none" strike="noStrike" spc="-1">
              <a:solidFill>
                <a:srgbClr val="595959"/>
              </a:solidFill>
              <a:latin typeface="Century Gothic"/>
              <a:ea typeface="+mn-ea"/>
              <a:cs typeface="+mn-cs"/>
            </a:defRPr>
          </a:pPr>
          <a:endParaRPr lang="ru-RU"/>
        </a:p>
      </c:txPr>
    </c:legend>
    <c:plotVisOnly val="1"/>
    <c:dispBlanksAs val="gap"/>
    <c:showDLblsOverMax val="0"/>
  </c:chart>
  <c:spPr>
    <a:xfrm>
      <a:off x="657360" y="1207080"/>
      <a:ext cx="10875600" cy="5175000"/>
    </a:xfrm>
    <a:prstGeom prst="rect">
      <a:avLst/>
    </a:prstGeom>
    <a:solidFill>
      <a:srgbClr val="FFFFFF"/>
    </a:solidFill>
    <a:ln w="9360">
      <a:noFill/>
    </a:ln>
  </c:spPr>
  <c:txPr>
    <a:bodyPr/>
    <a:lstStyle/>
    <a:p>
      <a:pPr>
        <a:defRPr lang="ru-RU"/>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prstGeom prst="rect">
          <a:avLst/>
        </a:prstGeom>
        <a:solidFill>
          <a:srgbClr val="D9D9D9"/>
        </a:solidFill>
        <a:ln w="0">
          <a:noFill/>
        </a:ln>
      </c:spPr>
    </c:floor>
    <c:sideWall>
      <c:thickness val="0"/>
      <c:spPr>
        <a:prstGeom prst="rect">
          <a:avLst/>
        </a:prstGeom>
        <a:solidFill>
          <a:srgbClr val="D9D9D9"/>
        </a:solidFill>
        <a:ln w="0">
          <a:noFill/>
        </a:ln>
      </c:spPr>
    </c:sideWall>
    <c:backWall>
      <c:thickness val="0"/>
      <c:spPr>
        <a:prstGeom prst="rect">
          <a:avLst/>
        </a:prstGeom>
        <a:solidFill>
          <a:srgbClr val="D9D9D9"/>
        </a:solidFill>
        <a:ln w="0">
          <a:noFill/>
        </a:ln>
      </c:spPr>
    </c:backWall>
    <c:plotArea>
      <c:layout>
        <c:manualLayout>
          <c:layoutTarget val="inner"/>
          <c:xMode val="edge"/>
          <c:yMode val="edge"/>
          <c:x val="2.9652999999999999E-2"/>
          <c:y val="0.15456900000000001"/>
          <c:w val="0.96713099999999996"/>
          <c:h val="0.50324100000000005"/>
        </c:manualLayout>
      </c:layout>
      <c:pie3DChart>
        <c:varyColors val="1"/>
        <c:ser>
          <c:idx val="0"/>
          <c:order val="0"/>
          <c:tx>
            <c:strRef>
              <c:f>label 0</c:f>
              <c:strCache>
                <c:ptCount val="1"/>
                <c:pt idx="0">
                  <c:v>Столбец1</c:v>
                </c:pt>
              </c:strCache>
            </c:strRef>
          </c:tx>
          <c:spPr>
            <a:prstGeom prst="rect">
              <a:avLst/>
            </a:prstGeom>
            <a:solidFill>
              <a:srgbClr val="38540A"/>
            </a:solidFill>
            <a:ln w="0">
              <a:noFill/>
            </a:ln>
          </c:spPr>
          <c:dPt>
            <c:idx val="0"/>
            <c:bubble3D val="0"/>
            <c:spPr>
              <a:prstGeom prst="rect">
                <a:avLst/>
              </a:prstGeom>
              <a:gradFill>
                <a:gsLst>
                  <a:gs pos="0">
                    <a:srgbClr val="BDC2B8"/>
                  </a:gs>
                  <a:gs pos="100000">
                    <a:srgbClr val="798A6E"/>
                  </a:gs>
                </a:gsLst>
                <a:lin ang="5400000" scaled="1"/>
              </a:gradFill>
              <a:ln w="0">
                <a:noFill/>
              </a:ln>
            </c:spPr>
            <c:extLst>
              <c:ext xmlns:c16="http://schemas.microsoft.com/office/drawing/2014/chart" uri="{C3380CC4-5D6E-409C-BE32-E72D297353CC}">
                <c16:uniqueId val="{00000001-A706-45DB-9077-D611EF28DE69}"/>
              </c:ext>
            </c:extLst>
          </c:dPt>
          <c:dPt>
            <c:idx val="1"/>
            <c:bubble3D val="0"/>
            <c:spPr>
              <a:prstGeom prst="rect">
                <a:avLst/>
              </a:prstGeom>
              <a:gradFill>
                <a:gsLst>
                  <a:gs pos="0">
                    <a:srgbClr val="BCDEC7"/>
                  </a:gs>
                  <a:gs pos="100000">
                    <a:srgbClr val="66C796"/>
                  </a:gs>
                </a:gsLst>
                <a:lin ang="5400000" scaled="1"/>
              </a:gradFill>
              <a:ln w="0">
                <a:noFill/>
              </a:ln>
            </c:spPr>
            <c:extLst>
              <c:ext xmlns:c16="http://schemas.microsoft.com/office/drawing/2014/chart" uri="{C3380CC4-5D6E-409C-BE32-E72D297353CC}">
                <c16:uniqueId val="{00000003-A706-45DB-9077-D611EF28DE69}"/>
              </c:ext>
            </c:extLst>
          </c:dPt>
          <c:dPt>
            <c:idx val="2"/>
            <c:bubble3D val="0"/>
            <c:spPr>
              <a:prstGeom prst="rect">
                <a:avLst/>
              </a:prstGeom>
              <a:gradFill>
                <a:gsLst>
                  <a:gs pos="0">
                    <a:srgbClr val="B9C9CB"/>
                  </a:gs>
                  <a:gs pos="100000">
                    <a:srgbClr val="6B8F9F"/>
                  </a:gs>
                </a:gsLst>
                <a:lin ang="5400000" scaled="1"/>
              </a:gradFill>
              <a:ln w="0">
                <a:noFill/>
              </a:ln>
            </c:spPr>
            <c:extLst>
              <c:ext xmlns:c16="http://schemas.microsoft.com/office/drawing/2014/chart" uri="{C3380CC4-5D6E-409C-BE32-E72D297353CC}">
                <c16:uniqueId val="{00000005-A706-45DB-9077-D611EF28DE69}"/>
              </c:ext>
            </c:extLst>
          </c:dPt>
          <c:dPt>
            <c:idx val="3"/>
            <c:bubble3D val="0"/>
            <c:spPr>
              <a:prstGeom prst="rect">
                <a:avLst/>
              </a:prstGeom>
              <a:gradFill>
                <a:gsLst>
                  <a:gs pos="0">
                    <a:srgbClr val="C2C0D7"/>
                  </a:gs>
                  <a:gs pos="100000">
                    <a:srgbClr val="8F77B3"/>
                  </a:gs>
                </a:gsLst>
                <a:lin ang="5400000" scaled="1"/>
              </a:gradFill>
              <a:ln w="0">
                <a:noFill/>
              </a:ln>
            </c:spPr>
            <c:extLst>
              <c:ext xmlns:c16="http://schemas.microsoft.com/office/drawing/2014/chart" uri="{C3380CC4-5D6E-409C-BE32-E72D297353CC}">
                <c16:uniqueId val="{00000007-A706-45DB-9077-D611EF28DE69}"/>
              </c:ext>
            </c:extLst>
          </c:dPt>
          <c:dPt>
            <c:idx val="4"/>
            <c:bubble3D val="0"/>
            <c:spPr>
              <a:prstGeom prst="rect">
                <a:avLst/>
              </a:prstGeom>
              <a:gradFill>
                <a:gsLst>
                  <a:gs pos="0">
                    <a:srgbClr val="DABDBB"/>
                  </a:gs>
                  <a:gs pos="100000">
                    <a:srgbClr val="BF6D65"/>
                  </a:gs>
                </a:gsLst>
                <a:lin ang="5400000" scaled="1"/>
              </a:gradFill>
              <a:ln w="0">
                <a:noFill/>
              </a:ln>
            </c:spPr>
            <c:extLst>
              <c:ext xmlns:c16="http://schemas.microsoft.com/office/drawing/2014/chart" uri="{C3380CC4-5D6E-409C-BE32-E72D297353CC}">
                <c16:uniqueId val="{00000009-A706-45DB-9077-D611EF28DE69}"/>
              </c:ext>
            </c:extLst>
          </c:dPt>
          <c:dPt>
            <c:idx val="5"/>
            <c:bubble3D val="0"/>
            <c:spPr>
              <a:prstGeom prst="rect">
                <a:avLst/>
              </a:prstGeom>
              <a:gradFill>
                <a:gsLst>
                  <a:gs pos="0">
                    <a:srgbClr val="F3D1BE"/>
                  </a:gs>
                  <a:gs pos="100000">
                    <a:srgbClr val="F39A57"/>
                  </a:gs>
                </a:gsLst>
                <a:lin ang="5400000" scaled="1"/>
              </a:gradFill>
              <a:ln w="0">
                <a:noFill/>
              </a:ln>
            </c:spPr>
            <c:extLst>
              <c:ext xmlns:c16="http://schemas.microsoft.com/office/drawing/2014/chart" uri="{C3380CC4-5D6E-409C-BE32-E72D297353CC}">
                <c16:uniqueId val="{0000000B-A706-45DB-9077-D611EF28DE69}"/>
              </c:ext>
            </c:extLst>
          </c:dPt>
          <c:dPt>
            <c:idx val="6"/>
            <c:bubble3D val="0"/>
            <c:spPr>
              <a:prstGeom prst="rect">
                <a:avLst/>
              </a:prstGeom>
              <a:gradFill>
                <a:gsLst>
                  <a:gs pos="0">
                    <a:srgbClr val="B9BBB8"/>
                  </a:gs>
                  <a:gs pos="100000">
                    <a:srgbClr val="757A70"/>
                  </a:gs>
                </a:gsLst>
                <a:lin ang="5400000" scaled="1"/>
              </a:gradFill>
              <a:ln w="0">
                <a:noFill/>
              </a:ln>
            </c:spPr>
            <c:extLst>
              <c:ext xmlns:c16="http://schemas.microsoft.com/office/drawing/2014/chart" uri="{C3380CC4-5D6E-409C-BE32-E72D297353CC}">
                <c16:uniqueId val="{0000000D-A706-45DB-9077-D611EF28DE69}"/>
              </c:ext>
            </c:extLst>
          </c:dPt>
          <c:dPt>
            <c:idx val="7"/>
            <c:bubble3D val="0"/>
            <c:spPr>
              <a:prstGeom prst="rect">
                <a:avLst/>
              </a:prstGeom>
              <a:gradFill>
                <a:gsLst>
                  <a:gs pos="0">
                    <a:srgbClr val="B9C5BD"/>
                  </a:gs>
                  <a:gs pos="100000">
                    <a:srgbClr val="6D927F"/>
                  </a:gs>
                </a:gsLst>
                <a:lin ang="5400000" scaled="1"/>
              </a:gradFill>
              <a:ln w="0">
                <a:noFill/>
              </a:ln>
            </c:spPr>
            <c:extLst>
              <c:ext xmlns:c16="http://schemas.microsoft.com/office/drawing/2014/chart" uri="{C3380CC4-5D6E-409C-BE32-E72D297353CC}">
                <c16:uniqueId val="{0000000F-A706-45DB-9077-D611EF28DE69}"/>
              </c:ext>
            </c:extLst>
          </c:dPt>
          <c:dLbls>
            <c:dLbl>
              <c:idx val="1"/>
              <c:dLblPos val="bestFit"/>
              <c:showLegendKey val="0"/>
              <c:showVal val="1"/>
              <c:showCatName val="1"/>
              <c:showSerName val="0"/>
              <c:showPercent val="0"/>
              <c:showBubbleSize val="1"/>
              <c:extLst>
                <c:ext xmlns:c15="http://schemas.microsoft.com/office/drawing/2012/chart" uri="{CE6537A1-D6FC-4f65-9D91-7224C49458BB}"/>
                <c:ext xmlns:c16="http://schemas.microsoft.com/office/drawing/2014/chart" uri="{C3380CC4-5D6E-409C-BE32-E72D297353CC}">
                  <c16:uniqueId val="{00000003-A706-45DB-9077-D611EF28DE69}"/>
                </c:ext>
              </c:extLst>
            </c:dLbl>
            <c:dLbl>
              <c:idx val="2"/>
              <c:layout>
                <c:manualLayout>
                  <c:x val="-2.6917E-2"/>
                  <c:y val="-3.4849999999999998E-3"/>
                </c:manualLayout>
              </c:layout>
              <c:dLblPos val="bestFit"/>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5-A706-45DB-9077-D611EF28DE69}"/>
                </c:ext>
              </c:extLst>
            </c:dLbl>
            <c:dLbl>
              <c:idx val="3"/>
              <c:dLblPos val="bestFit"/>
              <c:showLegendKey val="0"/>
              <c:showVal val="1"/>
              <c:showCatName val="1"/>
              <c:showSerName val="0"/>
              <c:showPercent val="0"/>
              <c:showBubbleSize val="1"/>
              <c:extLst>
                <c:ext xmlns:c15="http://schemas.microsoft.com/office/drawing/2012/chart" uri="{CE6537A1-D6FC-4f65-9D91-7224C49458BB}"/>
                <c:ext xmlns:c16="http://schemas.microsoft.com/office/drawing/2014/chart" uri="{C3380CC4-5D6E-409C-BE32-E72D297353CC}">
                  <c16:uniqueId val="{00000007-A706-45DB-9077-D611EF28DE69}"/>
                </c:ext>
              </c:extLst>
            </c:dLbl>
            <c:dLbl>
              <c:idx val="4"/>
              <c:layout>
                <c:manualLayout>
                  <c:x val="2.9120000000000001E-3"/>
                  <c:y val="-4.4810999999999997E-2"/>
                </c:manualLayout>
              </c:layout>
              <c:dLblPos val="bestFit"/>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9-A706-45DB-9077-D611EF28DE69}"/>
                </c:ext>
              </c:extLst>
            </c:dLbl>
            <c:dLbl>
              <c:idx val="5"/>
              <c:dLblPos val="bestFit"/>
              <c:showLegendKey val="0"/>
              <c:showVal val="1"/>
              <c:showCatName val="1"/>
              <c:showSerName val="0"/>
              <c:showPercent val="0"/>
              <c:showBubbleSize val="1"/>
              <c:extLst>
                <c:ext xmlns:c15="http://schemas.microsoft.com/office/drawing/2012/chart" uri="{CE6537A1-D6FC-4f65-9D91-7224C49458BB}"/>
                <c:ext xmlns:c16="http://schemas.microsoft.com/office/drawing/2014/chart" uri="{C3380CC4-5D6E-409C-BE32-E72D297353CC}">
                  <c16:uniqueId val="{0000000B-A706-45DB-9077-D611EF28DE69}"/>
                </c:ext>
              </c:extLst>
            </c:dLbl>
            <c:dLbl>
              <c:idx val="7"/>
              <c:layout>
                <c:manualLayout>
                  <c:x val="7.0588999999999999E-2"/>
                  <c:y val="1.67E-3"/>
                </c:manualLayout>
              </c:layout>
              <c:dLblPos val="bestFit"/>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F-A706-45DB-9077-D611EF28DE69}"/>
                </c:ext>
              </c:extLst>
            </c:dLbl>
            <c:numFmt formatCode="#,#00%" sourceLinked="0"/>
            <c:spPr>
              <a:noFill/>
              <a:ln>
                <a:noFill/>
              </a:ln>
              <a:effectLst/>
            </c:spPr>
            <c:txPr>
              <a:bodyPr rot="0" spcFirstLastPara="0" vertOverflow="ellipsis" vert="horz" wrap="square" lIns="38100" tIns="19050" rIns="38100" bIns="19050" anchor="ctr" anchorCtr="1"/>
              <a:lstStyle/>
              <a:p>
                <a:pPr>
                  <a:defRPr lang="ru-RU" sz="1200" b="0" i="0" u="none" strike="noStrike" spc="-1">
                    <a:solidFill>
                      <a:srgbClr val="FFFFFF"/>
                    </a:solidFill>
                    <a:latin typeface="Century Gothic"/>
                    <a:ea typeface="+mn-ea"/>
                    <a:cs typeface="+mn-cs"/>
                  </a:defRPr>
                </a:pPr>
                <a:endParaRPr lang="ru-RU"/>
              </a:p>
            </c:txPr>
            <c:dLblPos val="bestFit"/>
            <c:showLegendKey val="0"/>
            <c:showVal val="1"/>
            <c:showCatName val="1"/>
            <c:showSerName val="0"/>
            <c:showPercent val="0"/>
            <c:showBubbleSize val="1"/>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categories</c:f>
              <c:strCache>
                <c:ptCount val="8"/>
                <c:pt idx="0">
                  <c:v>НДФЛ</c:v>
                </c:pt>
                <c:pt idx="1">
                  <c:v>Акцизы</c:v>
                </c:pt>
                <c:pt idx="2">
                  <c:v>Налоги на совокупный доход</c:v>
                </c:pt>
                <c:pt idx="3">
                  <c:v>Госпошлина</c:v>
                </c:pt>
                <c:pt idx="4">
                  <c:v>Доходы от использования имущества</c:v>
                </c:pt>
                <c:pt idx="5">
                  <c:v>Доходы от оказания платных услуг</c:v>
                </c:pt>
                <c:pt idx="6">
                  <c:v>Штрафы, санкции, возмещение ущерба</c:v>
                </c:pt>
                <c:pt idx="7">
                  <c:v>Доходы от продажи материальных и нематериальных активов</c:v>
                </c:pt>
              </c:strCache>
            </c:strRef>
          </c:cat>
          <c:val>
            <c:numRef>
              <c:f>0</c:f>
              <c:numCache>
                <c:formatCode>#,#00%</c:formatCode>
                <c:ptCount val="8"/>
                <c:pt idx="0">
                  <c:v>0.78600000000000003</c:v>
                </c:pt>
                <c:pt idx="1">
                  <c:v>1.2999999999999999E-2</c:v>
                </c:pt>
                <c:pt idx="2">
                  <c:v>0.104</c:v>
                </c:pt>
                <c:pt idx="3">
                  <c:v>5.0000000000000001E-3</c:v>
                </c:pt>
                <c:pt idx="4">
                  <c:v>0.01</c:v>
                </c:pt>
                <c:pt idx="5">
                  <c:v>6.6000000000000003E-2</c:v>
                </c:pt>
                <c:pt idx="6">
                  <c:v>1.2E-2</c:v>
                </c:pt>
                <c:pt idx="7">
                  <c:v>4.0000000000000001E-3</c:v>
                </c:pt>
              </c:numCache>
            </c:numRef>
          </c:val>
          <c:extLst>
            <c:ext xmlns:c16="http://schemas.microsoft.com/office/drawing/2014/chart" uri="{C3380CC4-5D6E-409C-BE32-E72D297353CC}">
              <c16:uniqueId val="{00000010-A706-45DB-9077-D611EF28DE69}"/>
            </c:ext>
          </c:extLst>
        </c:ser>
        <c:dLbls>
          <c:showLegendKey val="0"/>
          <c:showVal val="1"/>
          <c:showCatName val="1"/>
          <c:showSerName val="0"/>
          <c:showPercent val="0"/>
          <c:showBubbleSize val="1"/>
          <c:showLeaderLines val="1"/>
        </c:dLbls>
      </c:pie3DChart>
    </c:plotArea>
    <c:legend>
      <c:legendPos val="b"/>
      <c:overlay val="0"/>
      <c:spPr>
        <a:prstGeom prst="rect">
          <a:avLst/>
        </a:prstGeom>
        <a:noFill/>
        <a:ln w="0">
          <a:noFill/>
        </a:ln>
      </c:spPr>
      <c:txPr>
        <a:bodyPr rot="0" spcFirstLastPara="0" vertOverflow="ellipsis" vert="horz" wrap="square" anchor="ctr" anchorCtr="1"/>
        <a:lstStyle/>
        <a:p>
          <a:pPr>
            <a:defRPr lang="ru-RU" sz="1200" b="0" i="0" u="none" strike="noStrike" spc="-1">
              <a:solidFill>
                <a:srgbClr val="FFFFFF"/>
              </a:solidFill>
              <a:latin typeface="Century Gothic"/>
              <a:ea typeface="+mn-ea"/>
              <a:cs typeface="+mn-cs"/>
            </a:defRPr>
          </a:pPr>
          <a:endParaRPr lang="ru-RU"/>
        </a:p>
      </c:txPr>
    </c:legend>
    <c:plotVisOnly val="1"/>
    <c:dispBlanksAs val="gap"/>
    <c:showDLblsOverMax val="0"/>
  </c:chart>
  <c:spPr>
    <a:xfrm>
      <a:off x="635635" y="1153160"/>
      <a:ext cx="10897235" cy="5322570"/>
    </a:xfrm>
    <a:prstGeom prst="rect">
      <a:avLst/>
    </a:prstGeom>
    <a:noFill/>
    <a:ln w="0">
      <a:noFill/>
    </a:ln>
  </c:spPr>
  <c:txPr>
    <a:bodyPr/>
    <a:lstStyle/>
    <a:p>
      <a:pPr>
        <a:defRPr lang="ru-RU"/>
      </a:pPr>
      <a:endParaRPr lang="ru-RU"/>
    </a:p>
  </c:txPr>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20"/>
      <c:depthPercent val="100"/>
      <c:rAngAx val="0"/>
      <c:perspective val="10"/>
    </c:view3D>
    <c:floor>
      <c:thickness val="0"/>
      <c:spPr>
        <a:prstGeom prst="rect">
          <a:avLst/>
        </a:prstGeom>
        <a:solidFill>
          <a:srgbClr val="D9D9D9"/>
        </a:solidFill>
        <a:ln w="0">
          <a:noFill/>
        </a:ln>
      </c:spPr>
    </c:floor>
    <c:sideWall>
      <c:thickness val="0"/>
      <c:spPr>
        <a:prstGeom prst="rect">
          <a:avLst/>
        </a:prstGeom>
        <a:solidFill>
          <a:srgbClr val="D9D9D9"/>
        </a:solidFill>
        <a:ln w="0">
          <a:noFill/>
        </a:ln>
      </c:spPr>
    </c:sideWall>
    <c:backWall>
      <c:thickness val="0"/>
      <c:spPr>
        <a:prstGeom prst="rect">
          <a:avLst/>
        </a:prstGeom>
        <a:solidFill>
          <a:srgbClr val="D9D9D9"/>
        </a:solidFill>
        <a:ln w="0">
          <a:noFill/>
        </a:ln>
      </c:spPr>
    </c:backWall>
    <c:plotArea>
      <c:layout/>
      <c:pie3DChart>
        <c:varyColors val="1"/>
        <c:ser>
          <c:idx val="0"/>
          <c:order val="0"/>
          <c:tx>
            <c:strRef>
              <c:f>Лист1!$B$1</c:f>
              <c:strCache>
                <c:ptCount val="1"/>
                <c:pt idx="0">
                  <c:v>Продажи</c:v>
                </c:pt>
              </c:strCache>
            </c:strRef>
          </c:tx>
          <c:spPr>
            <a:prstGeom prst="rect">
              <a:avLst/>
            </a:prstGeom>
            <a:solidFill>
              <a:srgbClr val="38540A"/>
            </a:solidFill>
            <a:ln w="0">
              <a:noFill/>
            </a:ln>
          </c:spPr>
          <c:dPt>
            <c:idx val="0"/>
            <c:bubble3D val="0"/>
            <c:extLst>
              <c:ext xmlns:c16="http://schemas.microsoft.com/office/drawing/2014/chart" uri="{C3380CC4-5D6E-409C-BE32-E72D297353CC}">
                <c16:uniqueId val="{00000000-1722-4775-BB5A-E0A484C206A1}"/>
              </c:ext>
            </c:extLst>
          </c:dPt>
          <c:dPt>
            <c:idx val="1"/>
            <c:bubble3D val="0"/>
            <c:spPr>
              <a:prstGeom prst="rect">
                <a:avLst/>
              </a:prstGeom>
              <a:solidFill>
                <a:srgbClr val="31A274"/>
              </a:solidFill>
              <a:ln w="0">
                <a:noFill/>
              </a:ln>
            </c:spPr>
            <c:extLst>
              <c:ext xmlns:c16="http://schemas.microsoft.com/office/drawing/2014/chart" uri="{C3380CC4-5D6E-409C-BE32-E72D297353CC}">
                <c16:uniqueId val="{00000002-1722-4775-BB5A-E0A484C206A1}"/>
              </c:ext>
            </c:extLst>
          </c:dPt>
          <c:dPt>
            <c:idx val="2"/>
            <c:bubble3D val="0"/>
            <c:spPr>
              <a:prstGeom prst="rect">
                <a:avLst/>
              </a:prstGeom>
              <a:solidFill>
                <a:srgbClr val="236073"/>
              </a:solidFill>
              <a:ln w="0">
                <a:noFill/>
              </a:ln>
            </c:spPr>
            <c:extLst>
              <c:ext xmlns:c16="http://schemas.microsoft.com/office/drawing/2014/chart" uri="{C3380CC4-5D6E-409C-BE32-E72D297353CC}">
                <c16:uniqueId val="{00000004-1722-4775-BB5A-E0A484C206A1}"/>
              </c:ext>
            </c:extLst>
          </c:dPt>
          <c:dPt>
            <c:idx val="3"/>
            <c:bubble3D val="0"/>
            <c:spPr>
              <a:prstGeom prst="rect">
                <a:avLst/>
              </a:prstGeom>
              <a:solidFill>
                <a:srgbClr val="6C4D90"/>
              </a:solidFill>
              <a:ln w="0">
                <a:noFill/>
              </a:ln>
            </c:spPr>
            <c:extLst>
              <c:ext xmlns:c16="http://schemas.microsoft.com/office/drawing/2014/chart" uri="{C3380CC4-5D6E-409C-BE32-E72D297353CC}">
                <c16:uniqueId val="{00000006-1722-4775-BB5A-E0A484C206A1}"/>
              </c:ext>
            </c:extLst>
          </c:dPt>
          <c:dPt>
            <c:idx val="4"/>
            <c:bubble3D val="0"/>
            <c:spPr>
              <a:prstGeom prst="rect">
                <a:avLst/>
              </a:prstGeom>
              <a:solidFill>
                <a:srgbClr val="983C27"/>
              </a:solidFill>
              <a:ln w="0">
                <a:noFill/>
              </a:ln>
            </c:spPr>
            <c:extLst>
              <c:ext xmlns:c16="http://schemas.microsoft.com/office/drawing/2014/chart" uri="{C3380CC4-5D6E-409C-BE32-E72D297353CC}">
                <c16:uniqueId val="{00000008-1722-4775-BB5A-E0A484C206A1}"/>
              </c:ext>
            </c:extLst>
          </c:dPt>
          <c:dPt>
            <c:idx val="5"/>
            <c:bubble3D val="0"/>
            <c:spPr>
              <a:prstGeom prst="rect">
                <a:avLst/>
              </a:prstGeom>
              <a:solidFill>
                <a:srgbClr val="CD811F"/>
              </a:solidFill>
              <a:ln w="0">
                <a:noFill/>
              </a:ln>
            </c:spPr>
            <c:extLst>
              <c:ext xmlns:c16="http://schemas.microsoft.com/office/drawing/2014/chart" uri="{C3380CC4-5D6E-409C-BE32-E72D297353CC}">
                <c16:uniqueId val="{0000000A-1722-4775-BB5A-E0A484C206A1}"/>
              </c:ext>
            </c:extLst>
          </c:dPt>
          <c:dPt>
            <c:idx val="6"/>
            <c:bubble3D val="0"/>
            <c:spPr>
              <a:prstGeom prst="rect">
                <a:avLst/>
              </a:prstGeom>
              <a:solidFill>
                <a:srgbClr val="223206"/>
              </a:solidFill>
              <a:ln w="0">
                <a:noFill/>
              </a:ln>
            </c:spPr>
            <c:extLst>
              <c:ext xmlns:c16="http://schemas.microsoft.com/office/drawing/2014/chart" uri="{C3380CC4-5D6E-409C-BE32-E72D297353CC}">
                <c16:uniqueId val="{0000000C-1722-4775-BB5A-E0A484C206A1}"/>
              </c:ext>
            </c:extLst>
          </c:dPt>
          <c:dPt>
            <c:idx val="7"/>
            <c:bubble3D val="0"/>
            <c:spPr>
              <a:prstGeom prst="rect">
                <a:avLst/>
              </a:prstGeom>
              <a:solidFill>
                <a:srgbClr val="1D6146"/>
              </a:solidFill>
              <a:ln w="0">
                <a:noFill/>
              </a:ln>
            </c:spPr>
            <c:extLst>
              <c:ext xmlns:c16="http://schemas.microsoft.com/office/drawing/2014/chart" uri="{C3380CC4-5D6E-409C-BE32-E72D297353CC}">
                <c16:uniqueId val="{0000000E-1722-4775-BB5A-E0A484C206A1}"/>
              </c:ext>
            </c:extLst>
          </c:dPt>
          <c:dPt>
            <c:idx val="8"/>
            <c:bubble3D val="0"/>
            <c:spPr>
              <a:prstGeom prst="rect">
                <a:avLst/>
              </a:prstGeom>
              <a:solidFill>
                <a:srgbClr val="153A45"/>
              </a:solidFill>
              <a:ln w="0">
                <a:noFill/>
              </a:ln>
            </c:spPr>
            <c:extLst>
              <c:ext xmlns:c16="http://schemas.microsoft.com/office/drawing/2014/chart" uri="{C3380CC4-5D6E-409C-BE32-E72D297353CC}">
                <c16:uniqueId val="{00000010-1722-4775-BB5A-E0A484C206A1}"/>
              </c:ext>
            </c:extLst>
          </c:dPt>
          <c:dPt>
            <c:idx val="9"/>
            <c:bubble3D val="0"/>
            <c:spPr>
              <a:prstGeom prst="rect">
                <a:avLst/>
              </a:prstGeom>
              <a:solidFill>
                <a:srgbClr val="412E56"/>
              </a:solidFill>
              <a:ln w="0">
                <a:noFill/>
              </a:ln>
            </c:spPr>
            <c:extLst>
              <c:ext xmlns:c16="http://schemas.microsoft.com/office/drawing/2014/chart" uri="{C3380CC4-5D6E-409C-BE32-E72D297353CC}">
                <c16:uniqueId val="{00000012-1722-4775-BB5A-E0A484C206A1}"/>
              </c:ext>
            </c:extLst>
          </c:dPt>
          <c:dPt>
            <c:idx val="10"/>
            <c:bubble3D val="0"/>
            <c:spPr>
              <a:prstGeom prst="rect">
                <a:avLst/>
              </a:prstGeom>
              <a:solidFill>
                <a:srgbClr val="5B2417"/>
              </a:solidFill>
              <a:ln w="0">
                <a:noFill/>
              </a:ln>
            </c:spPr>
            <c:extLst>
              <c:ext xmlns:c16="http://schemas.microsoft.com/office/drawing/2014/chart" uri="{C3380CC4-5D6E-409C-BE32-E72D297353CC}">
                <c16:uniqueId val="{00000014-1722-4775-BB5A-E0A484C206A1}"/>
              </c:ext>
            </c:extLst>
          </c:dPt>
          <c:dPt>
            <c:idx val="11"/>
            <c:bubble3D val="0"/>
            <c:spPr>
              <a:prstGeom prst="rect">
                <a:avLst/>
              </a:prstGeom>
              <a:solidFill>
                <a:srgbClr val="7B4D13"/>
              </a:solidFill>
              <a:ln w="0">
                <a:noFill/>
              </a:ln>
            </c:spPr>
            <c:extLst>
              <c:ext xmlns:c16="http://schemas.microsoft.com/office/drawing/2014/chart" uri="{C3380CC4-5D6E-409C-BE32-E72D297353CC}">
                <c16:uniqueId val="{00000016-1722-4775-BB5A-E0A484C206A1}"/>
              </c:ext>
            </c:extLst>
          </c:dPt>
          <c:dPt>
            <c:idx val="12"/>
            <c:bubble3D val="0"/>
            <c:spPr>
              <a:prstGeom prst="rect">
                <a:avLst/>
              </a:prstGeom>
              <a:solidFill>
                <a:srgbClr val="6A9E13"/>
              </a:solidFill>
              <a:ln w="0">
                <a:noFill/>
              </a:ln>
            </c:spPr>
            <c:extLst>
              <c:ext xmlns:c16="http://schemas.microsoft.com/office/drawing/2014/chart" uri="{C3380CC4-5D6E-409C-BE32-E72D297353CC}">
                <c16:uniqueId val="{00000018-1722-4775-BB5A-E0A484C206A1}"/>
              </c:ext>
            </c:extLst>
          </c:dPt>
          <c:dPt>
            <c:idx val="13"/>
            <c:bubble3D val="0"/>
            <c:spPr>
              <a:prstGeom prst="rect">
                <a:avLst/>
              </a:prstGeom>
              <a:solidFill>
                <a:srgbClr val="47C793"/>
              </a:solidFill>
              <a:ln w="0">
                <a:noFill/>
              </a:ln>
            </c:spPr>
            <c:extLst>
              <c:ext xmlns:c16="http://schemas.microsoft.com/office/drawing/2014/chart" uri="{C3380CC4-5D6E-409C-BE32-E72D297353CC}">
                <c16:uniqueId val="{0000001A-1722-4775-BB5A-E0A484C206A1}"/>
              </c:ext>
            </c:extLst>
          </c:dPt>
          <c:dLbls>
            <c:dLbl>
              <c:idx val="0"/>
              <c:layout>
                <c:manualLayout>
                  <c:x val="-3.0886101920241823E-2"/>
                  <c:y val="4.558011253438346E-2"/>
                </c:manualLayout>
              </c:layout>
              <c:tx>
                <c:rich>
                  <a:bodyPr/>
                  <a:lstStyle/>
                  <a:p>
                    <a:r>
                      <a:rPr lang="en-US" dirty="0"/>
                      <a:t>3,9%</a:t>
                    </a:r>
                  </a:p>
                </c:rich>
              </c:tx>
              <c:dLblPos val="bestFit"/>
              <c:showLegendKey val="0"/>
              <c:showVal val="0"/>
              <c:showCatName val="0"/>
              <c:showSerName val="0"/>
              <c:showPercent val="1"/>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0-1722-4775-BB5A-E0A484C206A1}"/>
                </c:ext>
              </c:extLst>
            </c:dLbl>
            <c:dLbl>
              <c:idx val="4"/>
              <c:tx>
                <c:rich>
                  <a:bodyPr rot="0" spcFirstLastPara="0" vertOverflow="ellipsis" vert="horz" wrap="square" lIns="38100" tIns="19050" rIns="38100" bIns="19050" anchor="ctr" anchorCtr="1"/>
                  <a:lstStyle/>
                  <a:p>
                    <a:pPr>
                      <a:defRPr lang="ru-RU" sz="1350" b="1" i="0" u="none" strike="noStrike" spc="-1">
                        <a:solidFill>
                          <a:srgbClr val="FFFFFF"/>
                        </a:solidFill>
                        <a:latin typeface="Century Gothic"/>
                        <a:ea typeface="+mn-ea"/>
                        <a:cs typeface="+mn-cs"/>
                      </a:defRPr>
                    </a:pPr>
                    <a:r>
                      <a:rPr lang="en-US" dirty="0"/>
                      <a:t>33,9%</a:t>
                    </a:r>
                  </a:p>
                </c:rich>
              </c:tx>
              <c:numFmt formatCode="#,##0.0" sourceLinked="0"/>
              <c:spPr>
                <a:solidFill>
                  <a:srgbClr val="595959"/>
                </a:solidFill>
                <a:ln>
                  <a:noFill/>
                </a:ln>
                <a:effectLst/>
              </c:spPr>
              <c:dLblPos val="bestFit"/>
              <c:showLegendKey val="0"/>
              <c:showVal val="0"/>
              <c:showCatName val="0"/>
              <c:showSerName val="0"/>
              <c:showPercent val="1"/>
              <c:showBubbleSize val="1"/>
              <c:separator>
</c:separator>
              <c:extLst>
                <c:ext xmlns:c15="http://schemas.microsoft.com/office/drawing/2012/chart" uri="{CE6537A1-D6FC-4f65-9D91-7224C49458BB}">
                  <c15:spPr xmlns:c15="http://schemas.microsoft.com/office/drawing/2012/chart">
                    <a:prstGeom prst="rect">
                      <a:avLst/>
                    </a:prstGeom>
                  </c15:spPr>
                  <c15:layout>
                    <c:manualLayout>
                      <c:w val="5.8067262309266253E-2"/>
                      <c:h val="4.565717572620074E-2"/>
                    </c:manualLayout>
                  </c15:layout>
                  <c15:showDataLabelsRange val="0"/>
                </c:ext>
                <c:ext xmlns:c16="http://schemas.microsoft.com/office/drawing/2014/chart" uri="{C3380CC4-5D6E-409C-BE32-E72D297353CC}">
                  <c16:uniqueId val="{00000008-1722-4775-BB5A-E0A484C206A1}"/>
                </c:ext>
              </c:extLst>
            </c:dLbl>
            <c:dLbl>
              <c:idx val="5"/>
              <c:tx>
                <c:rich>
                  <a:bodyPr/>
                  <a:lstStyle/>
                  <a:p>
                    <a:r>
                      <a:rPr lang="en-US" dirty="0"/>
                      <a:t>1,4%</a:t>
                    </a:r>
                  </a:p>
                </c:rich>
              </c:tx>
              <c:dLblPos val="bestFit"/>
              <c:showLegendKey val="0"/>
              <c:showVal val="0"/>
              <c:showCatName val="0"/>
              <c:showSerName val="0"/>
              <c:showPercent val="1"/>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A-1722-4775-BB5A-E0A484C206A1}"/>
                </c:ext>
              </c:extLst>
            </c:dLbl>
            <c:dLbl>
              <c:idx val="7"/>
              <c:tx>
                <c:rich>
                  <a:bodyPr rot="0" spcFirstLastPara="0" vertOverflow="ellipsis" vert="horz" wrap="square" lIns="38100" tIns="19050" rIns="38100" bIns="19050" anchor="ctr" anchorCtr="1"/>
                  <a:lstStyle/>
                  <a:p>
                    <a:pPr>
                      <a:defRPr lang="ru-RU" sz="1350" b="1" i="0" u="none" strike="noStrike" spc="-1">
                        <a:solidFill>
                          <a:srgbClr val="FFFFFF"/>
                        </a:solidFill>
                        <a:latin typeface="Century Gothic"/>
                        <a:ea typeface="+mn-ea"/>
                        <a:cs typeface="+mn-cs"/>
                      </a:defRPr>
                    </a:pPr>
                    <a:r>
                      <a:rPr lang="en-US" dirty="0"/>
                      <a:t>51,2%</a:t>
                    </a:r>
                  </a:p>
                </c:rich>
              </c:tx>
              <c:numFmt formatCode="#,##0.00" sourceLinked="0"/>
              <c:spPr>
                <a:solidFill>
                  <a:srgbClr val="595959"/>
                </a:solidFill>
                <a:ln>
                  <a:noFill/>
                </a:ln>
                <a:effectLst/>
              </c:spPr>
              <c:dLblPos val="bestFit"/>
              <c:showLegendKey val="0"/>
              <c:showVal val="0"/>
              <c:showCatName val="0"/>
              <c:showSerName val="0"/>
              <c:showPercent val="1"/>
              <c:showBubbleSize val="1"/>
              <c:separator>
</c:separator>
              <c:extLst>
                <c:ext xmlns:c15="http://schemas.microsoft.com/office/drawing/2012/chart" uri="{CE6537A1-D6FC-4f65-9D91-7224C49458BB}">
                  <c15:spPr xmlns:c15="http://schemas.microsoft.com/office/drawing/2012/chart">
                    <a:prstGeom prst="rect">
                      <a:avLst/>
                    </a:prstGeom>
                  </c15:spPr>
                  <c15:layout>
                    <c:manualLayout>
                      <c:w val="5.8067262309266253E-2"/>
                      <c:h val="4.565717572620074E-2"/>
                    </c:manualLayout>
                  </c15:layout>
                  <c15:showDataLabelsRange val="0"/>
                </c:ext>
                <c:ext xmlns:c16="http://schemas.microsoft.com/office/drawing/2014/chart" uri="{C3380CC4-5D6E-409C-BE32-E72D297353CC}">
                  <c16:uniqueId val="{0000000E-1722-4775-BB5A-E0A484C206A1}"/>
                </c:ext>
              </c:extLst>
            </c:dLbl>
            <c:numFmt formatCode="0.0%" sourceLinked="0"/>
            <c:spPr>
              <a:solidFill>
                <a:srgbClr val="595959"/>
              </a:solidFill>
              <a:ln>
                <a:noFill/>
              </a:ln>
              <a:effectLst/>
            </c:spPr>
            <c:txPr>
              <a:bodyPr rot="0" spcFirstLastPara="0" vertOverflow="ellipsis" vert="horz" wrap="square" lIns="38100" tIns="19050" rIns="38100" bIns="19050" anchor="ctr" anchorCtr="1"/>
              <a:lstStyle/>
              <a:p>
                <a:pPr>
                  <a:defRPr lang="ru-RU" sz="1350" b="1" i="0" u="none" strike="noStrike" spc="-1">
                    <a:solidFill>
                      <a:srgbClr val="FFFFFF"/>
                    </a:solidFill>
                    <a:latin typeface="Century Gothic"/>
                    <a:ea typeface="+mn-ea"/>
                    <a:cs typeface="+mn-cs"/>
                  </a:defRPr>
                </a:pPr>
                <a:endParaRPr lang="ru-RU"/>
              </a:p>
            </c:txPr>
            <c:dLblPos val="bestFit"/>
            <c:showLegendKey val="0"/>
            <c:showVal val="0"/>
            <c:showCatName val="0"/>
            <c:showSerName val="0"/>
            <c:showPercent val="1"/>
            <c:showBubbleSize val="1"/>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Лист1!$A$2:$A$15</c:f>
              <c:strCache>
                <c:ptCount val="14"/>
                <c:pt idx="0">
                  <c:v>Обеспечение деятельности администрации</c:v>
                </c:pt>
                <c:pt idx="1">
                  <c:v>Обеспечение комплексной безопасности</c:v>
                </c:pt>
                <c:pt idx="2">
                  <c:v>Развитие культуры, физической культуры, спорта и молодежной политики</c:v>
                </c:pt>
                <c:pt idx="3">
                  <c:v>Социальная поддержка населения</c:v>
                </c:pt>
                <c:pt idx="4">
                  <c:v>Управление финансами</c:v>
                </c:pt>
                <c:pt idx="5">
                  <c:v>Дорожная, градостроительная и иная деятельность</c:v>
                </c:pt>
                <c:pt idx="6">
                  <c:v>Повышение эффективности управления муниципальной собственностью</c:v>
                </c:pt>
                <c:pt idx="7">
                  <c:v>Развитие системы образования</c:v>
                </c:pt>
                <c:pt idx="8">
                  <c:v>Содействие развитию малого и среднего предпринимательства</c:v>
                </c:pt>
                <c:pt idx="9">
                  <c:v>Укрепление общественного здоровья</c:v>
                </c:pt>
                <c:pt idx="10">
                  <c:v>Формирование законопослушного поведения участников дорожного движения</c:v>
                </c:pt>
                <c:pt idx="11">
                  <c:v>Профилактика терроризма</c:v>
                </c:pt>
                <c:pt idx="12">
                  <c:v>Комплексное развитие сельских территорий</c:v>
                </c:pt>
                <c:pt idx="13">
                  <c:v>Профилактика экстремизма</c:v>
                </c:pt>
              </c:strCache>
            </c:strRef>
          </c:cat>
          <c:val>
            <c:numRef>
              <c:f>Лист1!$B$2:$B$15</c:f>
              <c:numCache>
                <c:formatCode>General</c:formatCode>
                <c:ptCount val="14"/>
                <c:pt idx="0">
                  <c:v>3.9E-2</c:v>
                </c:pt>
                <c:pt idx="1">
                  <c:v>8.9999999999999993E-3</c:v>
                </c:pt>
                <c:pt idx="2">
                  <c:v>1.2999999999999999E-2</c:v>
                </c:pt>
                <c:pt idx="3">
                  <c:v>7.0000000000000007E-2</c:v>
                </c:pt>
                <c:pt idx="4">
                  <c:v>0.34399999999999997</c:v>
                </c:pt>
                <c:pt idx="5">
                  <c:v>0.02</c:v>
                </c:pt>
                <c:pt idx="6">
                  <c:v>3.0000000000000001E-3</c:v>
                </c:pt>
                <c:pt idx="7">
                  <c:v>0.51900000000000002</c:v>
                </c:pt>
                <c:pt idx="8">
                  <c:v>0</c:v>
                </c:pt>
                <c:pt idx="9">
                  <c:v>0</c:v>
                </c:pt>
                <c:pt idx="10">
                  <c:v>0</c:v>
                </c:pt>
                <c:pt idx="11">
                  <c:v>0</c:v>
                </c:pt>
                <c:pt idx="12">
                  <c:v>1E-3</c:v>
                </c:pt>
                <c:pt idx="13">
                  <c:v>0</c:v>
                </c:pt>
              </c:numCache>
            </c:numRef>
          </c:val>
          <c:extLst>
            <c:ext xmlns:c16="http://schemas.microsoft.com/office/drawing/2014/chart" uri="{C3380CC4-5D6E-409C-BE32-E72D297353CC}">
              <c16:uniqueId val="{0000001B-1722-4775-BB5A-E0A484C206A1}"/>
            </c:ext>
          </c:extLst>
        </c:ser>
        <c:dLbls>
          <c:showLegendKey val="0"/>
          <c:showVal val="0"/>
          <c:showCatName val="0"/>
          <c:showSerName val="0"/>
          <c:showPercent val="1"/>
          <c:showBubbleSize val="1"/>
          <c:showLeaderLines val="1"/>
        </c:dLbls>
      </c:pie3DChart>
    </c:plotArea>
    <c:legend>
      <c:legendPos val="r"/>
      <c:layout>
        <c:manualLayout>
          <c:xMode val="edge"/>
          <c:yMode val="edge"/>
          <c:x val="0.66425814793771754"/>
          <c:y val="5.3783102143757866E-2"/>
        </c:manualLayout>
      </c:layout>
      <c:overlay val="0"/>
      <c:spPr>
        <a:prstGeom prst="rect">
          <a:avLst/>
        </a:prstGeom>
        <a:solidFill>
          <a:srgbClr val="F2F2F2">
            <a:alpha val="39000"/>
          </a:srgbClr>
        </a:solidFill>
        <a:ln w="0">
          <a:noFill/>
        </a:ln>
      </c:spPr>
      <c:txPr>
        <a:bodyPr rot="0" spcFirstLastPara="0" vertOverflow="ellipsis" vert="horz" wrap="square" anchor="ctr" anchorCtr="1"/>
        <a:lstStyle/>
        <a:p>
          <a:pPr>
            <a:defRPr lang="ru-RU" sz="900" b="0" i="0" u="none" strike="noStrike" spc="-1">
              <a:solidFill>
                <a:srgbClr val="404040"/>
              </a:solidFill>
              <a:latin typeface="Century Gothic"/>
              <a:ea typeface="+mn-ea"/>
              <a:cs typeface="+mn-cs"/>
            </a:defRPr>
          </a:pPr>
          <a:endParaRPr lang="ru-RU"/>
        </a:p>
      </c:txPr>
    </c:legend>
    <c:plotVisOnly val="1"/>
    <c:dispBlanksAs val="gap"/>
    <c:showDLblsOverMax val="0"/>
  </c:chart>
  <c:spPr>
    <a:xfrm>
      <a:off x="709200" y="949680"/>
      <a:ext cx="10771560" cy="5424120"/>
    </a:xfrm>
    <a:prstGeom prst="rect">
      <a:avLst/>
    </a:prstGeom>
    <a:gradFill>
      <a:gsLst>
        <a:gs pos="0">
          <a:srgbClr val="FFFFFF"/>
        </a:gs>
        <a:gs pos="39000">
          <a:srgbClr val="FFFFFF"/>
        </a:gs>
        <a:gs pos="100000">
          <a:srgbClr val="BFBFBF"/>
        </a:gs>
      </a:gsLst>
      <a:path path="circle"/>
    </a:gradFill>
    <a:ln w="9360">
      <a:solidFill>
        <a:srgbClr val="BFBFBF"/>
      </a:solidFill>
      <a:round/>
    </a:ln>
  </c:spPr>
  <c:txPr>
    <a:bodyPr/>
    <a:lstStyle/>
    <a:p>
      <a:pPr>
        <a:defRPr lang="ru-RU"/>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ru-RU" sz="2150" b="1" i="0" u="none" strike="noStrike" spc="86">
                <a:solidFill>
                  <a:srgbClr val="F2F2F2"/>
                </a:solidFill>
                <a:latin typeface="Century Gothic"/>
                <a:ea typeface="+mn-ea"/>
                <a:cs typeface="+mn-cs"/>
              </a:defRPr>
            </a:pPr>
            <a:r>
              <a:rPr lang="ru-RU" sz="2150" b="1" strike="noStrike" spc="86">
                <a:solidFill>
                  <a:srgbClr val="F2F2F2"/>
                </a:solidFill>
                <a:latin typeface="Century Gothic"/>
              </a:rPr>
              <a:t>На 01.01.2025</a:t>
            </a:r>
            <a:endParaRPr lang="ru-RU"/>
          </a:p>
        </c:rich>
      </c:tx>
      <c:overlay val="0"/>
      <c:spPr>
        <a:prstGeom prst="rect">
          <a:avLst/>
        </a:prstGeom>
        <a:noFill/>
        <a:ln w="0">
          <a:noFill/>
        </a:ln>
      </c:spPr>
    </c:title>
    <c:autoTitleDeleted val="0"/>
    <c:plotArea>
      <c:layout/>
      <c:pieChart>
        <c:varyColors val="1"/>
        <c:ser>
          <c:idx val="0"/>
          <c:order val="0"/>
          <c:tx>
            <c:strRef>
              <c:f>label 0</c:f>
              <c:strCache>
                <c:ptCount val="1"/>
                <c:pt idx="0">
                  <c:v>На 01.01.2018</c:v>
                </c:pt>
              </c:strCache>
            </c:strRef>
          </c:tx>
          <c:spPr>
            <a:prstGeom prst="rect">
              <a:avLst/>
            </a:prstGeom>
            <a:solidFill>
              <a:srgbClr val="38540A"/>
            </a:solidFill>
            <a:ln w="0">
              <a:noFill/>
            </a:ln>
          </c:spPr>
          <c:dPt>
            <c:idx val="0"/>
            <c:bubble3D val="0"/>
            <c:spPr>
              <a:prstGeom prst="rect">
                <a:avLst/>
              </a:prstGeom>
              <a:gradFill>
                <a:gsLst>
                  <a:gs pos="0">
                    <a:srgbClr val="5F7E34"/>
                  </a:gs>
                  <a:gs pos="100000">
                    <a:srgbClr val="304708"/>
                  </a:gs>
                </a:gsLst>
                <a:lin ang="5400000" scaled="1"/>
              </a:gradFill>
              <a:ln w="0">
                <a:noFill/>
              </a:ln>
            </c:spPr>
            <c:extLst>
              <c:ext xmlns:c16="http://schemas.microsoft.com/office/drawing/2014/chart" uri="{C3380CC4-5D6E-409C-BE32-E72D297353CC}">
                <c16:uniqueId val="{00000001-3FAF-46E6-82E2-E62D5C176F79}"/>
              </c:ext>
            </c:extLst>
          </c:dPt>
          <c:dPt>
            <c:idx val="1"/>
            <c:bubble3D val="0"/>
            <c:spPr>
              <a:prstGeom prst="rect">
                <a:avLst/>
              </a:prstGeom>
              <a:gradFill>
                <a:gsLst>
                  <a:gs pos="0">
                    <a:srgbClr val="54D087"/>
                  </a:gs>
                  <a:gs pos="100000">
                    <a:srgbClr val="298A63"/>
                  </a:gs>
                </a:gsLst>
                <a:lin ang="5400000" scaled="1"/>
              </a:gradFill>
              <a:ln w="0">
                <a:noFill/>
              </a:ln>
            </c:spPr>
            <c:extLst>
              <c:ext xmlns:c16="http://schemas.microsoft.com/office/drawing/2014/chart" uri="{C3380CC4-5D6E-409C-BE32-E72D297353CC}">
                <c16:uniqueId val="{00000003-3FAF-46E6-82E2-E62D5C176F79}"/>
              </c:ext>
            </c:extLst>
          </c:dPt>
          <c:dLbls>
            <c:dLbl>
              <c:idx val="0"/>
              <c:tx>
                <c:rich>
                  <a:bodyPr rot="0" spcFirstLastPara="0" vertOverflow="ellipsis" vert="horz" wrap="square" lIns="38100" tIns="19050" rIns="38100" bIns="19050" anchor="ctr" anchorCtr="1"/>
                  <a:lstStyle/>
                  <a:p>
                    <a:pPr>
                      <a:defRPr lang="ru-RU" sz="1000" b="0" i="0" u="none" strike="noStrike" spc="-1">
                        <a:solidFill>
                          <a:srgbClr val="000000"/>
                        </a:solidFill>
                        <a:latin typeface="Century Gothic"/>
                        <a:ea typeface="+mn-ea"/>
                        <a:cs typeface="+mn-cs"/>
                      </a:defRPr>
                    </a:pPr>
                    <a:r>
                      <a:rPr lang="en-US" sz="1200" b="0" strike="noStrike" spc="0">
                        <a:solidFill>
                          <a:srgbClr val="D9D9D9"/>
                        </a:solidFill>
                        <a:latin typeface="Century Gothic"/>
                      </a:rPr>
                      <a:t>1</a:t>
                    </a:r>
                    <a:r>
                      <a:rPr lang="en-US" sz="1200" b="0" strike="noStrike" spc="-1">
                        <a:solidFill>
                          <a:srgbClr val="D9D9D9"/>
                        </a:solidFill>
                        <a:latin typeface="Century Gothic"/>
                      </a:rPr>
                      <a:t>6</a:t>
                    </a:r>
                    <a:r>
                      <a:rPr lang="en-US" sz="1200" b="0" strike="noStrike" spc="0">
                        <a:solidFill>
                          <a:srgbClr val="D9D9D9"/>
                        </a:solidFill>
                        <a:latin typeface="Century Gothic"/>
                      </a:rPr>
                      <a:t>83 594,8</a:t>
                    </a:r>
                    <a:endParaRPr lang="en-US"/>
                  </a:p>
                </c:rich>
              </c:tx>
              <c:numFmt formatCode="&quot;Основной&quot;" sourceLinked="0"/>
              <c:spPr>
                <a:noFill/>
                <a:ln>
                  <a:noFill/>
                </a:ln>
                <a:effectLst/>
              </c:spPr>
              <c:dLblPos val="bestFit"/>
              <c:showLegendKey val="0"/>
              <c:showVal val="1"/>
              <c:showCatName val="0"/>
              <c:showSerName val="0"/>
              <c:showPercent val="0"/>
              <c:showBubbleSize val="1"/>
              <c:separator>; </c:separator>
              <c:extLst xmlns:mc="http://schemas.openxmlformats.org/markup-compatibility/2006" xmlns:c15="http://schemas.microsoft.com/office/drawing/2012/chart" xmlns:c14="http://schemas.microsoft.com/office/drawing/2007/8/2/char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3FAF-46E6-82E2-E62D5C176F79}"/>
                </c:ext>
              </c:extLst>
            </c:dLbl>
            <c:dLbl>
              <c:idx val="1"/>
              <c:tx>
                <c:rich>
                  <a:bodyPr rot="0" spcFirstLastPara="0" vertOverflow="ellipsis" vert="horz" wrap="square" lIns="38100" tIns="19050" rIns="38100" bIns="19050" anchor="ctr" anchorCtr="1"/>
                  <a:lstStyle/>
                  <a:p>
                    <a:pPr>
                      <a:defRPr lang="ru-RU" sz="1000" b="0" i="0" u="none" strike="noStrike" spc="-1">
                        <a:solidFill>
                          <a:srgbClr val="000000"/>
                        </a:solidFill>
                        <a:latin typeface="Century Gothic"/>
                        <a:ea typeface="+mn-ea"/>
                        <a:cs typeface="+mn-cs"/>
                      </a:defRPr>
                    </a:pPr>
                    <a:r>
                      <a:rPr lang="en-US" sz="1200" b="0" strike="noStrike" spc="-1">
                        <a:solidFill>
                          <a:srgbClr val="D9D9D9"/>
                        </a:solidFill>
                        <a:latin typeface="Century Gothic"/>
                      </a:rPr>
                      <a:t>18 </a:t>
                    </a:r>
                    <a:r>
                      <a:rPr lang="en-US" sz="1200" b="0" strike="noStrike" spc="0">
                        <a:solidFill>
                          <a:srgbClr val="D9D9D9"/>
                        </a:solidFill>
                        <a:latin typeface="Century Gothic"/>
                      </a:rPr>
                      <a:t>581,4</a:t>
                    </a:r>
                    <a:endParaRPr lang="en-US"/>
                  </a:p>
                </c:rich>
              </c:tx>
              <c:numFmt formatCode="&quot;Основной&quot;" sourceLinked="0"/>
              <c:spPr>
                <a:noFill/>
                <a:ln>
                  <a:noFill/>
                </a:ln>
                <a:effectLst/>
              </c:spPr>
              <c:dLblPos val="bestFit"/>
              <c:showLegendKey val="0"/>
              <c:showVal val="1"/>
              <c:showCatName val="0"/>
              <c:showSerName val="0"/>
              <c:showPercent val="0"/>
              <c:showBubbleSize val="1"/>
              <c:separator>; </c:separator>
              <c:extLst xmlns:mc="http://schemas.openxmlformats.org/markup-compatibility/2006" xmlns:c15="http://schemas.microsoft.com/office/drawing/2012/chart" xmlns:c14="http://schemas.microsoft.com/office/drawing/2007/8/2/char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3-3FAF-46E6-82E2-E62D5C176F79}"/>
                </c:ext>
              </c:extLst>
            </c:dLbl>
            <c:numFmt formatCode="&quot;Основной&quot;" sourceLinked="0"/>
            <c:spPr>
              <a:noFill/>
              <a:ln>
                <a:noFill/>
              </a:ln>
              <a:effectLst/>
            </c:spPr>
            <c:txPr>
              <a:bodyPr rot="0" spcFirstLastPara="0" vertOverflow="ellipsis" vert="horz" wrap="square" lIns="38100" tIns="19050" rIns="38100" bIns="19050" anchor="ctr" anchorCtr="1"/>
              <a:lstStyle/>
              <a:p>
                <a:pPr>
                  <a:defRPr lang="ru-RU" sz="1200" b="0" i="0" u="none" strike="noStrike" spc="-1">
                    <a:solidFill>
                      <a:srgbClr val="D9D9D9"/>
                    </a:solidFill>
                    <a:latin typeface="Century Gothic"/>
                    <a:ea typeface="+mn-ea"/>
                    <a:cs typeface="+mn-cs"/>
                  </a:defRPr>
                </a:pPr>
                <a:endParaRPr lang="ru-RU"/>
              </a:p>
            </c:txPr>
            <c:dLblPos val="bestFit"/>
            <c:showLegendKey val="0"/>
            <c:showVal val="1"/>
            <c:showCatName val="0"/>
            <c:showSerName val="0"/>
            <c:showPercent val="0"/>
            <c:showBubbleSize val="1"/>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categories</c:f>
              <c:strCache>
                <c:ptCount val="2"/>
                <c:pt idx="0">
                  <c:v>Программное направление деятельности</c:v>
                </c:pt>
                <c:pt idx="1">
                  <c:v>Непрограммное направление деятельности</c:v>
                </c:pt>
              </c:strCache>
            </c:strRef>
          </c:cat>
          <c:val>
            <c:numRef>
              <c:f>0</c:f>
              <c:numCache>
                <c:formatCode>"Основной"</c:formatCode>
                <c:ptCount val="2"/>
                <c:pt idx="0">
                  <c:v>859731</c:v>
                </c:pt>
                <c:pt idx="1">
                  <c:v>13216.3</c:v>
                </c:pt>
              </c:numCache>
            </c:numRef>
          </c:val>
          <c:extLst>
            <c:ext xmlns:c16="http://schemas.microsoft.com/office/drawing/2014/chart" uri="{C3380CC4-5D6E-409C-BE32-E72D297353CC}">
              <c16:uniqueId val="{00000004-3FAF-46E6-82E2-E62D5C176F79}"/>
            </c:ext>
          </c:extLst>
        </c:ser>
        <c:dLbls>
          <c:showLegendKey val="0"/>
          <c:showVal val="1"/>
          <c:showCatName val="0"/>
          <c:showSerName val="0"/>
          <c:showPercent val="0"/>
          <c:showBubbleSize val="1"/>
          <c:showLeaderLines val="1"/>
        </c:dLbls>
        <c:firstSliceAng val="15"/>
      </c:pieChart>
      <c:spPr>
        <a:prstGeom prst="rect">
          <a:avLst/>
        </a:prstGeom>
        <a:noFill/>
        <a:ln w="0">
          <a:noFill/>
        </a:ln>
      </c:spPr>
    </c:plotArea>
    <c:legend>
      <c:legendPos val="b"/>
      <c:overlay val="0"/>
      <c:spPr>
        <a:prstGeom prst="rect">
          <a:avLst/>
        </a:prstGeom>
        <a:noFill/>
        <a:ln w="0">
          <a:noFill/>
        </a:ln>
      </c:spPr>
      <c:txPr>
        <a:bodyPr rot="0" spcFirstLastPara="0" vertOverflow="ellipsis" vert="horz" wrap="square" anchor="ctr" anchorCtr="1"/>
        <a:lstStyle/>
        <a:p>
          <a:pPr>
            <a:defRPr lang="ru-RU" sz="1200" b="0" i="0" u="none" strike="noStrike" spc="-1">
              <a:solidFill>
                <a:srgbClr val="D9D9D9"/>
              </a:solidFill>
              <a:latin typeface="Century Gothic"/>
              <a:ea typeface="+mn-ea"/>
              <a:cs typeface="+mn-cs"/>
            </a:defRPr>
          </a:pPr>
          <a:endParaRPr lang="ru-RU"/>
        </a:p>
      </c:txPr>
    </c:legend>
    <c:plotVisOnly val="1"/>
    <c:dispBlanksAs val="zero"/>
    <c:showDLblsOverMax val="0"/>
  </c:chart>
  <c:spPr>
    <a:xfrm>
      <a:off x="563400" y="1203480"/>
      <a:ext cx="5135039" cy="3067560"/>
    </a:xfrm>
    <a:prstGeom prst="rect">
      <a:avLst/>
    </a:prstGeom>
    <a:gradFill>
      <a:gsLst>
        <a:gs pos="0">
          <a:srgbClr val="595959"/>
        </a:gs>
        <a:gs pos="100000">
          <a:srgbClr val="262626"/>
        </a:gs>
      </a:gsLst>
      <a:path path="circle"/>
    </a:gradFill>
    <a:ln w="0">
      <a:noFill/>
    </a:ln>
  </c:spPr>
  <c:txPr>
    <a:bodyPr/>
    <a:lstStyle/>
    <a:p>
      <a:pPr>
        <a:defRPr lang="ru-RU"/>
      </a:pPr>
      <a:endParaRPr lang="ru-RU"/>
    </a:p>
  </c:txPr>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ru-RU" sz="2150" b="1" i="0" u="none" strike="noStrike" spc="86">
                <a:solidFill>
                  <a:srgbClr val="F2F2F2"/>
                </a:solidFill>
                <a:latin typeface="Century Gothic"/>
                <a:ea typeface="+mn-ea"/>
                <a:cs typeface="+mn-cs"/>
              </a:defRPr>
            </a:pPr>
            <a:r>
              <a:rPr lang="ru-RU" sz="2150" b="1" strike="noStrike" spc="86">
                <a:solidFill>
                  <a:srgbClr val="F2F2F2"/>
                </a:solidFill>
                <a:latin typeface="Century Gothic"/>
              </a:rPr>
              <a:t>На 01.01.2024</a:t>
            </a:r>
            <a:endParaRPr lang="ru-RU"/>
          </a:p>
        </c:rich>
      </c:tx>
      <c:overlay val="0"/>
      <c:spPr>
        <a:prstGeom prst="rect">
          <a:avLst/>
        </a:prstGeom>
        <a:noFill/>
        <a:ln w="0">
          <a:noFill/>
        </a:ln>
      </c:spPr>
    </c:title>
    <c:autoTitleDeleted val="0"/>
    <c:plotArea>
      <c:layout/>
      <c:pieChart>
        <c:varyColors val="1"/>
        <c:ser>
          <c:idx val="0"/>
          <c:order val="0"/>
          <c:tx>
            <c:strRef>
              <c:f>label 0</c:f>
              <c:strCache>
                <c:ptCount val="1"/>
                <c:pt idx="0">
                  <c:v>На 01.01.2019</c:v>
                </c:pt>
              </c:strCache>
            </c:strRef>
          </c:tx>
          <c:spPr>
            <a:prstGeom prst="rect">
              <a:avLst/>
            </a:prstGeom>
            <a:solidFill>
              <a:srgbClr val="38540A"/>
            </a:solidFill>
            <a:ln w="0">
              <a:noFill/>
            </a:ln>
          </c:spPr>
          <c:dPt>
            <c:idx val="0"/>
            <c:bubble3D val="0"/>
            <c:spPr>
              <a:prstGeom prst="rect">
                <a:avLst/>
              </a:prstGeom>
              <a:gradFill>
                <a:gsLst>
                  <a:gs pos="0">
                    <a:srgbClr val="5F7E34"/>
                  </a:gs>
                  <a:gs pos="100000">
                    <a:srgbClr val="304708"/>
                  </a:gs>
                </a:gsLst>
                <a:lin ang="5400000" scaled="1"/>
              </a:gradFill>
              <a:ln w="0">
                <a:noFill/>
              </a:ln>
            </c:spPr>
            <c:extLst>
              <c:ext xmlns:c16="http://schemas.microsoft.com/office/drawing/2014/chart" uri="{C3380CC4-5D6E-409C-BE32-E72D297353CC}">
                <c16:uniqueId val="{00000001-8C0E-410D-92E3-8EA4206CB5F6}"/>
              </c:ext>
            </c:extLst>
          </c:dPt>
          <c:dPt>
            <c:idx val="1"/>
            <c:bubble3D val="0"/>
            <c:spPr>
              <a:prstGeom prst="rect">
                <a:avLst/>
              </a:prstGeom>
              <a:gradFill>
                <a:gsLst>
                  <a:gs pos="0">
                    <a:srgbClr val="54D087"/>
                  </a:gs>
                  <a:gs pos="100000">
                    <a:srgbClr val="298A63"/>
                  </a:gs>
                </a:gsLst>
                <a:lin ang="5400000" scaled="1"/>
              </a:gradFill>
              <a:ln w="0">
                <a:noFill/>
              </a:ln>
            </c:spPr>
            <c:extLst>
              <c:ext xmlns:c16="http://schemas.microsoft.com/office/drawing/2014/chart" uri="{C3380CC4-5D6E-409C-BE32-E72D297353CC}">
                <c16:uniqueId val="{00000003-8C0E-410D-92E3-8EA4206CB5F6}"/>
              </c:ext>
            </c:extLst>
          </c:dPt>
          <c:dLbls>
            <c:dLbl>
              <c:idx val="0"/>
              <c:tx>
                <c:rich>
                  <a:bodyPr rot="0" spcFirstLastPara="0" vertOverflow="ellipsis" vert="horz" wrap="square" lIns="38100" tIns="19050" rIns="38100" bIns="19050" anchor="ctr" anchorCtr="1"/>
                  <a:lstStyle/>
                  <a:p>
                    <a:pPr>
                      <a:defRPr lang="ru-RU" sz="1000" b="0" i="0" u="none" strike="noStrike" spc="-1">
                        <a:solidFill>
                          <a:srgbClr val="000000"/>
                        </a:solidFill>
                        <a:latin typeface="Century Gothic"/>
                        <a:ea typeface="+mn-ea"/>
                        <a:cs typeface="+mn-cs"/>
                      </a:defRPr>
                    </a:pPr>
                    <a:r>
                      <a:rPr lang="en-US" sz="1200" b="0" strike="noStrike" spc="-1">
                        <a:solidFill>
                          <a:srgbClr val="D9D9D9"/>
                        </a:solidFill>
                        <a:latin typeface="Century Gothic"/>
                      </a:rPr>
                      <a:t>1388 609,4</a:t>
                    </a:r>
                    <a:endParaRPr lang="en-US"/>
                  </a:p>
                </c:rich>
              </c:tx>
              <c:numFmt formatCode="&quot;Основной&quot;" sourceLinked="0"/>
              <c:spPr>
                <a:noFill/>
                <a:ln>
                  <a:noFill/>
                </a:ln>
                <a:effectLst/>
              </c:spPr>
              <c:dLblPos val="bestFit"/>
              <c:showLegendKey val="0"/>
              <c:showVal val="1"/>
              <c:showCatName val="0"/>
              <c:showSerName val="0"/>
              <c:showPercent val="0"/>
              <c:showBubbleSize val="1"/>
              <c:separator>; </c:separator>
              <c:extLst xmlns:mc="http://schemas.openxmlformats.org/markup-compatibility/2006" xmlns:c15="http://schemas.microsoft.com/office/drawing/2012/chart" xmlns:c14="http://schemas.microsoft.com/office/drawing/2007/8/2/char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8C0E-410D-92E3-8EA4206CB5F6}"/>
                </c:ext>
              </c:extLst>
            </c:dLbl>
            <c:dLbl>
              <c:idx val="1"/>
              <c:tx>
                <c:rich>
                  <a:bodyPr rot="0" spcFirstLastPara="0" vertOverflow="ellipsis" vert="horz" wrap="square" lIns="38100" tIns="19050" rIns="38100" bIns="19050" anchor="ctr" anchorCtr="1"/>
                  <a:lstStyle/>
                  <a:p>
                    <a:pPr>
                      <a:defRPr lang="ru-RU" sz="1000" b="0" i="0" u="none" strike="noStrike" spc="-1">
                        <a:solidFill>
                          <a:srgbClr val="000000"/>
                        </a:solidFill>
                        <a:latin typeface="Century Gothic"/>
                        <a:ea typeface="+mn-ea"/>
                        <a:cs typeface="+mn-cs"/>
                      </a:defRPr>
                    </a:pPr>
                    <a:r>
                      <a:rPr lang="en-US" sz="1200" b="0" strike="noStrike" spc="-1">
                        <a:solidFill>
                          <a:srgbClr val="D9D9D9"/>
                        </a:solidFill>
                        <a:latin typeface="Century Gothic"/>
                      </a:rPr>
                      <a:t>15 507,3</a:t>
                    </a:r>
                    <a:endParaRPr lang="en-US"/>
                  </a:p>
                </c:rich>
              </c:tx>
              <c:numFmt formatCode="&quot;Основной&quot;" sourceLinked="0"/>
              <c:spPr>
                <a:noFill/>
                <a:ln>
                  <a:noFill/>
                </a:ln>
                <a:effectLst/>
              </c:spPr>
              <c:dLblPos val="bestFit"/>
              <c:showLegendKey val="0"/>
              <c:showVal val="1"/>
              <c:showCatName val="0"/>
              <c:showSerName val="0"/>
              <c:showPercent val="0"/>
              <c:showBubbleSize val="1"/>
              <c:separator>; </c:separator>
              <c:extLst xmlns:mc="http://schemas.openxmlformats.org/markup-compatibility/2006" xmlns:c15="http://schemas.microsoft.com/office/drawing/2012/chart" xmlns:c14="http://schemas.microsoft.com/office/drawing/2007/8/2/char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3-8C0E-410D-92E3-8EA4206CB5F6}"/>
                </c:ext>
              </c:extLst>
            </c:dLbl>
            <c:numFmt formatCode="&quot;Основной&quot;" sourceLinked="0"/>
            <c:spPr>
              <a:noFill/>
              <a:ln>
                <a:noFill/>
              </a:ln>
              <a:effectLst/>
            </c:spPr>
            <c:txPr>
              <a:bodyPr rot="0" spcFirstLastPara="0" vertOverflow="ellipsis" vert="horz" wrap="square" lIns="38100" tIns="19050" rIns="38100" bIns="19050" anchor="ctr" anchorCtr="1"/>
              <a:lstStyle/>
              <a:p>
                <a:pPr>
                  <a:defRPr lang="ru-RU" sz="1200" b="0" i="0" u="none" strike="noStrike" spc="-1">
                    <a:solidFill>
                      <a:srgbClr val="D9D9D9"/>
                    </a:solidFill>
                    <a:latin typeface="Century Gothic"/>
                    <a:ea typeface="+mn-ea"/>
                    <a:cs typeface="+mn-cs"/>
                  </a:defRPr>
                </a:pPr>
                <a:endParaRPr lang="ru-RU"/>
              </a:p>
            </c:txPr>
            <c:dLblPos val="bestFit"/>
            <c:showLegendKey val="0"/>
            <c:showVal val="1"/>
            <c:showCatName val="0"/>
            <c:showSerName val="0"/>
            <c:showPercent val="0"/>
            <c:showBubbleSize val="1"/>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categories</c:f>
              <c:strCache>
                <c:ptCount val="2"/>
                <c:pt idx="0">
                  <c:v>Программное направление деятельности</c:v>
                </c:pt>
                <c:pt idx="1">
                  <c:v>Непрограммное направление деятельности</c:v>
                </c:pt>
              </c:strCache>
            </c:strRef>
          </c:cat>
          <c:val>
            <c:numRef>
              <c:f>0</c:f>
              <c:numCache>
                <c:formatCode>"Основной"</c:formatCode>
                <c:ptCount val="2"/>
                <c:pt idx="0">
                  <c:v>742954.7</c:v>
                </c:pt>
                <c:pt idx="1">
                  <c:v>11961</c:v>
                </c:pt>
              </c:numCache>
            </c:numRef>
          </c:val>
          <c:extLst>
            <c:ext xmlns:c16="http://schemas.microsoft.com/office/drawing/2014/chart" uri="{C3380CC4-5D6E-409C-BE32-E72D297353CC}">
              <c16:uniqueId val="{00000004-8C0E-410D-92E3-8EA4206CB5F6}"/>
            </c:ext>
          </c:extLst>
        </c:ser>
        <c:dLbls>
          <c:showLegendKey val="0"/>
          <c:showVal val="1"/>
          <c:showCatName val="0"/>
          <c:showSerName val="0"/>
          <c:showPercent val="0"/>
          <c:showBubbleSize val="1"/>
          <c:showLeaderLines val="1"/>
        </c:dLbls>
        <c:firstSliceAng val="15"/>
      </c:pieChart>
      <c:spPr>
        <a:prstGeom prst="rect">
          <a:avLst/>
        </a:prstGeom>
        <a:noFill/>
        <a:ln w="0">
          <a:noFill/>
        </a:ln>
      </c:spPr>
    </c:plotArea>
    <c:legend>
      <c:legendPos val="b"/>
      <c:overlay val="0"/>
      <c:spPr>
        <a:prstGeom prst="rect">
          <a:avLst/>
        </a:prstGeom>
        <a:noFill/>
        <a:ln w="0">
          <a:noFill/>
        </a:ln>
      </c:spPr>
      <c:txPr>
        <a:bodyPr rot="0" spcFirstLastPara="0" vertOverflow="ellipsis" vert="horz" wrap="square" anchor="ctr" anchorCtr="1"/>
        <a:lstStyle/>
        <a:p>
          <a:pPr>
            <a:defRPr lang="ru-RU" sz="1200" b="0" i="0" u="none" strike="noStrike" spc="-1">
              <a:solidFill>
                <a:srgbClr val="D9D9D9"/>
              </a:solidFill>
              <a:latin typeface="Century Gothic"/>
              <a:ea typeface="+mn-ea"/>
              <a:cs typeface="+mn-cs"/>
            </a:defRPr>
          </a:pPr>
          <a:endParaRPr lang="ru-RU"/>
        </a:p>
      </c:txPr>
    </c:legend>
    <c:plotVisOnly val="1"/>
    <c:dispBlanksAs val="zero"/>
    <c:showDLblsOverMax val="0"/>
  </c:chart>
  <c:spPr>
    <a:xfrm>
      <a:off x="6491880" y="1203480"/>
      <a:ext cx="5041080" cy="3067560"/>
    </a:xfrm>
    <a:prstGeom prst="rect">
      <a:avLst/>
    </a:prstGeom>
    <a:gradFill>
      <a:gsLst>
        <a:gs pos="0">
          <a:srgbClr val="595959"/>
        </a:gs>
        <a:gs pos="100000">
          <a:srgbClr val="262626"/>
        </a:gs>
      </a:gsLst>
      <a:path path="circle"/>
    </a:gradFill>
    <a:ln w="0">
      <a:noFill/>
    </a:ln>
  </c:spPr>
  <c:txPr>
    <a:bodyPr/>
    <a:lstStyle/>
    <a:p>
      <a:pPr>
        <a:defRPr lang="ru-RU"/>
      </a:pPr>
      <a:endParaRPr lang="ru-RU"/>
    </a:p>
  </c:txPr>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label 0</c:f>
              <c:strCache>
                <c:ptCount val="1"/>
                <c:pt idx="0">
                  <c:v>Ряд 1</c:v>
                </c:pt>
              </c:strCache>
            </c:strRef>
          </c:tx>
          <c:spPr>
            <a:prstGeom prst="rect">
              <a:avLst/>
            </a:prstGeom>
            <a:ln w="22320" cap="rnd" cmpd="sng" algn="ctr">
              <a:solidFill>
                <a:srgbClr val="983C27"/>
              </a:solidFill>
              <a:prstDash val="solid"/>
              <a:round/>
            </a:ln>
          </c:spPr>
          <c:marker>
            <c:symbol val="none"/>
          </c:marker>
          <c:dLbls>
            <c:numFmt formatCode="#\ ##0.0" sourceLinked="0"/>
            <c:spPr>
              <a:noFill/>
              <a:ln>
                <a:noFill/>
              </a:ln>
              <a:effectLst/>
            </c:spPr>
            <c:txPr>
              <a:bodyPr rot="0" spcFirstLastPara="0" vertOverflow="ellipsis" vert="horz" wrap="square" lIns="38100" tIns="19050" rIns="38100" bIns="19050" anchor="ctr" anchorCtr="1"/>
              <a:lstStyle/>
              <a:p>
                <a:pPr>
                  <a:defRPr lang="ru-RU" sz="1200" b="0" i="0" u="none" strike="noStrike" spc="-1">
                    <a:solidFill>
                      <a:srgbClr val="595959"/>
                    </a:solidFill>
                    <a:latin typeface="Century Gothic"/>
                    <a:ea typeface="+mn-ea"/>
                    <a:cs typeface="+mn-cs"/>
                  </a:defRPr>
                </a:pPr>
                <a:endParaRPr lang="ru-RU"/>
              </a:p>
            </c:txPr>
            <c:dLblPos val="r"/>
            <c:showLegendKey val="0"/>
            <c:showVal val="1"/>
            <c:showCatName val="0"/>
            <c:showSerName val="0"/>
            <c:showPercent val="0"/>
            <c:showBubbleSize val="1"/>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categories</c:f>
              <c:strCache>
                <c:ptCount val="5"/>
                <c:pt idx="0">
                  <c:v>2022 г.</c:v>
                </c:pt>
                <c:pt idx="1">
                  <c:v>2023 г.</c:v>
                </c:pt>
                <c:pt idx="2">
                  <c:v>2024 г.</c:v>
                </c:pt>
                <c:pt idx="3">
                  <c:v>2025 г.</c:v>
                </c:pt>
                <c:pt idx="4">
                  <c:v>2026 г.</c:v>
                </c:pt>
              </c:strCache>
            </c:strRef>
          </c:cat>
          <c:val>
            <c:numRef>
              <c:f>0</c:f>
              <c:numCache>
                <c:formatCode>#\ ##0.0</c:formatCode>
                <c:ptCount val="5"/>
                <c:pt idx="0">
                  <c:v>11075.6</c:v>
                </c:pt>
                <c:pt idx="1">
                  <c:v>9930.2000000000007</c:v>
                </c:pt>
                <c:pt idx="2">
                  <c:v>10820</c:v>
                </c:pt>
                <c:pt idx="3">
                  <c:v>8730</c:v>
                </c:pt>
                <c:pt idx="4">
                  <c:v>7240</c:v>
                </c:pt>
              </c:numCache>
            </c:numRef>
          </c:val>
          <c:smooth val="0"/>
          <c:extLst>
            <c:ext xmlns:c16="http://schemas.microsoft.com/office/drawing/2014/chart" uri="{C3380CC4-5D6E-409C-BE32-E72D297353CC}">
              <c16:uniqueId val="{00000000-BD80-437C-9E00-448E7FD1B574}"/>
            </c:ext>
          </c:extLst>
        </c:ser>
        <c:dLbls>
          <c:showLegendKey val="0"/>
          <c:showVal val="1"/>
          <c:showCatName val="0"/>
          <c:showSerName val="0"/>
          <c:showPercent val="0"/>
          <c:showBubbleSize val="1"/>
        </c:dLbls>
        <c:hiLowLines>
          <c:spPr>
            <a:prstGeom prst="rect">
              <a:avLst/>
            </a:prstGeom>
            <a:ln w="0" cap="rnd" cmpd="sng" algn="ctr">
              <a:noFill/>
              <a:prstDash val="solid"/>
              <a:round/>
            </a:ln>
          </c:spPr>
        </c:hiLowLines>
        <c:smooth val="0"/>
        <c:axId val="202857856"/>
        <c:axId val="202884224"/>
      </c:lineChart>
      <c:catAx>
        <c:axId val="202857856"/>
        <c:scaling>
          <c:orientation val="minMax"/>
        </c:scaling>
        <c:delete val="0"/>
        <c:axPos val="b"/>
        <c:numFmt formatCode="General" sourceLinked="0"/>
        <c:majorTickMark val="none"/>
        <c:minorTickMark val="none"/>
        <c:tickLblPos val="nextTo"/>
        <c:spPr>
          <a:prstGeom prst="rect">
            <a:avLst/>
          </a:prstGeom>
          <a:ln w="9360" cap="rnd" cmpd="sng" algn="ctr">
            <a:solidFill>
              <a:srgbClr val="D9D9D9"/>
            </a:solidFill>
            <a:prstDash val="solid"/>
            <a:round/>
          </a:ln>
        </c:spPr>
        <c:txPr>
          <a:bodyPr rot="-60000000" spcFirstLastPara="0" vertOverflow="ellipsis" vert="horz" wrap="square" anchor="ctr" anchorCtr="1"/>
          <a:lstStyle/>
          <a:p>
            <a:pPr>
              <a:defRPr lang="ru-RU" sz="1200" b="0" i="0" u="none" strike="noStrike" spc="7">
                <a:solidFill>
                  <a:srgbClr val="595959"/>
                </a:solidFill>
                <a:latin typeface="Century Gothic"/>
                <a:ea typeface="+mn-ea"/>
                <a:cs typeface="+mn-cs"/>
              </a:defRPr>
            </a:pPr>
            <a:endParaRPr lang="ru-RU"/>
          </a:p>
        </c:txPr>
        <c:crossAx val="202884224"/>
        <c:crosses val="autoZero"/>
        <c:auto val="1"/>
        <c:lblAlgn val="ctr"/>
        <c:lblOffset val="100"/>
        <c:noMultiLvlLbl val="0"/>
      </c:catAx>
      <c:valAx>
        <c:axId val="202884224"/>
        <c:scaling>
          <c:orientation val="minMax"/>
        </c:scaling>
        <c:delete val="0"/>
        <c:axPos val="l"/>
        <c:numFmt formatCode="#\ ##0.0" sourceLinked="0"/>
        <c:majorTickMark val="none"/>
        <c:minorTickMark val="none"/>
        <c:tickLblPos val="nextTo"/>
        <c:spPr>
          <a:prstGeom prst="rect">
            <a:avLst/>
          </a:prstGeom>
          <a:ln w="9360" cap="rnd" cmpd="sng" algn="ctr">
            <a:noFill/>
            <a:prstDash val="solid"/>
            <a:round/>
          </a:ln>
        </c:spPr>
        <c:txPr>
          <a:bodyPr rot="-60000000" spcFirstLastPara="0" vertOverflow="ellipsis" vert="horz" wrap="square" anchor="ctr" anchorCtr="1"/>
          <a:lstStyle/>
          <a:p>
            <a:pPr>
              <a:defRPr lang="ru-RU" sz="1200" b="0" i="0" u="none" strike="noStrike" spc="7">
                <a:solidFill>
                  <a:srgbClr val="595959"/>
                </a:solidFill>
                <a:latin typeface="Century Gothic"/>
                <a:ea typeface="+mn-ea"/>
                <a:cs typeface="+mn-cs"/>
              </a:defRPr>
            </a:pPr>
            <a:endParaRPr lang="ru-RU"/>
          </a:p>
        </c:txPr>
        <c:crossAx val="202857856"/>
        <c:crosses val="autoZero"/>
        <c:crossBetween val="between"/>
      </c:valAx>
      <c:spPr>
        <a:prstGeom prst="rect">
          <a:avLst/>
        </a:prstGeom>
        <a:gradFill>
          <a:gsLst>
            <a:gs pos="0">
              <a:srgbClr val="FFFFFF"/>
            </a:gs>
            <a:gs pos="100000">
              <a:srgbClr val="F2F2F2"/>
            </a:gs>
          </a:gsLst>
          <a:lin ang="5400000" scaled="1"/>
        </a:gradFill>
        <a:ln w="0">
          <a:noFill/>
        </a:ln>
      </c:spPr>
    </c:plotArea>
    <c:plotVisOnly val="1"/>
    <c:dispBlanksAs val="zero"/>
    <c:showDLblsOverMax val="0"/>
  </c:chart>
  <c:spPr>
    <a:xfrm>
      <a:off x="657360" y="1248480"/>
      <a:ext cx="10875600" cy="5133600"/>
    </a:xfrm>
    <a:prstGeom prst="rect">
      <a:avLst/>
    </a:prstGeom>
    <a:solidFill>
      <a:srgbClr val="FFFFFF"/>
    </a:solidFill>
    <a:ln w="9360">
      <a:noFill/>
    </a:ln>
  </c:spPr>
  <c:txPr>
    <a:bodyPr/>
    <a:lstStyle/>
    <a:p>
      <a:pPr>
        <a:defRPr lang="ru-RU"/>
      </a:pPr>
      <a:endParaRPr lang="ru-RU"/>
    </a:p>
  </c:txPr>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label 0</c:f>
              <c:strCache>
                <c:ptCount val="1"/>
                <c:pt idx="0">
                  <c:v>Столбец1</c:v>
                </c:pt>
              </c:strCache>
            </c:strRef>
          </c:tx>
          <c:spPr>
            <a:prstGeom prst="rect">
              <a:avLst/>
            </a:prstGeom>
            <a:solidFill>
              <a:srgbClr val="38540A"/>
            </a:solidFill>
            <a:ln w="0">
              <a:noFill/>
            </a:ln>
          </c:spPr>
          <c:dPt>
            <c:idx val="0"/>
            <c:bubble3D val="0"/>
            <c:spPr>
              <a:prstGeom prst="rect">
                <a:avLst/>
              </a:prstGeom>
              <a:solidFill>
                <a:srgbClr val="CD811F"/>
              </a:solidFill>
              <a:ln w="0">
                <a:noFill/>
              </a:ln>
            </c:spPr>
            <c:extLst>
              <c:ext xmlns:c16="http://schemas.microsoft.com/office/drawing/2014/chart" uri="{C3380CC4-5D6E-409C-BE32-E72D297353CC}">
                <c16:uniqueId val="{00000001-E77E-4319-9871-3DBE88686E57}"/>
              </c:ext>
            </c:extLst>
          </c:dPt>
          <c:dPt>
            <c:idx val="1"/>
            <c:bubble3D val="0"/>
            <c:spPr>
              <a:prstGeom prst="rect">
                <a:avLst/>
              </a:prstGeom>
              <a:solidFill>
                <a:srgbClr val="983C27"/>
              </a:solidFill>
              <a:ln w="0">
                <a:noFill/>
              </a:ln>
            </c:spPr>
            <c:extLst>
              <c:ext xmlns:c16="http://schemas.microsoft.com/office/drawing/2014/chart" uri="{C3380CC4-5D6E-409C-BE32-E72D297353CC}">
                <c16:uniqueId val="{00000003-E77E-4319-9871-3DBE88686E57}"/>
              </c:ext>
            </c:extLst>
          </c:dPt>
          <c:dPt>
            <c:idx val="2"/>
            <c:bubble3D val="0"/>
            <c:spPr>
              <a:prstGeom prst="rect">
                <a:avLst/>
              </a:prstGeom>
              <a:solidFill>
                <a:srgbClr val="6C4D90"/>
              </a:solidFill>
              <a:ln w="0">
                <a:noFill/>
              </a:ln>
            </c:spPr>
            <c:extLst>
              <c:ext xmlns:c16="http://schemas.microsoft.com/office/drawing/2014/chart" uri="{C3380CC4-5D6E-409C-BE32-E72D297353CC}">
                <c16:uniqueId val="{00000005-E77E-4319-9871-3DBE88686E57}"/>
              </c:ext>
            </c:extLst>
          </c:dPt>
          <c:dLbls>
            <c:dLbl>
              <c:idx val="0"/>
              <c:tx>
                <c:rich>
                  <a:bodyPr rot="0" spcFirstLastPara="0" vertOverflow="ellipsis" vert="horz" wrap="square" lIns="38099" tIns="19049" rIns="38099" bIns="19049" anchor="ctr" anchorCtr="1"/>
                  <a:lstStyle/>
                  <a:p>
                    <a:pPr>
                      <a:defRPr lang="ru-RU" sz="1350" b="1" i="0" u="none" strike="noStrike" spc="0">
                        <a:solidFill>
                          <a:srgbClr val="FFFFFF"/>
                        </a:solidFill>
                        <a:latin typeface="Century Gothic"/>
                        <a:ea typeface="+mn-ea"/>
                        <a:cs typeface="+mn-cs"/>
                      </a:defRPr>
                    </a:pPr>
                    <a:r>
                      <a:rPr lang="en-US"/>
                      <a:t>1702 176.2</a:t>
                    </a:r>
                  </a:p>
                </c:rich>
              </c:tx>
              <c:numFmt formatCode="#\ ##0.0" sourceLinked="0"/>
              <c:spPr>
                <a:solidFill>
                  <a:srgbClr val="595959"/>
                </a:solidFill>
                <a:ln w="0">
                  <a:noFill/>
                </a:ln>
              </c:spPr>
              <c:dLblPos val="ctr"/>
              <c:showLegendKey val="0"/>
              <c:showVal val="1"/>
              <c:showCatName val="0"/>
              <c:showSerName val="0"/>
              <c:showPercent val="0"/>
              <c:showBubbleSize val="1"/>
              <c:separator>; </c:separator>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E77E-4319-9871-3DBE88686E57}"/>
                </c:ext>
              </c:extLst>
            </c:dLbl>
            <c:dLbl>
              <c:idx val="1"/>
              <c:tx>
                <c:rich>
                  <a:bodyPr rot="0" spcFirstLastPara="0" vertOverflow="ellipsis" vert="horz" wrap="square" lIns="38099" tIns="19049" rIns="38099" bIns="19049" anchor="ctr" anchorCtr="1"/>
                  <a:lstStyle/>
                  <a:p>
                    <a:pPr>
                      <a:defRPr lang="ru-RU" sz="1350" b="1" i="0" u="none" strike="noStrike" spc="0">
                        <a:solidFill>
                          <a:srgbClr val="FFFFFF"/>
                        </a:solidFill>
                        <a:latin typeface="Century Gothic"/>
                        <a:ea typeface="+mn-ea"/>
                        <a:cs typeface="+mn-cs"/>
                      </a:defRPr>
                    </a:pPr>
                    <a:r>
                      <a:rPr lang="en-US"/>
                      <a:t>1702 176.2</a:t>
                    </a:r>
                  </a:p>
                </c:rich>
              </c:tx>
              <c:numFmt formatCode="#\ ##0.0" sourceLinked="0"/>
              <c:spPr>
                <a:solidFill>
                  <a:srgbClr val="595959"/>
                </a:solidFill>
                <a:ln w="0">
                  <a:noFill/>
                </a:ln>
              </c:spPr>
              <c:dLblPos val="ctr"/>
              <c:showLegendKey val="0"/>
              <c:showVal val="1"/>
              <c:showCatName val="0"/>
              <c:showSerName val="0"/>
              <c:showPercent val="0"/>
              <c:showBubbleSize val="1"/>
              <c:separator>; </c:separator>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3-E77E-4319-9871-3DBE88686E57}"/>
                </c:ext>
              </c:extLst>
            </c:dLbl>
            <c:dLbl>
              <c:idx val="2"/>
              <c:tx>
                <c:rich>
                  <a:bodyPr rot="0" spcFirstLastPara="0" vertOverflow="ellipsis" vert="horz" wrap="square" lIns="38099" tIns="19049" rIns="38099" bIns="19049" anchor="ctr" anchorCtr="1"/>
                  <a:lstStyle/>
                  <a:p>
                    <a:pPr>
                      <a:defRPr lang="ru-RU" sz="1350" b="1" i="0" u="none" strike="noStrike" spc="0">
                        <a:solidFill>
                          <a:srgbClr val="FFFFFF"/>
                        </a:solidFill>
                        <a:latin typeface="Century Gothic"/>
                        <a:ea typeface="+mn-ea"/>
                        <a:cs typeface="+mn-cs"/>
                      </a:defRPr>
                    </a:pPr>
                    <a:r>
                      <a:rPr lang="en-US"/>
                      <a:t>5190.0</a:t>
                    </a:r>
                  </a:p>
                </c:rich>
              </c:tx>
              <c:numFmt formatCode="#\ ##0.0" sourceLinked="0"/>
              <c:spPr>
                <a:solidFill>
                  <a:srgbClr val="595959"/>
                </a:solidFill>
                <a:ln w="0">
                  <a:noFill/>
                </a:ln>
              </c:spPr>
              <c:dLblPos val="ctr"/>
              <c:showLegendKey val="0"/>
              <c:showVal val="1"/>
              <c:showCatName val="0"/>
              <c:showSerName val="0"/>
              <c:showPercent val="0"/>
              <c:showBubbleSize val="1"/>
              <c:separator>; </c:separator>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5-E77E-4319-9871-3DBE88686E57}"/>
                </c:ext>
              </c:extLst>
            </c:dLbl>
            <c:numFmt formatCode="#\ ##0.0" sourceLinked="0"/>
            <c:spPr>
              <a:solidFill>
                <a:srgbClr val="595959"/>
              </a:solidFill>
              <a:ln>
                <a:noFill/>
              </a:ln>
              <a:effectLst/>
            </c:spPr>
            <c:txPr>
              <a:bodyPr rot="0" spcFirstLastPara="0" vertOverflow="ellipsis" vert="horz" wrap="square" lIns="38100" tIns="19050" rIns="38100" bIns="19050" anchor="ctr" anchorCtr="1"/>
              <a:lstStyle/>
              <a:p>
                <a:pPr>
                  <a:defRPr lang="ru-RU" sz="1350" b="1" i="0" u="none" strike="noStrike" spc="-1">
                    <a:solidFill>
                      <a:srgbClr val="FFFFFF"/>
                    </a:solidFill>
                    <a:latin typeface="Century Gothic"/>
                    <a:ea typeface="+mn-ea"/>
                    <a:cs typeface="+mn-cs"/>
                  </a:defRPr>
                </a:pPr>
                <a:endParaRPr lang="ru-RU"/>
              </a:p>
            </c:txPr>
            <c:dLblPos val="ctr"/>
            <c:showLegendKey val="0"/>
            <c:showVal val="1"/>
            <c:showCatName val="0"/>
            <c:showSerName val="0"/>
            <c:showPercent val="0"/>
            <c:showBubbleSize val="1"/>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categories</c:f>
              <c:strCache>
                <c:ptCount val="3"/>
                <c:pt idx="0">
                  <c:v>Доходы</c:v>
                </c:pt>
                <c:pt idx="1">
                  <c:v>Расходы</c:v>
                </c:pt>
                <c:pt idx="2">
                  <c:v>Муниципальный долг</c:v>
                </c:pt>
              </c:strCache>
            </c:strRef>
          </c:cat>
          <c:val>
            <c:numRef>
              <c:f>0</c:f>
              <c:numCache>
                <c:formatCode>#\ ##0.0</c:formatCode>
                <c:ptCount val="3"/>
                <c:pt idx="0">
                  <c:v>1404116.7</c:v>
                </c:pt>
                <c:pt idx="1">
                  <c:v>1404116.7</c:v>
                </c:pt>
                <c:pt idx="2">
                  <c:v>10820</c:v>
                </c:pt>
              </c:numCache>
            </c:numRef>
          </c:val>
          <c:extLst>
            <c:ext xmlns:c16="http://schemas.microsoft.com/office/drawing/2014/chart" uri="{C3380CC4-5D6E-409C-BE32-E72D297353CC}">
              <c16:uniqueId val="{00000006-E77E-4319-9871-3DBE88686E57}"/>
            </c:ext>
          </c:extLst>
        </c:ser>
        <c:dLbls>
          <c:showLegendKey val="0"/>
          <c:showVal val="1"/>
          <c:showCatName val="0"/>
          <c:showSerName val="0"/>
          <c:showPercent val="0"/>
          <c:showBubbleSize val="1"/>
          <c:showLeaderLines val="1"/>
        </c:dLbls>
        <c:firstSliceAng val="0"/>
      </c:pieChart>
      <c:spPr>
        <a:prstGeom prst="rect">
          <a:avLst/>
        </a:prstGeom>
        <a:noFill/>
        <a:ln w="0">
          <a:noFill/>
        </a:ln>
      </c:spPr>
    </c:plotArea>
    <c:legend>
      <c:legendPos val="r"/>
      <c:overlay val="0"/>
      <c:spPr>
        <a:prstGeom prst="rect">
          <a:avLst/>
        </a:prstGeom>
        <a:solidFill>
          <a:srgbClr val="F2F2F2">
            <a:alpha val="39000"/>
          </a:srgbClr>
        </a:solidFill>
        <a:ln w="0">
          <a:noFill/>
        </a:ln>
      </c:spPr>
      <c:txPr>
        <a:bodyPr rot="0" spcFirstLastPara="0" vertOverflow="ellipsis" vert="horz" wrap="square" anchor="ctr" anchorCtr="1"/>
        <a:lstStyle/>
        <a:p>
          <a:pPr>
            <a:defRPr lang="ru-RU" sz="1200" b="0" i="0" u="none" strike="noStrike" spc="-1">
              <a:solidFill>
                <a:srgbClr val="404040"/>
              </a:solidFill>
              <a:latin typeface="Century Gothic"/>
              <a:ea typeface="+mn-ea"/>
              <a:cs typeface="+mn-cs"/>
            </a:defRPr>
          </a:pPr>
          <a:endParaRPr lang="ru-RU"/>
        </a:p>
      </c:txPr>
    </c:legend>
    <c:plotVisOnly val="1"/>
    <c:dispBlanksAs val="zero"/>
    <c:showDLblsOverMax val="0"/>
  </c:chart>
  <c:spPr>
    <a:xfrm>
      <a:off x="657360" y="1652759"/>
      <a:ext cx="10875600" cy="4729320"/>
    </a:xfrm>
    <a:prstGeom prst="rect">
      <a:avLst/>
    </a:prstGeom>
    <a:gradFill>
      <a:gsLst>
        <a:gs pos="0">
          <a:srgbClr val="FFFFFF"/>
        </a:gs>
        <a:gs pos="39000">
          <a:srgbClr val="FFFFFF"/>
        </a:gs>
        <a:gs pos="100000">
          <a:srgbClr val="BFBFBF"/>
        </a:gs>
      </a:gsLst>
      <a:path path="circle"/>
    </a:gradFill>
    <a:ln w="9360">
      <a:solidFill>
        <a:srgbClr val="BFBFBF"/>
      </a:solidFill>
      <a:round/>
    </a:ln>
  </c:spPr>
  <c:txPr>
    <a:bodyPr/>
    <a:lstStyle/>
    <a:p>
      <a:pPr>
        <a:defRPr lang="ru-RU"/>
      </a:pPr>
      <a:endParaRPr lang="ru-RU"/>
    </a:p>
  </c:txPr>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211000000000001E-2"/>
          <c:y val="0.215364"/>
          <c:w val="0.48899799999999999"/>
          <c:h val="0.56168499999999999"/>
        </c:manualLayout>
      </c:layout>
      <c:pieChart>
        <c:varyColors val="1"/>
        <c:ser>
          <c:idx val="0"/>
          <c:order val="0"/>
          <c:tx>
            <c:strRef>
              <c:f>label 0</c:f>
              <c:strCache>
                <c:ptCount val="1"/>
                <c:pt idx="0">
                  <c:v>2025</c:v>
                </c:pt>
              </c:strCache>
            </c:strRef>
          </c:tx>
          <c:spPr>
            <a:prstGeom prst="rect">
              <a:avLst/>
            </a:prstGeom>
            <a:solidFill>
              <a:srgbClr val="38540A"/>
            </a:solidFill>
            <a:ln w="0">
              <a:noFill/>
            </a:ln>
          </c:spPr>
          <c:dPt>
            <c:idx val="0"/>
            <c:bubble3D val="0"/>
            <c:spPr>
              <a:prstGeom prst="rect">
                <a:avLst/>
              </a:prstGeom>
              <a:gradFill>
                <a:gsLst>
                  <a:gs pos="0">
                    <a:srgbClr val="38540A"/>
                  </a:gs>
                  <a:gs pos="100000">
                    <a:srgbClr val="9AE420"/>
                  </a:gs>
                </a:gsLst>
                <a:lin ang="5400000" scaled="1"/>
              </a:gradFill>
              <a:ln w="19080">
                <a:solidFill>
                  <a:srgbClr val="FFFFFF"/>
                </a:solidFill>
                <a:round/>
              </a:ln>
            </c:spPr>
            <c:extLst>
              <c:ext xmlns:c16="http://schemas.microsoft.com/office/drawing/2014/chart" uri="{C3380CC4-5D6E-409C-BE32-E72D297353CC}">
                <c16:uniqueId val="{00000001-61FE-4A08-A100-667D794C0232}"/>
              </c:ext>
            </c:extLst>
          </c:dPt>
          <c:dPt>
            <c:idx val="1"/>
            <c:bubble3D val="0"/>
            <c:spPr>
              <a:prstGeom prst="rect">
                <a:avLst/>
              </a:prstGeom>
              <a:gradFill>
                <a:gsLst>
                  <a:gs pos="0">
                    <a:srgbClr val="31A274"/>
                  </a:gs>
                  <a:gs pos="100000">
                    <a:srgbClr val="75D5AE"/>
                  </a:gs>
                </a:gsLst>
                <a:lin ang="5400000" scaled="1"/>
              </a:gradFill>
              <a:ln w="19080">
                <a:solidFill>
                  <a:srgbClr val="FFFFFF"/>
                </a:solidFill>
                <a:round/>
              </a:ln>
            </c:spPr>
            <c:extLst>
              <c:ext xmlns:c16="http://schemas.microsoft.com/office/drawing/2014/chart" uri="{C3380CC4-5D6E-409C-BE32-E72D297353CC}">
                <c16:uniqueId val="{00000003-61FE-4A08-A100-667D794C0232}"/>
              </c:ext>
            </c:extLst>
          </c:dPt>
          <c:dPt>
            <c:idx val="2"/>
            <c:bubble3D val="0"/>
            <c:spPr>
              <a:prstGeom prst="rect">
                <a:avLst/>
              </a:prstGeom>
              <a:gradFill>
                <a:gsLst>
                  <a:gs pos="0">
                    <a:srgbClr val="236073"/>
                  </a:gs>
                  <a:gs pos="100000">
                    <a:srgbClr val="59B1CD"/>
                  </a:gs>
                </a:gsLst>
                <a:lin ang="5400000" scaled="1"/>
              </a:gradFill>
              <a:ln w="19080">
                <a:solidFill>
                  <a:srgbClr val="FFFFFF"/>
                </a:solidFill>
                <a:round/>
              </a:ln>
            </c:spPr>
            <c:extLst>
              <c:ext xmlns:c16="http://schemas.microsoft.com/office/drawing/2014/chart" uri="{C3380CC4-5D6E-409C-BE32-E72D297353CC}">
                <c16:uniqueId val="{00000005-61FE-4A08-A100-667D794C0232}"/>
              </c:ext>
            </c:extLst>
          </c:dPt>
          <c:dLbls>
            <c:dLbl>
              <c:idx val="0"/>
              <c:tx>
                <c:rich>
                  <a:bodyPr rot="0" spcFirstLastPara="0" vertOverflow="ellipsis" vert="horz" wrap="square" lIns="38099" tIns="19049" rIns="38099" bIns="19049" anchor="ctr" anchorCtr="1"/>
                  <a:lstStyle/>
                  <a:p>
                    <a:pPr>
                      <a:defRPr lang="ru-RU" sz="1200" b="0" i="0" u="none" strike="noStrike" spc="0">
                        <a:solidFill>
                          <a:srgbClr val="404040"/>
                        </a:solidFill>
                        <a:latin typeface="Century Gothic"/>
                        <a:ea typeface="+mn-ea"/>
                        <a:cs typeface="+mn-cs"/>
                      </a:defRPr>
                    </a:pPr>
                    <a:r>
                      <a:rPr lang="en-US"/>
                      <a:t>1528 483.5</a:t>
                    </a:r>
                  </a:p>
                </c:rich>
              </c:tx>
              <c:numFmt formatCode="#\ ##0.0" sourceLinked="0"/>
              <c:spPr>
                <a:noFill/>
                <a:ln w="0">
                  <a:noFill/>
                </a:ln>
              </c:spPr>
              <c:dLblPos val="ctr"/>
              <c:showLegendKey val="0"/>
              <c:showVal val="1"/>
              <c:showCatName val="0"/>
              <c:showSerName val="0"/>
              <c:showPercent val="0"/>
              <c:showBubbleSize val="1"/>
              <c:separator>; </c:separator>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61FE-4A08-A100-667D794C0232}"/>
                </c:ext>
              </c:extLst>
            </c:dLbl>
            <c:dLbl>
              <c:idx val="1"/>
              <c:layout>
                <c:manualLayout>
                  <c:x val="1.5499999999999999E-3"/>
                  <c:y val="5.3099999999999996E-3"/>
                </c:manualLayout>
              </c:layout>
              <c:tx>
                <c:rich>
                  <a:bodyPr rot="0" spcFirstLastPara="0" vertOverflow="ellipsis" vert="horz" wrap="square" lIns="38099" tIns="19049" rIns="38099" bIns="19049" anchor="ctr" anchorCtr="1"/>
                  <a:lstStyle/>
                  <a:p>
                    <a:pPr>
                      <a:defRPr lang="ru-RU" sz="1200" b="0" i="0" u="none" strike="noStrike" spc="0">
                        <a:solidFill>
                          <a:srgbClr val="404040"/>
                        </a:solidFill>
                        <a:latin typeface="Century Gothic"/>
                        <a:ea typeface="+mn-ea"/>
                        <a:cs typeface="+mn-cs"/>
                      </a:defRPr>
                    </a:pPr>
                    <a:r>
                      <a:rPr lang="en-US"/>
                      <a:t>1528 483.5</a:t>
                    </a:r>
                  </a:p>
                </c:rich>
              </c:tx>
              <c:numFmt formatCode="#\ ##0.0" sourceLinked="0"/>
              <c:spPr>
                <a:noFill/>
                <a:ln w="0">
                  <a:noFill/>
                </a:ln>
              </c:spPr>
              <c:dLblPos val="ctr"/>
              <c:showLegendKey val="0"/>
              <c:showVal val="1"/>
              <c:showCatName val="0"/>
              <c:showSerName val="0"/>
              <c:showPercent val="0"/>
              <c:showBubbleSize val="1"/>
              <c:separator>; </c:separator>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3-61FE-4A08-A100-667D794C0232}"/>
                </c:ext>
              </c:extLst>
            </c:dLbl>
            <c:dLbl>
              <c:idx val="2"/>
              <c:tx>
                <c:rich>
                  <a:bodyPr rot="0" spcFirstLastPara="0" vertOverflow="ellipsis" vert="horz" wrap="square" lIns="38099" tIns="19049" rIns="38099" bIns="19049" anchor="ctr" anchorCtr="1"/>
                  <a:lstStyle/>
                  <a:p>
                    <a:pPr>
                      <a:defRPr lang="ru-RU" sz="1200" b="0" i="0" u="none" strike="noStrike" spc="0">
                        <a:solidFill>
                          <a:srgbClr val="404040"/>
                        </a:solidFill>
                        <a:latin typeface="Century Gothic"/>
                        <a:ea typeface="+mn-ea"/>
                        <a:cs typeface="+mn-cs"/>
                      </a:defRPr>
                    </a:pPr>
                    <a:r>
                      <a:rPr lang="en-US"/>
                      <a:t>3110.0</a:t>
                    </a:r>
                  </a:p>
                </c:rich>
              </c:tx>
              <c:numFmt formatCode="#\ ##0.0" sourceLinked="0"/>
              <c:spPr>
                <a:noFill/>
                <a:ln w="0">
                  <a:noFill/>
                </a:ln>
              </c:spPr>
              <c:dLblPos val="ctr"/>
              <c:showLegendKey val="0"/>
              <c:showVal val="1"/>
              <c:showCatName val="0"/>
              <c:showSerName val="0"/>
              <c:showPercent val="0"/>
              <c:showBubbleSize val="1"/>
              <c:separator>; </c:separator>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5-61FE-4A08-A100-667D794C0232}"/>
                </c:ext>
              </c:extLst>
            </c:dLbl>
            <c:numFmt formatCode="#\ ##0.0" sourceLinked="0"/>
            <c:spPr>
              <a:noFill/>
              <a:ln>
                <a:noFill/>
              </a:ln>
              <a:effectLst/>
            </c:spPr>
            <c:txPr>
              <a:bodyPr rot="0" spcFirstLastPara="0" vertOverflow="ellipsis" vert="horz" wrap="square" lIns="38100" tIns="19050" rIns="38100" bIns="19050" anchor="ctr" anchorCtr="1"/>
              <a:lstStyle/>
              <a:p>
                <a:pPr>
                  <a:defRPr lang="ru-RU" sz="1200" b="0" i="0" u="none" strike="noStrike" spc="-1">
                    <a:solidFill>
                      <a:srgbClr val="404040"/>
                    </a:solidFill>
                    <a:latin typeface="Century Gothic"/>
                    <a:ea typeface="+mn-ea"/>
                    <a:cs typeface="+mn-cs"/>
                  </a:defRPr>
                </a:pPr>
                <a:endParaRPr lang="ru-RU"/>
              </a:p>
            </c:txPr>
            <c:dLblPos val="ctr"/>
            <c:showLegendKey val="0"/>
            <c:showVal val="1"/>
            <c:showCatName val="0"/>
            <c:showSerName val="0"/>
            <c:showPercent val="0"/>
            <c:showBubbleSize val="1"/>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categories</c:f>
              <c:strCache>
                <c:ptCount val="3"/>
                <c:pt idx="0">
                  <c:v>Доходы</c:v>
                </c:pt>
                <c:pt idx="1">
                  <c:v>Расходы</c:v>
                </c:pt>
                <c:pt idx="2">
                  <c:v>Муниципальный долг</c:v>
                </c:pt>
              </c:strCache>
            </c:strRef>
          </c:cat>
          <c:val>
            <c:numRef>
              <c:f>0</c:f>
              <c:numCache>
                <c:formatCode>#\ ##0.0</c:formatCode>
                <c:ptCount val="3"/>
                <c:pt idx="0">
                  <c:v>1422524</c:v>
                </c:pt>
                <c:pt idx="1">
                  <c:v>1422524</c:v>
                </c:pt>
                <c:pt idx="2">
                  <c:v>8730</c:v>
                </c:pt>
              </c:numCache>
            </c:numRef>
          </c:val>
          <c:extLst>
            <c:ext xmlns:c16="http://schemas.microsoft.com/office/drawing/2014/chart" uri="{C3380CC4-5D6E-409C-BE32-E72D297353CC}">
              <c16:uniqueId val="{00000006-61FE-4A08-A100-667D794C0232}"/>
            </c:ext>
          </c:extLst>
        </c:ser>
        <c:dLbls>
          <c:showLegendKey val="0"/>
          <c:showVal val="1"/>
          <c:showCatName val="0"/>
          <c:showSerName val="0"/>
          <c:showPercent val="0"/>
          <c:showBubbleSize val="1"/>
          <c:showLeaderLines val="1"/>
        </c:dLbls>
        <c:firstSliceAng val="0"/>
      </c:pieChart>
      <c:spPr>
        <a:prstGeom prst="rect">
          <a:avLst/>
        </a:prstGeom>
        <a:noFill/>
        <a:ln w="0">
          <a:noFill/>
        </a:ln>
      </c:spPr>
    </c:plotArea>
    <c:legend>
      <c:legendPos val="r"/>
      <c:overlay val="0"/>
      <c:spPr>
        <a:prstGeom prst="rect">
          <a:avLst/>
        </a:prstGeom>
        <a:solidFill>
          <a:srgbClr val="FFFFFF">
            <a:alpha val="50000"/>
          </a:srgbClr>
        </a:solidFill>
        <a:ln w="0">
          <a:noFill/>
        </a:ln>
      </c:spPr>
      <c:txPr>
        <a:bodyPr rot="0" spcFirstLastPara="0" vertOverflow="ellipsis" vert="horz" wrap="square" anchor="ctr" anchorCtr="1"/>
        <a:lstStyle/>
        <a:p>
          <a:pPr>
            <a:defRPr lang="ru-RU" sz="1200" b="0" i="0" u="none" strike="noStrike" spc="-1">
              <a:solidFill>
                <a:srgbClr val="595959"/>
              </a:solidFill>
              <a:latin typeface="Century Gothic"/>
              <a:ea typeface="+mn-ea"/>
              <a:cs typeface="+mn-cs"/>
            </a:defRPr>
          </a:pPr>
          <a:endParaRPr lang="ru-RU"/>
        </a:p>
      </c:txPr>
    </c:legend>
    <c:plotVisOnly val="1"/>
    <c:dispBlanksAs val="zero"/>
    <c:showDLblsOverMax val="0"/>
  </c:chart>
  <c:spPr>
    <a:xfrm>
      <a:off x="515880" y="1494720"/>
      <a:ext cx="5578560" cy="4887360"/>
    </a:xfrm>
    <a:prstGeom prst="rect">
      <a:avLst/>
    </a:prstGeom>
    <a:pattFill prst="ltDnDiag">
      <a:fgClr>
        <a:srgbClr val="FFFFFF"/>
      </a:fgClr>
      <a:bgClr>
        <a:srgbClr val="E6E6E6"/>
      </a:bgClr>
    </a:pattFill>
    <a:ln w="9360">
      <a:solidFill>
        <a:srgbClr val="D9D9D9"/>
      </a:solidFill>
      <a:round/>
    </a:ln>
  </c:spPr>
  <c:txPr>
    <a:bodyPr/>
    <a:lstStyle/>
    <a:p>
      <a:pPr>
        <a:defRPr lang="ru-RU"/>
      </a:pPr>
      <a:endParaRPr lang="ru-RU"/>
    </a:p>
  </c:txPr>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label 0</c:f>
              <c:strCache>
                <c:ptCount val="1"/>
                <c:pt idx="0">
                  <c:v>2026</c:v>
                </c:pt>
              </c:strCache>
            </c:strRef>
          </c:tx>
          <c:spPr>
            <a:prstGeom prst="rect">
              <a:avLst/>
            </a:prstGeom>
            <a:solidFill>
              <a:srgbClr val="38540A"/>
            </a:solidFill>
            <a:ln w="0">
              <a:noFill/>
            </a:ln>
          </c:spPr>
          <c:dPt>
            <c:idx val="0"/>
            <c:bubble3D val="0"/>
            <c:spPr>
              <a:prstGeom prst="rect">
                <a:avLst/>
              </a:prstGeom>
              <a:gradFill>
                <a:gsLst>
                  <a:gs pos="0">
                    <a:srgbClr val="38540A"/>
                  </a:gs>
                  <a:gs pos="100000">
                    <a:srgbClr val="9AE420"/>
                  </a:gs>
                </a:gsLst>
                <a:lin ang="5400000" scaled="1"/>
              </a:gradFill>
              <a:ln w="19080">
                <a:solidFill>
                  <a:srgbClr val="FFFFFF"/>
                </a:solidFill>
                <a:round/>
              </a:ln>
            </c:spPr>
            <c:extLst>
              <c:ext xmlns:c16="http://schemas.microsoft.com/office/drawing/2014/chart" uri="{C3380CC4-5D6E-409C-BE32-E72D297353CC}">
                <c16:uniqueId val="{00000001-BE5D-4DA9-8C8A-136C067DC93D}"/>
              </c:ext>
            </c:extLst>
          </c:dPt>
          <c:dPt>
            <c:idx val="1"/>
            <c:bubble3D val="0"/>
            <c:spPr>
              <a:prstGeom prst="rect">
                <a:avLst/>
              </a:prstGeom>
              <a:gradFill>
                <a:gsLst>
                  <a:gs pos="0">
                    <a:srgbClr val="31A274"/>
                  </a:gs>
                  <a:gs pos="100000">
                    <a:srgbClr val="75D5AE"/>
                  </a:gs>
                </a:gsLst>
                <a:lin ang="5400000" scaled="1"/>
              </a:gradFill>
              <a:ln w="19080">
                <a:solidFill>
                  <a:srgbClr val="FFFFFF"/>
                </a:solidFill>
                <a:round/>
              </a:ln>
            </c:spPr>
            <c:extLst>
              <c:ext xmlns:c16="http://schemas.microsoft.com/office/drawing/2014/chart" uri="{C3380CC4-5D6E-409C-BE32-E72D297353CC}">
                <c16:uniqueId val="{00000003-BE5D-4DA9-8C8A-136C067DC93D}"/>
              </c:ext>
            </c:extLst>
          </c:dPt>
          <c:dPt>
            <c:idx val="2"/>
            <c:bubble3D val="0"/>
            <c:spPr>
              <a:prstGeom prst="rect">
                <a:avLst/>
              </a:prstGeom>
              <a:gradFill>
                <a:gsLst>
                  <a:gs pos="0">
                    <a:srgbClr val="236073"/>
                  </a:gs>
                  <a:gs pos="100000">
                    <a:srgbClr val="59B1CD"/>
                  </a:gs>
                </a:gsLst>
                <a:lin ang="5400000" scaled="1"/>
              </a:gradFill>
              <a:ln w="19080">
                <a:solidFill>
                  <a:srgbClr val="FFFFFF"/>
                </a:solidFill>
                <a:round/>
              </a:ln>
            </c:spPr>
            <c:extLst>
              <c:ext xmlns:c16="http://schemas.microsoft.com/office/drawing/2014/chart" uri="{C3380CC4-5D6E-409C-BE32-E72D297353CC}">
                <c16:uniqueId val="{00000005-BE5D-4DA9-8C8A-136C067DC93D}"/>
              </c:ext>
            </c:extLst>
          </c:dPt>
          <c:dLbls>
            <c:dLbl>
              <c:idx val="0"/>
              <c:tx>
                <c:rich>
                  <a:bodyPr rot="0" spcFirstLastPara="0" vertOverflow="ellipsis" vert="horz" wrap="square" lIns="38099" tIns="19049" rIns="38099" bIns="19049" anchor="ctr" anchorCtr="1"/>
                  <a:lstStyle/>
                  <a:p>
                    <a:pPr>
                      <a:defRPr lang="ru-RU" sz="1200" b="0" i="0" u="none" strike="noStrike" spc="0">
                        <a:solidFill>
                          <a:srgbClr val="404040"/>
                        </a:solidFill>
                        <a:latin typeface="Century Gothic"/>
                        <a:ea typeface="+mn-ea"/>
                        <a:cs typeface="+mn-cs"/>
                      </a:defRPr>
                    </a:pPr>
                    <a:r>
                      <a:rPr lang="en-US"/>
                      <a:t>1607 932.1</a:t>
                    </a:r>
                  </a:p>
                </c:rich>
              </c:tx>
              <c:numFmt formatCode="#\ ##0.0" sourceLinked="0"/>
              <c:spPr>
                <a:noFill/>
                <a:ln w="0">
                  <a:noFill/>
                </a:ln>
              </c:spPr>
              <c:dLblPos val="bestFit"/>
              <c:showLegendKey val="0"/>
              <c:showVal val="1"/>
              <c:showCatName val="0"/>
              <c:showSerName val="0"/>
              <c:showPercent val="0"/>
              <c:showBubbleSize val="1"/>
              <c:separator>; </c:separator>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BE5D-4DA9-8C8A-136C067DC93D}"/>
                </c:ext>
              </c:extLst>
            </c:dLbl>
            <c:dLbl>
              <c:idx val="1"/>
              <c:tx>
                <c:rich>
                  <a:bodyPr rot="0" spcFirstLastPara="0" vertOverflow="ellipsis" vert="horz" wrap="square" lIns="38099" tIns="19049" rIns="38099" bIns="19049" anchor="ctr" anchorCtr="1"/>
                  <a:lstStyle/>
                  <a:p>
                    <a:pPr>
                      <a:defRPr lang="ru-RU" sz="1200" b="0" i="0" u="none" strike="noStrike" spc="0">
                        <a:solidFill>
                          <a:srgbClr val="404040"/>
                        </a:solidFill>
                        <a:latin typeface="Century Gothic"/>
                        <a:ea typeface="+mn-ea"/>
                        <a:cs typeface="+mn-cs"/>
                      </a:defRPr>
                    </a:pPr>
                    <a:r>
                      <a:rPr lang="en-US"/>
                      <a:t>1607 932,1</a:t>
                    </a:r>
                  </a:p>
                </c:rich>
              </c:tx>
              <c:numFmt formatCode="#\ ##0.0" sourceLinked="0"/>
              <c:spPr>
                <a:noFill/>
                <a:ln w="0">
                  <a:noFill/>
                </a:ln>
              </c:spPr>
              <c:dLblPos val="bestFit"/>
              <c:showLegendKey val="0"/>
              <c:showVal val="1"/>
              <c:showCatName val="0"/>
              <c:showSerName val="0"/>
              <c:showPercent val="0"/>
              <c:showBubbleSize val="1"/>
              <c:separator>; </c:separator>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3-BE5D-4DA9-8C8A-136C067DC93D}"/>
                </c:ext>
              </c:extLst>
            </c:dLbl>
            <c:dLbl>
              <c:idx val="2"/>
              <c:tx>
                <c:rich>
                  <a:bodyPr rot="0" spcFirstLastPara="0" vertOverflow="ellipsis" vert="horz" wrap="square" lIns="38099" tIns="19049" rIns="38099" bIns="19049" anchor="ctr" anchorCtr="1"/>
                  <a:lstStyle/>
                  <a:p>
                    <a:pPr>
                      <a:defRPr lang="ru-RU" sz="1200" b="0" i="0" u="none" strike="noStrike" spc="0">
                        <a:solidFill>
                          <a:srgbClr val="404040"/>
                        </a:solidFill>
                        <a:latin typeface="Century Gothic"/>
                        <a:ea typeface="+mn-ea"/>
                        <a:cs typeface="+mn-cs"/>
                      </a:defRPr>
                    </a:pPr>
                    <a:r>
                      <a:rPr lang="en-US"/>
                      <a:t>1 580.0</a:t>
                    </a:r>
                  </a:p>
                </c:rich>
              </c:tx>
              <c:numFmt formatCode="#\ ##0.0" sourceLinked="0"/>
              <c:spPr>
                <a:noFill/>
                <a:ln w="0">
                  <a:noFill/>
                </a:ln>
              </c:spPr>
              <c:dLblPos val="bestFit"/>
              <c:showLegendKey val="0"/>
              <c:showVal val="1"/>
              <c:showCatName val="0"/>
              <c:showSerName val="0"/>
              <c:showPercent val="0"/>
              <c:showBubbleSize val="1"/>
              <c:separator>; </c:separator>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5-BE5D-4DA9-8C8A-136C067DC93D}"/>
                </c:ext>
              </c:extLst>
            </c:dLbl>
            <c:numFmt formatCode="#\ ##0.0" sourceLinked="0"/>
            <c:spPr>
              <a:noFill/>
              <a:ln>
                <a:noFill/>
              </a:ln>
              <a:effectLst/>
            </c:spPr>
            <c:txPr>
              <a:bodyPr rot="0" spcFirstLastPara="0" vertOverflow="ellipsis" vert="horz" wrap="square" lIns="38100" tIns="19050" rIns="38100" bIns="19050" anchor="ctr" anchorCtr="1"/>
              <a:lstStyle/>
              <a:p>
                <a:pPr>
                  <a:defRPr lang="ru-RU" sz="1200" b="0" i="0" u="none" strike="noStrike" spc="-1">
                    <a:solidFill>
                      <a:srgbClr val="404040"/>
                    </a:solidFill>
                    <a:latin typeface="Century Gothic"/>
                    <a:ea typeface="+mn-ea"/>
                    <a:cs typeface="+mn-cs"/>
                  </a:defRPr>
                </a:pPr>
                <a:endParaRPr lang="ru-RU"/>
              </a:p>
            </c:txPr>
            <c:dLblPos val="bestFit"/>
            <c:showLegendKey val="0"/>
            <c:showVal val="1"/>
            <c:showCatName val="0"/>
            <c:showSerName val="0"/>
            <c:showPercent val="0"/>
            <c:showBubbleSize val="1"/>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categories</c:f>
              <c:strCache>
                <c:ptCount val="3"/>
                <c:pt idx="0">
                  <c:v>Доходы</c:v>
                </c:pt>
                <c:pt idx="1">
                  <c:v>Расходы</c:v>
                </c:pt>
                <c:pt idx="2">
                  <c:v>Муниципальный долг</c:v>
                </c:pt>
              </c:strCache>
            </c:strRef>
          </c:cat>
          <c:val>
            <c:numRef>
              <c:f>0</c:f>
              <c:numCache>
                <c:formatCode>#\ ##0.0</c:formatCode>
                <c:ptCount val="3"/>
                <c:pt idx="0">
                  <c:v>1444721.2</c:v>
                </c:pt>
                <c:pt idx="1">
                  <c:v>1444721.2</c:v>
                </c:pt>
                <c:pt idx="2">
                  <c:v>7240</c:v>
                </c:pt>
              </c:numCache>
            </c:numRef>
          </c:val>
          <c:extLst>
            <c:ext xmlns:c16="http://schemas.microsoft.com/office/drawing/2014/chart" uri="{C3380CC4-5D6E-409C-BE32-E72D297353CC}">
              <c16:uniqueId val="{00000006-BE5D-4DA9-8C8A-136C067DC93D}"/>
            </c:ext>
          </c:extLst>
        </c:ser>
        <c:dLbls>
          <c:showLegendKey val="0"/>
          <c:showVal val="1"/>
          <c:showCatName val="0"/>
          <c:showSerName val="0"/>
          <c:showPercent val="0"/>
          <c:showBubbleSize val="1"/>
          <c:showLeaderLines val="1"/>
        </c:dLbls>
        <c:firstSliceAng val="0"/>
      </c:pieChart>
      <c:spPr>
        <a:prstGeom prst="rect">
          <a:avLst/>
        </a:prstGeom>
        <a:noFill/>
        <a:ln w="0">
          <a:noFill/>
        </a:ln>
      </c:spPr>
    </c:plotArea>
    <c:legend>
      <c:legendPos val="r"/>
      <c:overlay val="0"/>
      <c:spPr>
        <a:prstGeom prst="rect">
          <a:avLst/>
        </a:prstGeom>
        <a:solidFill>
          <a:srgbClr val="FFFFFF">
            <a:alpha val="50000"/>
          </a:srgbClr>
        </a:solidFill>
        <a:ln w="0">
          <a:noFill/>
        </a:ln>
      </c:spPr>
      <c:txPr>
        <a:bodyPr rot="0" spcFirstLastPara="0" vertOverflow="ellipsis" vert="horz" wrap="square" anchor="ctr" anchorCtr="1"/>
        <a:lstStyle/>
        <a:p>
          <a:pPr>
            <a:defRPr lang="ru-RU" sz="1200" b="0" i="0" u="none" strike="noStrike" spc="-1">
              <a:solidFill>
                <a:srgbClr val="595959"/>
              </a:solidFill>
              <a:latin typeface="Century Gothic"/>
              <a:ea typeface="+mn-ea"/>
              <a:cs typeface="+mn-cs"/>
            </a:defRPr>
          </a:pPr>
          <a:endParaRPr lang="ru-RU"/>
        </a:p>
      </c:txPr>
    </c:legend>
    <c:plotVisOnly val="1"/>
    <c:dispBlanksAs val="zero"/>
    <c:showDLblsOverMax val="0"/>
  </c:chart>
  <c:spPr>
    <a:xfrm>
      <a:off x="6095880" y="1494720"/>
      <a:ext cx="5437080" cy="4887360"/>
    </a:xfrm>
    <a:prstGeom prst="rect">
      <a:avLst/>
    </a:prstGeom>
    <a:pattFill prst="ltDnDiag">
      <a:fgClr>
        <a:srgbClr val="FFFFFF"/>
      </a:fgClr>
      <a:bgClr>
        <a:srgbClr val="E6E6E6"/>
      </a:bgClr>
    </a:pattFill>
    <a:ln w="9360">
      <a:solidFill>
        <a:srgbClr val="D9D9D9"/>
      </a:solidFill>
      <a:round/>
    </a:ln>
  </c:spPr>
  <c:txPr>
    <a:bodyPr/>
    <a:lstStyle/>
    <a:p>
      <a:pPr>
        <a:defRPr lang="ru-RU"/>
      </a:pPr>
      <a:endParaRPr lang="ru-RU"/>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label 0</c:f>
              <c:strCache>
                <c:ptCount val="1"/>
                <c:pt idx="0">
                  <c:v>Столбец1</c:v>
                </c:pt>
              </c:strCache>
            </c:strRef>
          </c:tx>
          <c:spPr>
            <a:prstGeom prst="rect">
              <a:avLst/>
            </a:prstGeom>
            <a:solidFill>
              <a:srgbClr val="38540A"/>
            </a:solidFill>
            <a:ln w="0">
              <a:noFill/>
            </a:ln>
          </c:spPr>
          <c:dPt>
            <c:idx val="0"/>
            <c:bubble3D val="0"/>
            <c:spPr>
              <a:prstGeom prst="rect">
                <a:avLst/>
              </a:prstGeom>
              <a:gradFill>
                <a:gsLst>
                  <a:gs pos="0">
                    <a:srgbClr val="5F7E34"/>
                  </a:gs>
                  <a:gs pos="100000">
                    <a:srgbClr val="304708"/>
                  </a:gs>
                </a:gsLst>
                <a:lin ang="5400000" scaled="1"/>
              </a:gradFill>
              <a:ln w="0">
                <a:noFill/>
              </a:ln>
            </c:spPr>
            <c:extLst>
              <c:ext xmlns:c16="http://schemas.microsoft.com/office/drawing/2014/chart" uri="{C3380CC4-5D6E-409C-BE32-E72D297353CC}">
                <c16:uniqueId val="{00000001-6D29-4E84-9B3E-F589559F654C}"/>
              </c:ext>
            </c:extLst>
          </c:dPt>
          <c:dPt>
            <c:idx val="1"/>
            <c:bubble3D val="0"/>
            <c:spPr>
              <a:prstGeom prst="rect">
                <a:avLst/>
              </a:prstGeom>
              <a:gradFill>
                <a:gsLst>
                  <a:gs pos="0">
                    <a:srgbClr val="54D087"/>
                  </a:gs>
                  <a:gs pos="100000">
                    <a:srgbClr val="298A63"/>
                  </a:gs>
                </a:gsLst>
                <a:lin ang="5400000" scaled="1"/>
              </a:gradFill>
              <a:ln w="0">
                <a:noFill/>
              </a:ln>
            </c:spPr>
            <c:extLst>
              <c:ext xmlns:c16="http://schemas.microsoft.com/office/drawing/2014/chart" uri="{C3380CC4-5D6E-409C-BE32-E72D297353CC}">
                <c16:uniqueId val="{00000003-6D29-4E84-9B3E-F589559F654C}"/>
              </c:ext>
            </c:extLst>
          </c:dPt>
          <c:dPt>
            <c:idx val="2"/>
            <c:bubble3D val="0"/>
            <c:spPr>
              <a:prstGeom prst="rect">
                <a:avLst/>
              </a:prstGeom>
              <a:gradFill>
                <a:gsLst>
                  <a:gs pos="0">
                    <a:srgbClr val="3A9DA6"/>
                  </a:gs>
                  <a:gs pos="100000">
                    <a:srgbClr val="1E5262"/>
                  </a:gs>
                </a:gsLst>
                <a:lin ang="5400000" scaled="1"/>
              </a:gradFill>
              <a:ln w="0">
                <a:noFill/>
              </a:ln>
            </c:spPr>
            <c:extLst>
              <c:ext xmlns:c16="http://schemas.microsoft.com/office/drawing/2014/chart" uri="{C3380CC4-5D6E-409C-BE32-E72D297353CC}">
                <c16:uniqueId val="{00000005-6D29-4E84-9B3E-F589559F654C}"/>
              </c:ext>
            </c:extLst>
          </c:dPt>
          <c:dPt>
            <c:idx val="3"/>
            <c:bubble3D val="0"/>
            <c:spPr>
              <a:prstGeom prst="rect">
                <a:avLst/>
              </a:prstGeom>
              <a:gradFill>
                <a:gsLst>
                  <a:gs pos="0">
                    <a:srgbClr val="7E71B9"/>
                  </a:gs>
                  <a:gs pos="100000">
                    <a:srgbClr val="5C417B"/>
                  </a:gs>
                </a:gsLst>
                <a:lin ang="5400000" scaled="1"/>
              </a:gradFill>
              <a:ln w="0">
                <a:noFill/>
              </a:ln>
            </c:spPr>
            <c:extLst>
              <c:ext xmlns:c16="http://schemas.microsoft.com/office/drawing/2014/chart" uri="{C3380CC4-5D6E-409C-BE32-E72D297353CC}">
                <c16:uniqueId val="{00000007-6D29-4E84-9B3E-F589559F654C}"/>
              </c:ext>
            </c:extLst>
          </c:dPt>
          <c:dLbls>
            <c:dLbl>
              <c:idx val="0"/>
              <c:tx>
                <c:rich>
                  <a:bodyPr/>
                  <a:lstStyle/>
                  <a:p>
                    <a:r>
                      <a:t>Субвенции, 35.8%</a:t>
                    </a:r>
                  </a:p>
                </c:rich>
              </c:tx>
              <c:dLblPos val="outEnd"/>
              <c:showLegendKey val="0"/>
              <c:showVal val="0"/>
              <c:showCatName val="1"/>
              <c:showSerName val="0"/>
              <c:showPercent val="1"/>
              <c:showBubbleSize val="1"/>
              <c:separator>, </c:separator>
              <c:extLst xmlns:mc="http://schemas.openxmlformats.org/markup-compatibility/2006" xmlns:c15="http://schemas.microsoft.com/office/drawing/2012/chart" xmlns:c14="http://schemas.microsoft.com/office/drawing/2007/8/2/chart">
                <c:ext xmlns:c15="http://schemas.microsoft.com/office/drawing/2012/chart" uri="{CE6537A1-D6FC-4f65-9D91-7224C49458BB}">
                  <c15:showDataLabelsRange val="0"/>
                </c:ext>
                <c:ext xmlns:c16="http://schemas.microsoft.com/office/drawing/2014/chart" uri="{C3380CC4-5D6E-409C-BE32-E72D297353CC}">
                  <c16:uniqueId val="{00000001-6D29-4E84-9B3E-F589559F654C}"/>
                </c:ext>
              </c:extLst>
            </c:dLbl>
            <c:dLbl>
              <c:idx val="1"/>
              <c:tx>
                <c:rich>
                  <a:bodyPr/>
                  <a:lstStyle/>
                  <a:p>
                    <a:r>
                      <a:t>Дотации, 61.6%</a:t>
                    </a:r>
                  </a:p>
                </c:rich>
              </c:tx>
              <c:dLblPos val="outEnd"/>
              <c:showLegendKey val="0"/>
              <c:showVal val="0"/>
              <c:showCatName val="1"/>
              <c:showSerName val="0"/>
              <c:showPercent val="1"/>
              <c:showBubbleSize val="1"/>
              <c:separator>, </c:separator>
              <c:extLst xmlns:mc="http://schemas.openxmlformats.org/markup-compatibility/2006" xmlns:c15="http://schemas.microsoft.com/office/drawing/2012/chart" xmlns:c14="http://schemas.microsoft.com/office/drawing/2007/8/2/chart">
                <c:ext xmlns:c15="http://schemas.microsoft.com/office/drawing/2012/chart" uri="{CE6537A1-D6FC-4f65-9D91-7224C49458BB}">
                  <c15:showDataLabelsRange val="0"/>
                </c:ext>
                <c:ext xmlns:c16="http://schemas.microsoft.com/office/drawing/2014/chart" uri="{C3380CC4-5D6E-409C-BE32-E72D297353CC}">
                  <c16:uniqueId val="{00000003-6D29-4E84-9B3E-F589559F654C}"/>
                </c:ext>
              </c:extLst>
            </c:dLbl>
            <c:dLbl>
              <c:idx val="2"/>
              <c:layout>
                <c:manualLayout>
                  <c:x val="-0.12418999999999999"/>
                  <c:y val="4.4000000000000003E-3"/>
                </c:manualLayout>
              </c:layout>
              <c:dLblPos val="bestFit"/>
              <c:showLegendKey val="0"/>
              <c:showVal val="0"/>
              <c:showCatName val="1"/>
              <c:showSerName val="0"/>
              <c:showPercent val="1"/>
              <c:showBubbleSize val="1"/>
              <c:separator>, </c:separator>
              <c:extLst>
                <c:ext xmlns:c15="http://schemas.microsoft.com/office/drawing/2012/chart" uri="{CE6537A1-D6FC-4f65-9D91-7224C49458BB}"/>
                <c:ext xmlns:c16="http://schemas.microsoft.com/office/drawing/2014/chart" uri="{C3380CC4-5D6E-409C-BE32-E72D297353CC}">
                  <c16:uniqueId val="{00000005-6D29-4E84-9B3E-F589559F654C}"/>
                </c:ext>
              </c:extLst>
            </c:dLbl>
            <c:dLbl>
              <c:idx val="3"/>
              <c:layout>
                <c:manualLayout>
                  <c:x val="4.1980000000000003E-2"/>
                  <c:y val="1.4522E-2"/>
                </c:manualLayout>
              </c:layout>
              <c:dLblPos val="bestFit"/>
              <c:showLegendKey val="0"/>
              <c:showVal val="0"/>
              <c:showCatName val="1"/>
              <c:showSerName val="0"/>
              <c:showPercent val="1"/>
              <c:showBubbleSize val="1"/>
              <c:separator>, </c:separator>
              <c:extLst>
                <c:ext xmlns:c15="http://schemas.microsoft.com/office/drawing/2012/chart" uri="{CE6537A1-D6FC-4f65-9D91-7224C49458BB}"/>
                <c:ext xmlns:c16="http://schemas.microsoft.com/office/drawing/2014/chart" uri="{C3380CC4-5D6E-409C-BE32-E72D297353CC}">
                  <c16:uniqueId val="{00000007-6D29-4E84-9B3E-F589559F654C}"/>
                </c:ext>
              </c:extLst>
            </c:dLbl>
            <c:numFmt formatCode="0.0%" sourceLinked="0"/>
            <c:spPr>
              <a:solidFill>
                <a:srgbClr val="FFFFFF"/>
              </a:solidFill>
              <a:ln>
                <a:noFill/>
              </a:ln>
              <a:effectLst/>
            </c:spPr>
            <c:txPr>
              <a:bodyPr rot="0" spcFirstLastPara="0" vertOverflow="ellipsis" vert="horz" wrap="square" lIns="38100" tIns="19050" rIns="38100" bIns="19050" anchor="ctr" anchorCtr="1"/>
              <a:lstStyle/>
              <a:p>
                <a:pPr>
                  <a:defRPr lang="ru-RU" sz="1200" b="0" i="0" u="none" strike="noStrike" spc="-1">
                    <a:solidFill>
                      <a:srgbClr val="595959"/>
                    </a:solidFill>
                    <a:latin typeface="Century Gothic"/>
                    <a:ea typeface="+mn-ea"/>
                    <a:cs typeface="+mn-cs"/>
                  </a:defRPr>
                </a:pPr>
                <a:endParaRPr lang="ru-RU"/>
              </a:p>
            </c:txPr>
            <c:dLblPos val="outEnd"/>
            <c:showLegendKey val="0"/>
            <c:showVal val="0"/>
            <c:showCatName val="1"/>
            <c:showSerName val="0"/>
            <c:showPercent val="1"/>
            <c:showBubbleSize val="1"/>
            <c:separator>, </c:separator>
            <c:showLeaderLines val="0"/>
            <c:extLst>
              <c:ext xmlns:c15="http://schemas.microsoft.com/office/drawing/2012/chart" uri="{CE6537A1-D6FC-4f65-9D91-7224C49458BB}">
                <c15:spPr xmlns:c15="http://schemas.microsoft.com/office/drawing/2012/chart">
                  <a:prstGeom prst="rect">
                    <a:avLst/>
                  </a:prstGeom>
                </c15:spPr>
              </c:ext>
            </c:extLst>
          </c:dLbls>
          <c:cat>
            <c:strRef>
              <c:f>categories</c:f>
              <c:strCache>
                <c:ptCount val="4"/>
                <c:pt idx="0">
                  <c:v>Субвенции</c:v>
                </c:pt>
                <c:pt idx="1">
                  <c:v>Дотации</c:v>
                </c:pt>
                <c:pt idx="2">
                  <c:v>Субсидии</c:v>
                </c:pt>
                <c:pt idx="3">
                  <c:v>Иные МБТ</c:v>
                </c:pt>
              </c:strCache>
            </c:strRef>
          </c:cat>
          <c:val>
            <c:numRef>
              <c:f>0</c:f>
              <c:numCache>
                <c:formatCode>#,#00%</c:formatCode>
                <c:ptCount val="4"/>
                <c:pt idx="0">
                  <c:v>0.36699999999999999</c:v>
                </c:pt>
                <c:pt idx="1">
                  <c:v>0.60799999999999998</c:v>
                </c:pt>
                <c:pt idx="2">
                  <c:v>2.3E-2</c:v>
                </c:pt>
                <c:pt idx="3">
                  <c:v>2E-3</c:v>
                </c:pt>
              </c:numCache>
            </c:numRef>
          </c:val>
          <c:extLst>
            <c:ext xmlns:c16="http://schemas.microsoft.com/office/drawing/2014/chart" uri="{C3380CC4-5D6E-409C-BE32-E72D297353CC}">
              <c16:uniqueId val="{00000008-6D29-4E84-9B3E-F589559F654C}"/>
            </c:ext>
          </c:extLst>
        </c:ser>
        <c:dLbls>
          <c:showLegendKey val="0"/>
          <c:showVal val="0"/>
          <c:showCatName val="1"/>
          <c:showSerName val="0"/>
          <c:showPercent val="1"/>
          <c:showBubbleSize val="1"/>
          <c:showLeaderLines val="0"/>
        </c:dLbls>
        <c:firstSliceAng val="0"/>
      </c:pieChart>
      <c:spPr>
        <a:prstGeom prst="rect">
          <a:avLst/>
        </a:prstGeom>
        <a:noFill/>
        <a:ln w="0">
          <a:noFill/>
        </a:ln>
      </c:spPr>
    </c:plotArea>
    <c:plotVisOnly val="1"/>
    <c:dispBlanksAs val="gap"/>
    <c:showDLblsOverMax val="0"/>
  </c:chart>
  <c:spPr>
    <a:xfrm>
      <a:off x="657225" y="1414780"/>
      <a:ext cx="10875645" cy="4766310"/>
    </a:xfrm>
    <a:prstGeom prst="rect">
      <a:avLst/>
    </a:prstGeom>
    <a:noFill/>
    <a:ln w="0">
      <a:noFill/>
    </a:ln>
  </c:spPr>
  <c:txPr>
    <a:bodyPr/>
    <a:lstStyle/>
    <a:p>
      <a:pPr>
        <a:defRPr lang="ru-RU"/>
      </a:pPr>
      <a:endParaRPr lang="ru-RU"/>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ru-RU" sz="1850" b="0" i="0" u="none" strike="noStrike" spc="-1">
                <a:solidFill>
                  <a:srgbClr val="FFFFFF"/>
                </a:solidFill>
                <a:latin typeface="Century Gothic"/>
                <a:ea typeface="+mn-ea"/>
                <a:cs typeface="+mn-cs"/>
              </a:defRPr>
            </a:pPr>
            <a:r>
              <a:rPr lang="ru-RU" sz="1850" b="0" strike="noStrike" spc="-1">
                <a:solidFill>
                  <a:srgbClr val="FFFFFF"/>
                </a:solidFill>
                <a:latin typeface="Century Gothic"/>
              </a:rPr>
              <a:t>Налог на доходы физических лиц, тыс. рублей</a:t>
            </a:r>
            <a:endParaRPr/>
          </a:p>
        </c:rich>
      </c:tx>
      <c:overlay val="0"/>
      <c:spPr>
        <a:prstGeom prst="rect">
          <a:avLst/>
        </a:prstGeom>
        <a:noFill/>
        <a:ln w="0">
          <a:noFill/>
        </a:ln>
      </c:spPr>
    </c:title>
    <c:autoTitleDeleted val="0"/>
    <c:plotArea>
      <c:layout/>
      <c:barChart>
        <c:barDir val="col"/>
        <c:grouping val="clustered"/>
        <c:varyColors val="0"/>
        <c:ser>
          <c:idx val="0"/>
          <c:order val="0"/>
          <c:tx>
            <c:strRef>
              <c:f>label 0</c:f>
              <c:strCache>
                <c:ptCount val="1"/>
                <c:pt idx="0">
                  <c:v>Налог на доходы физических лиц, тыс. рублей</c:v>
                </c:pt>
              </c:strCache>
            </c:strRef>
          </c:tx>
          <c:spPr>
            <a:prstGeom prst="rect">
              <a:avLst/>
            </a:prstGeom>
            <a:solidFill>
              <a:srgbClr val="E9B470"/>
            </a:solidFill>
            <a:ln w="0">
              <a:noFill/>
            </a:ln>
          </c:spPr>
          <c:invertIfNegative val="0"/>
          <c:dLbls>
            <c:dLbl>
              <c:idx val="1"/>
              <c:tx>
                <c:rich>
                  <a:bodyPr/>
                  <a:lstStyle/>
                  <a:p>
                    <a:r>
                      <a:t>199532</a:t>
                    </a:r>
                  </a:p>
                </c:rich>
              </c:tx>
              <c:dLblPos val="outEnd"/>
              <c:showLegendKey val="0"/>
              <c:showVal val="1"/>
              <c:showCatName val="0"/>
              <c:showSerName val="0"/>
              <c:showPercent val="0"/>
              <c:showBubbleSize val="1"/>
              <c:separator>; </c:separator>
              <c:extLst xmlns:mc="http://schemas.openxmlformats.org/markup-compatibility/2006" xmlns:c15="http://schemas.microsoft.com/office/drawing/2012/chart" xmlns:c14="http://schemas.microsoft.com/office/drawing/2007/8/2/chart">
                <c:ext xmlns:c15="http://schemas.microsoft.com/office/drawing/2012/chart" uri="{CE6537A1-D6FC-4f65-9D91-7224C49458BB}">
                  <c15:showDataLabelsRange val="0"/>
                </c:ext>
                <c:ext xmlns:c16="http://schemas.microsoft.com/office/drawing/2014/chart" uri="{C3380CC4-5D6E-409C-BE32-E72D297353CC}">
                  <c16:uniqueId val="{00000000-DBDC-41F0-869B-DEB0E0D9A6B8}"/>
                </c:ext>
              </c:extLst>
            </c:dLbl>
            <c:dLbl>
              <c:idx val="2"/>
              <c:tx>
                <c:rich>
                  <a:bodyPr/>
                  <a:lstStyle/>
                  <a:p>
                    <a:r>
                      <a:t>221482</a:t>
                    </a:r>
                  </a:p>
                </c:rich>
              </c:tx>
              <c:dLblPos val="outEnd"/>
              <c:showLegendKey val="0"/>
              <c:showVal val="1"/>
              <c:showCatName val="0"/>
              <c:showSerName val="0"/>
              <c:showPercent val="0"/>
              <c:showBubbleSize val="1"/>
              <c:separator>; </c:separator>
              <c:extLst xmlns:mc="http://schemas.openxmlformats.org/markup-compatibility/2006" xmlns:c15="http://schemas.microsoft.com/office/drawing/2012/chart" xmlns:c14="http://schemas.microsoft.com/office/drawing/2007/8/2/chart">
                <c:ext xmlns:c15="http://schemas.microsoft.com/office/drawing/2012/chart" uri="{CE6537A1-D6FC-4f65-9D91-7224C49458BB}">
                  <c15:showDataLabelsRange val="0"/>
                </c:ext>
                <c:ext xmlns:c16="http://schemas.microsoft.com/office/drawing/2014/chart" uri="{C3380CC4-5D6E-409C-BE32-E72D297353CC}">
                  <c16:uniqueId val="{00000001-DBDC-41F0-869B-DEB0E0D9A6B8}"/>
                </c:ext>
              </c:extLst>
            </c:dLbl>
            <c:dLbl>
              <c:idx val="3"/>
              <c:tx>
                <c:rich>
                  <a:bodyPr/>
                  <a:lstStyle/>
                  <a:p>
                    <a:r>
                      <a:t>240304</a:t>
                    </a:r>
                  </a:p>
                </c:rich>
              </c:tx>
              <c:dLblPos val="outEnd"/>
              <c:showLegendKey val="0"/>
              <c:showVal val="1"/>
              <c:showCatName val="0"/>
              <c:showSerName val="0"/>
              <c:showPercent val="0"/>
              <c:showBubbleSize val="1"/>
              <c:separator>; </c:separator>
              <c:extLst xmlns:mc="http://schemas.openxmlformats.org/markup-compatibility/2006" xmlns:c15="http://schemas.microsoft.com/office/drawing/2012/chart" xmlns:c14="http://schemas.microsoft.com/office/drawing/2007/8/2/chart">
                <c:ext xmlns:c15="http://schemas.microsoft.com/office/drawing/2012/chart" uri="{CE6537A1-D6FC-4f65-9D91-7224C49458BB}">
                  <c15:showDataLabelsRange val="0"/>
                </c:ext>
                <c:ext xmlns:c16="http://schemas.microsoft.com/office/drawing/2014/chart" uri="{C3380CC4-5D6E-409C-BE32-E72D297353CC}">
                  <c16:uniqueId val="{00000002-DBDC-41F0-869B-DEB0E0D9A6B8}"/>
                </c:ext>
              </c:extLst>
            </c:dLbl>
            <c:numFmt formatCode="General" sourceLinked="0"/>
            <c:spPr>
              <a:noFill/>
              <a:ln>
                <a:noFill/>
              </a:ln>
              <a:effectLst/>
            </c:spPr>
            <c:txPr>
              <a:bodyPr rot="0" spcFirstLastPara="0" vertOverflow="ellipsis" vert="horz" wrap="square" lIns="38100" tIns="19050" rIns="38100" bIns="19050" anchor="ctr" anchorCtr="1"/>
              <a:lstStyle/>
              <a:p>
                <a:pPr>
                  <a:defRPr lang="ru-RU" sz="1400" b="1" i="0" u="none" strike="noStrike" spc="-1">
                    <a:solidFill>
                      <a:srgbClr val="000000"/>
                    </a:solidFill>
                    <a:latin typeface="Times New Roman"/>
                    <a:ea typeface="Times New Roman"/>
                    <a:cs typeface="+mn-cs"/>
                  </a:defRPr>
                </a:pPr>
                <a:endParaRPr lang="ru-RU"/>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categories</c:f>
              <c:strCache>
                <c:ptCount val="4"/>
                <c:pt idx="0">
                  <c:v>2024 г (прогноз)</c:v>
                </c:pt>
                <c:pt idx="1">
                  <c:v>2025 г (прогноз)</c:v>
                </c:pt>
                <c:pt idx="2">
                  <c:v>2026 г (прогноз)</c:v>
                </c:pt>
                <c:pt idx="3">
                  <c:v>2027 г (прогноз)</c:v>
                </c:pt>
              </c:strCache>
            </c:strRef>
          </c:cat>
          <c:val>
            <c:numRef>
              <c:f>0</c:f>
              <c:numCache>
                <c:formatCode>General</c:formatCode>
                <c:ptCount val="4"/>
                <c:pt idx="0">
                  <c:v>146499</c:v>
                </c:pt>
                <c:pt idx="1">
                  <c:v>192678</c:v>
                </c:pt>
                <c:pt idx="2">
                  <c:v>213873</c:v>
                </c:pt>
                <c:pt idx="3">
                  <c:v>232694</c:v>
                </c:pt>
              </c:numCache>
            </c:numRef>
          </c:val>
          <c:extLst>
            <c:ext xmlns:c16="http://schemas.microsoft.com/office/drawing/2014/chart" uri="{C3380CC4-5D6E-409C-BE32-E72D297353CC}">
              <c16:uniqueId val="{00000003-DBDC-41F0-869B-DEB0E0D9A6B8}"/>
            </c:ext>
          </c:extLst>
        </c:ser>
        <c:dLbls>
          <c:showLegendKey val="0"/>
          <c:showVal val="1"/>
          <c:showCatName val="0"/>
          <c:showSerName val="0"/>
          <c:showPercent val="0"/>
          <c:showBubbleSize val="1"/>
        </c:dLbls>
        <c:gapWidth val="219"/>
        <c:overlap val="-27"/>
        <c:axId val="199049600"/>
        <c:axId val="199052288"/>
      </c:barChart>
      <c:catAx>
        <c:axId val="199049600"/>
        <c:scaling>
          <c:orientation val="minMax"/>
        </c:scaling>
        <c:delete val="0"/>
        <c:axPos val="b"/>
        <c:numFmt formatCode="General" sourceLinked="0"/>
        <c:majorTickMark val="none"/>
        <c:minorTickMark val="none"/>
        <c:tickLblPos val="nextTo"/>
        <c:spPr>
          <a:prstGeom prst="rect">
            <a:avLst/>
          </a:prstGeom>
          <a:ln w="9360" cap="rnd" cmpd="sng" algn="ctr">
            <a:solidFill>
              <a:srgbClr val="FFFFFF"/>
            </a:solidFill>
            <a:prstDash val="solid"/>
            <a:round/>
          </a:ln>
        </c:spPr>
        <c:txPr>
          <a:bodyPr rot="-60000000" spcFirstLastPara="0" vertOverflow="ellipsis" vert="horz" wrap="square" anchor="ctr" anchorCtr="1"/>
          <a:lstStyle/>
          <a:p>
            <a:pPr>
              <a:defRPr lang="ru-RU" sz="1200" b="0" i="0" u="none" strike="noStrike" spc="-1">
                <a:solidFill>
                  <a:srgbClr val="FFFFFF"/>
                </a:solidFill>
                <a:latin typeface="Century Gothic"/>
                <a:ea typeface="+mn-ea"/>
                <a:cs typeface="+mn-cs"/>
              </a:defRPr>
            </a:pPr>
            <a:endParaRPr lang="ru-RU"/>
          </a:p>
        </c:txPr>
        <c:crossAx val="199052288"/>
        <c:crosses val="autoZero"/>
        <c:auto val="1"/>
        <c:lblAlgn val="ctr"/>
        <c:lblOffset val="100"/>
        <c:noMultiLvlLbl val="0"/>
      </c:catAx>
      <c:valAx>
        <c:axId val="199052288"/>
        <c:scaling>
          <c:orientation val="minMax"/>
        </c:scaling>
        <c:delete val="0"/>
        <c:axPos val="l"/>
        <c:majorGridlines>
          <c:spPr>
            <a:prstGeom prst="rect">
              <a:avLst/>
            </a:prstGeom>
            <a:ln w="9360" cap="rnd" cmpd="sng" algn="ctr">
              <a:solidFill>
                <a:srgbClr val="FFFFFF"/>
              </a:solidFill>
              <a:prstDash val="solid"/>
              <a:round/>
            </a:ln>
          </c:spPr>
        </c:majorGridlines>
        <c:numFmt formatCode="General" sourceLinked="0"/>
        <c:majorTickMark val="none"/>
        <c:minorTickMark val="none"/>
        <c:tickLblPos val="nextTo"/>
        <c:spPr>
          <a:prstGeom prst="rect">
            <a:avLst/>
          </a:prstGeom>
          <a:ln w="9360" cap="rnd" cmpd="sng" algn="ctr">
            <a:noFill/>
            <a:prstDash val="solid"/>
            <a:round/>
          </a:ln>
        </c:spPr>
        <c:txPr>
          <a:bodyPr rot="-60000000" spcFirstLastPara="0" vertOverflow="ellipsis" vert="horz" wrap="square" anchor="ctr" anchorCtr="1"/>
          <a:lstStyle/>
          <a:p>
            <a:pPr>
              <a:defRPr lang="ru-RU" sz="1200" b="0" i="0" u="none" strike="noStrike" spc="-1">
                <a:solidFill>
                  <a:srgbClr val="FFFFFF"/>
                </a:solidFill>
                <a:latin typeface="Century Gothic"/>
                <a:ea typeface="+mn-ea"/>
                <a:cs typeface="+mn-cs"/>
              </a:defRPr>
            </a:pPr>
            <a:endParaRPr lang="ru-RU"/>
          </a:p>
        </c:txPr>
        <c:crossAx val="199049600"/>
        <c:crosses val="autoZero"/>
        <c:crossBetween val="between"/>
      </c:valAx>
      <c:spPr>
        <a:prstGeom prst="rect">
          <a:avLst/>
        </a:prstGeom>
        <a:noFill/>
        <a:ln w="0">
          <a:noFill/>
        </a:ln>
      </c:spPr>
    </c:plotArea>
    <c:plotVisOnly val="1"/>
    <c:dispBlanksAs val="gap"/>
    <c:showDLblsOverMax val="0"/>
  </c:chart>
  <c:spPr>
    <a:xfrm>
      <a:off x="657360" y="1621800"/>
      <a:ext cx="10875600" cy="4559040"/>
    </a:xfrm>
    <a:prstGeom prst="rect">
      <a:avLst/>
    </a:prstGeom>
    <a:noFill/>
    <a:ln w="0">
      <a:noFill/>
    </a:ln>
  </c:spPr>
  <c:txPr>
    <a:bodyPr/>
    <a:lstStyle/>
    <a:p>
      <a:pPr>
        <a:defRPr lang="ru-RU"/>
      </a:pPr>
      <a:endParaRPr lang="ru-RU"/>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ru-RU" sz="1850" b="0" i="0" u="none" strike="noStrike" spc="-1">
                <a:solidFill>
                  <a:srgbClr val="FFFFFF"/>
                </a:solidFill>
                <a:latin typeface="Century Gothic"/>
                <a:ea typeface="+mn-ea"/>
                <a:cs typeface="+mn-cs"/>
              </a:defRPr>
            </a:pPr>
            <a:r>
              <a:rPr lang="ru-RU" sz="1850" b="0" strike="noStrike" spc="-1">
                <a:solidFill>
                  <a:srgbClr val="FFFFFF"/>
                </a:solidFill>
                <a:latin typeface="Century Gothic"/>
              </a:rPr>
              <a:t>Акцизы на нефтепродукты, тыс. рублей</a:t>
            </a:r>
            <a:endParaRPr/>
          </a:p>
        </c:rich>
      </c:tx>
      <c:overlay val="0"/>
      <c:spPr>
        <a:prstGeom prst="rect">
          <a:avLst/>
        </a:prstGeom>
        <a:noFill/>
        <a:ln w="0">
          <a:noFill/>
        </a:ln>
      </c:spPr>
    </c:title>
    <c:autoTitleDeleted val="0"/>
    <c:plotArea>
      <c:layout/>
      <c:barChart>
        <c:barDir val="col"/>
        <c:grouping val="clustered"/>
        <c:varyColors val="0"/>
        <c:ser>
          <c:idx val="0"/>
          <c:order val="0"/>
          <c:tx>
            <c:strRef>
              <c:f>label 0</c:f>
              <c:strCache>
                <c:ptCount val="1"/>
                <c:pt idx="0">
                  <c:v>Акцизы на нефтепродукты, тыс. рублей</c:v>
                </c:pt>
              </c:strCache>
            </c:strRef>
          </c:tx>
          <c:spPr>
            <a:prstGeom prst="rect">
              <a:avLst/>
            </a:prstGeom>
            <a:solidFill>
              <a:srgbClr val="257957"/>
            </a:solidFill>
            <a:ln w="0">
              <a:noFill/>
            </a:ln>
          </c:spPr>
          <c:invertIfNegative val="0"/>
          <c:dLbls>
            <c:numFmt formatCode="General" sourceLinked="0"/>
            <c:spPr>
              <a:noFill/>
              <a:ln>
                <a:noFill/>
              </a:ln>
              <a:effectLst/>
            </c:spPr>
            <c:txPr>
              <a:bodyPr rot="0" spcFirstLastPara="0" vertOverflow="ellipsis" vert="horz" wrap="square" lIns="38100" tIns="19050" rIns="38100" bIns="19050" anchor="ctr" anchorCtr="1"/>
              <a:lstStyle/>
              <a:p>
                <a:pPr>
                  <a:defRPr lang="ru-RU" sz="1400" b="1" i="0" u="none" strike="noStrike" spc="-1">
                    <a:solidFill>
                      <a:srgbClr val="000000"/>
                    </a:solidFill>
                    <a:latin typeface="Century Gothic"/>
                    <a:ea typeface="+mn-ea"/>
                    <a:cs typeface="+mn-cs"/>
                  </a:defRPr>
                </a:pPr>
                <a:endParaRPr lang="ru-RU"/>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categories</c:f>
              <c:strCache>
                <c:ptCount val="4"/>
                <c:pt idx="0">
                  <c:v>2024 г (прогноз)</c:v>
                </c:pt>
                <c:pt idx="1">
                  <c:v>2025 г (прогоноз)</c:v>
                </c:pt>
                <c:pt idx="2">
                  <c:v>2026 г (прогноз)</c:v>
                </c:pt>
                <c:pt idx="3">
                  <c:v>2027 г (прогноз)</c:v>
                </c:pt>
              </c:strCache>
            </c:strRef>
          </c:cat>
          <c:val>
            <c:numRef>
              <c:f>0</c:f>
              <c:numCache>
                <c:formatCode>General</c:formatCode>
                <c:ptCount val="4"/>
                <c:pt idx="0">
                  <c:v>3245</c:v>
                </c:pt>
                <c:pt idx="1">
                  <c:v>3189</c:v>
                </c:pt>
                <c:pt idx="2">
                  <c:v>3317</c:v>
                </c:pt>
                <c:pt idx="3">
                  <c:v>3450</c:v>
                </c:pt>
              </c:numCache>
            </c:numRef>
          </c:val>
          <c:extLst>
            <c:ext xmlns:c16="http://schemas.microsoft.com/office/drawing/2014/chart" uri="{C3380CC4-5D6E-409C-BE32-E72D297353CC}">
              <c16:uniqueId val="{00000000-3136-4447-AA5B-6EB687C70F1B}"/>
            </c:ext>
          </c:extLst>
        </c:ser>
        <c:dLbls>
          <c:showLegendKey val="0"/>
          <c:showVal val="1"/>
          <c:showCatName val="0"/>
          <c:showSerName val="0"/>
          <c:showPercent val="0"/>
          <c:showBubbleSize val="1"/>
        </c:dLbls>
        <c:gapWidth val="219"/>
        <c:overlap val="-27"/>
        <c:axId val="199085440"/>
        <c:axId val="199117056"/>
      </c:barChart>
      <c:catAx>
        <c:axId val="199085440"/>
        <c:scaling>
          <c:orientation val="minMax"/>
        </c:scaling>
        <c:delete val="0"/>
        <c:axPos val="b"/>
        <c:numFmt formatCode="General" sourceLinked="0"/>
        <c:majorTickMark val="none"/>
        <c:minorTickMark val="none"/>
        <c:tickLblPos val="nextTo"/>
        <c:spPr>
          <a:prstGeom prst="rect">
            <a:avLst/>
          </a:prstGeom>
          <a:ln w="9360" cap="rnd" cmpd="sng" algn="ctr">
            <a:solidFill>
              <a:srgbClr val="FFFFFF"/>
            </a:solidFill>
            <a:prstDash val="solid"/>
            <a:round/>
          </a:ln>
        </c:spPr>
        <c:txPr>
          <a:bodyPr rot="-60000000" spcFirstLastPara="0" vertOverflow="ellipsis" vert="horz" wrap="square" anchor="ctr" anchorCtr="1"/>
          <a:lstStyle/>
          <a:p>
            <a:pPr>
              <a:defRPr lang="ru-RU" sz="1200" b="0" i="0" u="none" strike="noStrike" spc="-1">
                <a:solidFill>
                  <a:srgbClr val="FFFFFF"/>
                </a:solidFill>
                <a:latin typeface="Century Gothic"/>
                <a:ea typeface="+mn-ea"/>
                <a:cs typeface="+mn-cs"/>
              </a:defRPr>
            </a:pPr>
            <a:endParaRPr lang="ru-RU"/>
          </a:p>
        </c:txPr>
        <c:crossAx val="199117056"/>
        <c:crosses val="autoZero"/>
        <c:auto val="1"/>
        <c:lblAlgn val="ctr"/>
        <c:lblOffset val="100"/>
        <c:noMultiLvlLbl val="0"/>
      </c:catAx>
      <c:valAx>
        <c:axId val="199117056"/>
        <c:scaling>
          <c:orientation val="minMax"/>
        </c:scaling>
        <c:delete val="0"/>
        <c:axPos val="l"/>
        <c:majorGridlines>
          <c:spPr>
            <a:prstGeom prst="rect">
              <a:avLst/>
            </a:prstGeom>
            <a:ln w="9360" cap="rnd" cmpd="sng" algn="ctr">
              <a:solidFill>
                <a:srgbClr val="FFFFFF"/>
              </a:solidFill>
              <a:prstDash val="solid"/>
              <a:round/>
            </a:ln>
          </c:spPr>
        </c:majorGridlines>
        <c:numFmt formatCode="General" sourceLinked="0"/>
        <c:majorTickMark val="none"/>
        <c:minorTickMark val="none"/>
        <c:tickLblPos val="nextTo"/>
        <c:spPr>
          <a:prstGeom prst="rect">
            <a:avLst/>
          </a:prstGeom>
          <a:ln w="9360" cap="rnd" cmpd="sng" algn="ctr">
            <a:noFill/>
            <a:prstDash val="solid"/>
            <a:round/>
          </a:ln>
        </c:spPr>
        <c:txPr>
          <a:bodyPr rot="-60000000" spcFirstLastPara="0" vertOverflow="ellipsis" vert="horz" wrap="square" anchor="ctr" anchorCtr="1"/>
          <a:lstStyle/>
          <a:p>
            <a:pPr>
              <a:defRPr lang="ru-RU" sz="1200" b="0" i="0" u="none" strike="noStrike" spc="-1">
                <a:solidFill>
                  <a:srgbClr val="FFFFFF"/>
                </a:solidFill>
                <a:latin typeface="Century Gothic"/>
                <a:ea typeface="+mn-ea"/>
                <a:cs typeface="+mn-cs"/>
              </a:defRPr>
            </a:pPr>
            <a:endParaRPr lang="ru-RU"/>
          </a:p>
        </c:txPr>
        <c:crossAx val="199085440"/>
        <c:crosses val="autoZero"/>
        <c:crossBetween val="between"/>
      </c:valAx>
      <c:spPr>
        <a:prstGeom prst="rect">
          <a:avLst/>
        </a:prstGeom>
        <a:noFill/>
        <a:ln w="0">
          <a:noFill/>
        </a:ln>
      </c:spPr>
    </c:plotArea>
    <c:plotVisOnly val="1"/>
    <c:dispBlanksAs val="gap"/>
    <c:showDLblsOverMax val="0"/>
  </c:chart>
  <c:spPr>
    <a:xfrm>
      <a:off x="657360" y="1338120"/>
      <a:ext cx="10875600" cy="3612960"/>
    </a:xfrm>
    <a:prstGeom prst="rect">
      <a:avLst/>
    </a:prstGeom>
    <a:noFill/>
    <a:ln w="0">
      <a:noFill/>
    </a:ln>
  </c:spPr>
  <c:txPr>
    <a:bodyPr/>
    <a:lstStyle/>
    <a:p>
      <a:pPr>
        <a:defRPr lang="ru-RU"/>
      </a:pPr>
      <a:endParaRPr lang="ru-RU"/>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ru-RU" sz="1850" b="0" i="0" u="none" strike="noStrike" spc="-1">
                <a:solidFill>
                  <a:srgbClr val="FFFFFF"/>
                </a:solidFill>
                <a:latin typeface="Century Gothic"/>
                <a:ea typeface="+mn-ea"/>
                <a:cs typeface="+mn-cs"/>
              </a:defRPr>
            </a:pPr>
            <a:r>
              <a:rPr lang="ru-RU" sz="1850" b="0" strike="noStrike" spc="-1">
                <a:solidFill>
                  <a:srgbClr val="FFFFFF"/>
                </a:solidFill>
                <a:latin typeface="Century Gothic"/>
              </a:rPr>
              <a:t>Налог, взимаемый в связи с применением упрощенной системы налогообложения, тыс. рублей</a:t>
            </a:r>
            <a:endParaRPr/>
          </a:p>
        </c:rich>
      </c:tx>
      <c:overlay val="0"/>
      <c:spPr>
        <a:prstGeom prst="rect">
          <a:avLst/>
        </a:prstGeom>
        <a:noFill/>
        <a:ln w="0">
          <a:noFill/>
        </a:ln>
      </c:spPr>
    </c:title>
    <c:autoTitleDeleted val="0"/>
    <c:plotArea>
      <c:layout>
        <c:manualLayout>
          <c:layoutTarget val="inner"/>
          <c:xMode val="edge"/>
          <c:yMode val="edge"/>
          <c:x val="5.4517000000000003E-2"/>
          <c:y val="0.31396400000000002"/>
          <c:w val="0.93326900000000002"/>
          <c:h val="0.57869000000000004"/>
        </c:manualLayout>
      </c:layout>
      <c:barChart>
        <c:barDir val="col"/>
        <c:grouping val="clustered"/>
        <c:varyColors val="0"/>
        <c:ser>
          <c:idx val="0"/>
          <c:order val="0"/>
          <c:tx>
            <c:strRef>
              <c:f>label 0</c:f>
              <c:strCache>
                <c:ptCount val="1"/>
                <c:pt idx="0">
                  <c:v>Налог, взимаемый в связи с применением упрощенной системы налогообложения, тыс. рублей</c:v>
                </c:pt>
              </c:strCache>
            </c:strRef>
          </c:tx>
          <c:spPr>
            <a:prstGeom prst="rect">
              <a:avLst/>
            </a:prstGeom>
            <a:solidFill>
              <a:srgbClr val="722D1D"/>
            </a:solidFill>
            <a:ln w="0">
              <a:noFill/>
            </a:ln>
          </c:spPr>
          <c:invertIfNegative val="0"/>
          <c:dLbls>
            <c:dLbl>
              <c:idx val="1"/>
              <c:tx>
                <c:rich>
                  <a:bodyPr/>
                  <a:lstStyle/>
                  <a:p>
                    <a:r>
                      <a:t>22598.4</a:t>
                    </a:r>
                  </a:p>
                </c:rich>
              </c:tx>
              <c:dLblPos val="outEnd"/>
              <c:showLegendKey val="0"/>
              <c:showVal val="1"/>
              <c:showCatName val="0"/>
              <c:showSerName val="0"/>
              <c:showPercent val="0"/>
              <c:showBubbleSize val="1"/>
              <c:separator>; </c:separator>
              <c:extLst xmlns:mc="http://schemas.openxmlformats.org/markup-compatibility/2006" xmlns:c15="http://schemas.microsoft.com/office/drawing/2012/chart" xmlns:c14="http://schemas.microsoft.com/office/drawing/2007/8/2/chart">
                <c:ext xmlns:c15="http://schemas.microsoft.com/office/drawing/2012/chart" uri="{CE6537A1-D6FC-4f65-9D91-7224C49458BB}">
                  <c15:showDataLabelsRange val="0"/>
                </c:ext>
                <c:ext xmlns:c16="http://schemas.microsoft.com/office/drawing/2014/chart" uri="{C3380CC4-5D6E-409C-BE32-E72D297353CC}">
                  <c16:uniqueId val="{00000000-7FA5-4D56-BFF9-E97798A40FDB}"/>
                </c:ext>
              </c:extLst>
            </c:dLbl>
            <c:dLbl>
              <c:idx val="2"/>
              <c:tx>
                <c:rich>
                  <a:bodyPr/>
                  <a:lstStyle/>
                  <a:p>
                    <a:r>
                      <a:t>25964</a:t>
                    </a:r>
                  </a:p>
                </c:rich>
              </c:tx>
              <c:dLblPos val="outEnd"/>
              <c:showLegendKey val="0"/>
              <c:showVal val="1"/>
              <c:showCatName val="0"/>
              <c:showSerName val="0"/>
              <c:showPercent val="0"/>
              <c:showBubbleSize val="1"/>
              <c:separator>; </c:separator>
              <c:extLst xmlns:mc="http://schemas.openxmlformats.org/markup-compatibility/2006" xmlns:c15="http://schemas.microsoft.com/office/drawing/2012/chart" xmlns:c14="http://schemas.microsoft.com/office/drawing/2007/8/2/chart">
                <c:ext xmlns:c15="http://schemas.microsoft.com/office/drawing/2012/chart" uri="{CE6537A1-D6FC-4f65-9D91-7224C49458BB}">
                  <c15:showDataLabelsRange val="0"/>
                </c:ext>
                <c:ext xmlns:c16="http://schemas.microsoft.com/office/drawing/2014/chart" uri="{C3380CC4-5D6E-409C-BE32-E72D297353CC}">
                  <c16:uniqueId val="{00000001-7FA5-4D56-BFF9-E97798A40FDB}"/>
                </c:ext>
              </c:extLst>
            </c:dLbl>
            <c:dLbl>
              <c:idx val="3"/>
              <c:tx>
                <c:rich>
                  <a:bodyPr/>
                  <a:lstStyle/>
                  <a:p>
                    <a:r>
                      <a:t>30621</a:t>
                    </a:r>
                  </a:p>
                </c:rich>
              </c:tx>
              <c:dLblPos val="outEnd"/>
              <c:showLegendKey val="0"/>
              <c:showVal val="1"/>
              <c:showCatName val="0"/>
              <c:showSerName val="0"/>
              <c:showPercent val="0"/>
              <c:showBubbleSize val="1"/>
              <c:separator>; </c:separator>
              <c:extLst xmlns:mc="http://schemas.openxmlformats.org/markup-compatibility/2006" xmlns:c15="http://schemas.microsoft.com/office/drawing/2012/chart" xmlns:c14="http://schemas.microsoft.com/office/drawing/2007/8/2/chart">
                <c:ext xmlns:c15="http://schemas.microsoft.com/office/drawing/2012/chart" uri="{CE6537A1-D6FC-4f65-9D91-7224C49458BB}">
                  <c15:showDataLabelsRange val="0"/>
                </c:ext>
                <c:ext xmlns:c16="http://schemas.microsoft.com/office/drawing/2014/chart" uri="{C3380CC4-5D6E-409C-BE32-E72D297353CC}">
                  <c16:uniqueId val="{00000002-7FA5-4D56-BFF9-E97798A40FDB}"/>
                </c:ext>
              </c:extLst>
            </c:dLbl>
            <c:numFmt formatCode="General" sourceLinked="0"/>
            <c:spPr>
              <a:noFill/>
              <a:ln>
                <a:noFill/>
              </a:ln>
              <a:effectLst/>
            </c:spPr>
            <c:txPr>
              <a:bodyPr rot="0" spcFirstLastPara="0" vertOverflow="ellipsis" vert="horz" wrap="square" lIns="38100" tIns="19050" rIns="38100" bIns="19050" anchor="ctr" anchorCtr="1"/>
              <a:lstStyle/>
              <a:p>
                <a:pPr>
                  <a:defRPr lang="ru-RU" sz="1400" b="1" i="0" u="none" strike="noStrike" spc="-1">
                    <a:solidFill>
                      <a:srgbClr val="000000"/>
                    </a:solidFill>
                    <a:latin typeface="Century Gothic"/>
                    <a:ea typeface="+mn-ea"/>
                    <a:cs typeface="+mn-cs"/>
                  </a:defRPr>
                </a:pPr>
                <a:endParaRPr lang="ru-RU"/>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categories</c:f>
              <c:strCache>
                <c:ptCount val="4"/>
                <c:pt idx="0">
                  <c:v>2024 г (прогноз)</c:v>
                </c:pt>
                <c:pt idx="1">
                  <c:v>2025 г(прогноз)</c:v>
                </c:pt>
                <c:pt idx="2">
                  <c:v>2026 г(прогноз)</c:v>
                </c:pt>
                <c:pt idx="3">
                  <c:v>2027 г (прогноз)</c:v>
                </c:pt>
              </c:strCache>
            </c:strRef>
          </c:cat>
          <c:val>
            <c:numRef>
              <c:f>0</c:f>
              <c:numCache>
                <c:formatCode>General</c:formatCode>
                <c:ptCount val="4"/>
                <c:pt idx="0">
                  <c:v>29343</c:v>
                </c:pt>
                <c:pt idx="1">
                  <c:v>22604.400000000001</c:v>
                </c:pt>
                <c:pt idx="2">
                  <c:v>25969</c:v>
                </c:pt>
                <c:pt idx="3">
                  <c:v>30626</c:v>
                </c:pt>
              </c:numCache>
            </c:numRef>
          </c:val>
          <c:extLst>
            <c:ext xmlns:c16="http://schemas.microsoft.com/office/drawing/2014/chart" uri="{C3380CC4-5D6E-409C-BE32-E72D297353CC}">
              <c16:uniqueId val="{00000003-7FA5-4D56-BFF9-E97798A40FDB}"/>
            </c:ext>
          </c:extLst>
        </c:ser>
        <c:dLbls>
          <c:showLegendKey val="0"/>
          <c:showVal val="1"/>
          <c:showCatName val="0"/>
          <c:showSerName val="0"/>
          <c:showPercent val="0"/>
          <c:showBubbleSize val="1"/>
        </c:dLbls>
        <c:gapWidth val="219"/>
        <c:overlap val="-27"/>
        <c:axId val="199150592"/>
        <c:axId val="199153536"/>
      </c:barChart>
      <c:catAx>
        <c:axId val="199150592"/>
        <c:scaling>
          <c:orientation val="minMax"/>
        </c:scaling>
        <c:delete val="0"/>
        <c:axPos val="b"/>
        <c:numFmt formatCode="General" sourceLinked="0"/>
        <c:majorTickMark val="none"/>
        <c:minorTickMark val="none"/>
        <c:tickLblPos val="nextTo"/>
        <c:spPr>
          <a:prstGeom prst="rect">
            <a:avLst/>
          </a:prstGeom>
          <a:ln w="9360" cap="rnd" cmpd="sng" algn="ctr">
            <a:solidFill>
              <a:srgbClr val="FFFFFF"/>
            </a:solidFill>
            <a:prstDash val="solid"/>
            <a:round/>
          </a:ln>
        </c:spPr>
        <c:txPr>
          <a:bodyPr rot="-60000000" spcFirstLastPara="0" vertOverflow="ellipsis" vert="horz" wrap="square" anchor="ctr" anchorCtr="1"/>
          <a:lstStyle/>
          <a:p>
            <a:pPr>
              <a:defRPr lang="ru-RU" sz="1200" b="0" i="0" u="none" strike="noStrike" spc="-1">
                <a:solidFill>
                  <a:srgbClr val="FFFFFF"/>
                </a:solidFill>
                <a:latin typeface="Century Gothic"/>
                <a:ea typeface="+mn-ea"/>
                <a:cs typeface="+mn-cs"/>
              </a:defRPr>
            </a:pPr>
            <a:endParaRPr lang="ru-RU"/>
          </a:p>
        </c:txPr>
        <c:crossAx val="199153536"/>
        <c:crosses val="autoZero"/>
        <c:auto val="1"/>
        <c:lblAlgn val="ctr"/>
        <c:lblOffset val="100"/>
        <c:noMultiLvlLbl val="0"/>
      </c:catAx>
      <c:valAx>
        <c:axId val="199153536"/>
        <c:scaling>
          <c:orientation val="minMax"/>
        </c:scaling>
        <c:delete val="0"/>
        <c:axPos val="l"/>
        <c:majorGridlines>
          <c:spPr>
            <a:prstGeom prst="rect">
              <a:avLst/>
            </a:prstGeom>
            <a:ln w="9360" cap="rnd" cmpd="sng" algn="ctr">
              <a:solidFill>
                <a:srgbClr val="FFFFFF"/>
              </a:solidFill>
              <a:prstDash val="solid"/>
              <a:round/>
            </a:ln>
          </c:spPr>
        </c:majorGridlines>
        <c:numFmt formatCode="General" sourceLinked="0"/>
        <c:majorTickMark val="none"/>
        <c:minorTickMark val="none"/>
        <c:tickLblPos val="nextTo"/>
        <c:spPr>
          <a:prstGeom prst="rect">
            <a:avLst/>
          </a:prstGeom>
          <a:ln w="9360" cap="rnd" cmpd="sng" algn="ctr">
            <a:noFill/>
            <a:prstDash val="solid"/>
            <a:round/>
          </a:ln>
        </c:spPr>
        <c:txPr>
          <a:bodyPr rot="-60000000" spcFirstLastPara="0" vertOverflow="ellipsis" vert="horz" wrap="square" anchor="ctr" anchorCtr="1"/>
          <a:lstStyle/>
          <a:p>
            <a:pPr>
              <a:defRPr lang="ru-RU" sz="1200" b="0" i="0" u="none" strike="noStrike" spc="-1">
                <a:solidFill>
                  <a:srgbClr val="FFFFFF"/>
                </a:solidFill>
                <a:latin typeface="Century Gothic"/>
                <a:ea typeface="+mn-ea"/>
                <a:cs typeface="+mn-cs"/>
              </a:defRPr>
            </a:pPr>
            <a:endParaRPr lang="ru-RU"/>
          </a:p>
        </c:txPr>
        <c:crossAx val="199150592"/>
        <c:crosses val="autoZero"/>
        <c:crossBetween val="between"/>
      </c:valAx>
      <c:spPr>
        <a:prstGeom prst="rect">
          <a:avLst/>
        </a:prstGeom>
        <a:noFill/>
        <a:ln w="0">
          <a:noFill/>
        </a:ln>
      </c:spPr>
    </c:plotArea>
    <c:plotVisOnly val="1"/>
    <c:dispBlanksAs val="gap"/>
    <c:showDLblsOverMax val="0"/>
  </c:chart>
  <c:spPr>
    <a:xfrm>
      <a:off x="657360" y="1246680"/>
      <a:ext cx="10875600" cy="3611519"/>
    </a:xfrm>
    <a:prstGeom prst="rect">
      <a:avLst/>
    </a:prstGeom>
    <a:noFill/>
    <a:ln w="0">
      <a:noFill/>
    </a:ln>
  </c:spPr>
  <c:txPr>
    <a:bodyPr/>
    <a:lstStyle/>
    <a:p>
      <a:pPr>
        <a:defRPr lang="ru-RU"/>
      </a:pPr>
      <a:endParaRPr lang="ru-RU"/>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ru-RU" sz="1850" b="0" i="0" u="none" strike="noStrike" spc="-1">
                <a:solidFill>
                  <a:srgbClr val="FFFFFF"/>
                </a:solidFill>
                <a:latin typeface="Century Gothic"/>
                <a:ea typeface="+mn-ea"/>
                <a:cs typeface="+mn-cs"/>
              </a:defRPr>
            </a:pPr>
            <a:r>
              <a:rPr lang="ru-RU" sz="1850" b="0" strike="noStrike" spc="-1">
                <a:solidFill>
                  <a:srgbClr val="FFFFFF"/>
                </a:solidFill>
                <a:latin typeface="Century Gothic"/>
              </a:rPr>
              <a:t>Сельскохозяйственный налог, тыс. рублей</a:t>
            </a:r>
            <a:endParaRPr/>
          </a:p>
        </c:rich>
      </c:tx>
      <c:overlay val="0"/>
      <c:spPr>
        <a:prstGeom prst="rect">
          <a:avLst/>
        </a:prstGeom>
        <a:noFill/>
        <a:ln w="0">
          <a:noFill/>
        </a:ln>
      </c:spPr>
    </c:title>
    <c:autoTitleDeleted val="0"/>
    <c:plotArea>
      <c:layout/>
      <c:barChart>
        <c:barDir val="col"/>
        <c:grouping val="clustered"/>
        <c:varyColors val="0"/>
        <c:ser>
          <c:idx val="0"/>
          <c:order val="0"/>
          <c:tx>
            <c:strRef>
              <c:f>label 0</c:f>
              <c:strCache>
                <c:ptCount val="1"/>
                <c:pt idx="0">
                  <c:v>Сельскохозяйственный налог, тыс. рублей</c:v>
                </c:pt>
              </c:strCache>
            </c:strRef>
          </c:tx>
          <c:spPr>
            <a:prstGeom prst="rect">
              <a:avLst/>
            </a:prstGeom>
            <a:solidFill>
              <a:srgbClr val="00B0F0"/>
            </a:solidFill>
            <a:ln w="0">
              <a:noFill/>
            </a:ln>
          </c:spPr>
          <c:invertIfNegative val="0"/>
          <c:dLbls>
            <c:numFmt formatCode="General" sourceLinked="0"/>
            <c:spPr>
              <a:noFill/>
              <a:ln>
                <a:noFill/>
              </a:ln>
              <a:effectLst/>
            </c:spPr>
            <c:txPr>
              <a:bodyPr rot="0" spcFirstLastPara="0" vertOverflow="ellipsis" vert="horz" wrap="square" lIns="38100" tIns="19050" rIns="38100" bIns="19050" anchor="ctr" anchorCtr="1"/>
              <a:lstStyle/>
              <a:p>
                <a:pPr>
                  <a:defRPr lang="ru-RU" sz="1400" b="1" i="0" u="none" strike="noStrike" spc="-1">
                    <a:solidFill>
                      <a:srgbClr val="000000"/>
                    </a:solidFill>
                    <a:latin typeface="Century Gothic"/>
                    <a:ea typeface="+mn-ea"/>
                    <a:cs typeface="+mn-cs"/>
                  </a:defRPr>
                </a:pPr>
                <a:endParaRPr lang="ru-RU"/>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categories</c:f>
              <c:strCache>
                <c:ptCount val="4"/>
                <c:pt idx="0">
                  <c:v>2024 г (прогноз)</c:v>
                </c:pt>
                <c:pt idx="1">
                  <c:v>2025 г (прогноз)</c:v>
                </c:pt>
                <c:pt idx="2">
                  <c:v>2026 г (прогноз)</c:v>
                </c:pt>
                <c:pt idx="3">
                  <c:v>2027 г (прогноз)</c:v>
                </c:pt>
              </c:strCache>
            </c:strRef>
          </c:cat>
          <c:val>
            <c:numRef>
              <c:f>0</c:f>
              <c:numCache>
                <c:formatCode>General</c:formatCode>
                <c:ptCount val="4"/>
                <c:pt idx="0">
                  <c:v>31</c:v>
                </c:pt>
                <c:pt idx="1">
                  <c:v>40</c:v>
                </c:pt>
                <c:pt idx="2">
                  <c:v>41</c:v>
                </c:pt>
                <c:pt idx="3">
                  <c:v>43</c:v>
                </c:pt>
              </c:numCache>
            </c:numRef>
          </c:val>
          <c:extLst>
            <c:ext xmlns:c16="http://schemas.microsoft.com/office/drawing/2014/chart" uri="{C3380CC4-5D6E-409C-BE32-E72D297353CC}">
              <c16:uniqueId val="{00000000-D77E-4FDB-A207-379FAF8821DA}"/>
            </c:ext>
          </c:extLst>
        </c:ser>
        <c:dLbls>
          <c:showLegendKey val="0"/>
          <c:showVal val="1"/>
          <c:showCatName val="0"/>
          <c:showSerName val="0"/>
          <c:showPercent val="0"/>
          <c:showBubbleSize val="1"/>
        </c:dLbls>
        <c:gapWidth val="219"/>
        <c:overlap val="-27"/>
        <c:axId val="199309952"/>
        <c:axId val="199341568"/>
      </c:barChart>
      <c:catAx>
        <c:axId val="199309952"/>
        <c:scaling>
          <c:orientation val="minMax"/>
        </c:scaling>
        <c:delete val="0"/>
        <c:axPos val="b"/>
        <c:numFmt formatCode="General" sourceLinked="0"/>
        <c:majorTickMark val="none"/>
        <c:minorTickMark val="none"/>
        <c:tickLblPos val="nextTo"/>
        <c:spPr>
          <a:prstGeom prst="rect">
            <a:avLst/>
          </a:prstGeom>
          <a:ln w="9360" cap="rnd" cmpd="sng" algn="ctr">
            <a:solidFill>
              <a:srgbClr val="FFFFFF"/>
            </a:solidFill>
            <a:prstDash val="solid"/>
            <a:round/>
          </a:ln>
        </c:spPr>
        <c:txPr>
          <a:bodyPr rot="-60000000" spcFirstLastPara="0" vertOverflow="ellipsis" vert="horz" wrap="square" anchor="ctr" anchorCtr="1"/>
          <a:lstStyle/>
          <a:p>
            <a:pPr>
              <a:defRPr lang="ru-RU" sz="1200" b="0" i="0" u="none" strike="noStrike" spc="-1">
                <a:solidFill>
                  <a:srgbClr val="FFFFFF"/>
                </a:solidFill>
                <a:latin typeface="Century Gothic"/>
                <a:ea typeface="+mn-ea"/>
                <a:cs typeface="+mn-cs"/>
              </a:defRPr>
            </a:pPr>
            <a:endParaRPr lang="ru-RU"/>
          </a:p>
        </c:txPr>
        <c:crossAx val="199341568"/>
        <c:crosses val="autoZero"/>
        <c:auto val="1"/>
        <c:lblAlgn val="ctr"/>
        <c:lblOffset val="100"/>
        <c:noMultiLvlLbl val="0"/>
      </c:catAx>
      <c:valAx>
        <c:axId val="199341568"/>
        <c:scaling>
          <c:orientation val="minMax"/>
        </c:scaling>
        <c:delete val="0"/>
        <c:axPos val="l"/>
        <c:majorGridlines>
          <c:spPr>
            <a:prstGeom prst="rect">
              <a:avLst/>
            </a:prstGeom>
            <a:ln w="9360" cap="rnd" cmpd="sng" algn="ctr">
              <a:solidFill>
                <a:srgbClr val="FFFFFF"/>
              </a:solidFill>
              <a:prstDash val="solid"/>
              <a:round/>
            </a:ln>
          </c:spPr>
        </c:majorGridlines>
        <c:numFmt formatCode="General" sourceLinked="0"/>
        <c:majorTickMark val="none"/>
        <c:minorTickMark val="none"/>
        <c:tickLblPos val="nextTo"/>
        <c:spPr>
          <a:prstGeom prst="rect">
            <a:avLst/>
          </a:prstGeom>
          <a:ln w="9360" cap="rnd" cmpd="sng" algn="ctr">
            <a:noFill/>
            <a:prstDash val="solid"/>
            <a:round/>
          </a:ln>
        </c:spPr>
        <c:txPr>
          <a:bodyPr rot="-60000000" spcFirstLastPara="0" vertOverflow="ellipsis" vert="horz" wrap="square" anchor="ctr" anchorCtr="1"/>
          <a:lstStyle/>
          <a:p>
            <a:pPr>
              <a:defRPr lang="ru-RU" sz="1200" b="0" i="0" u="none" strike="noStrike" spc="-1">
                <a:solidFill>
                  <a:srgbClr val="FFFFFF"/>
                </a:solidFill>
                <a:latin typeface="Century Gothic"/>
                <a:ea typeface="+mn-ea"/>
                <a:cs typeface="+mn-cs"/>
              </a:defRPr>
            </a:pPr>
            <a:endParaRPr lang="ru-RU"/>
          </a:p>
        </c:txPr>
        <c:crossAx val="199309952"/>
        <c:crosses val="autoZero"/>
        <c:crossBetween val="between"/>
      </c:valAx>
      <c:spPr>
        <a:prstGeom prst="rect">
          <a:avLst/>
        </a:prstGeom>
        <a:noFill/>
        <a:ln w="0">
          <a:noFill/>
        </a:ln>
      </c:spPr>
    </c:plotArea>
    <c:plotVisOnly val="1"/>
    <c:dispBlanksAs val="gap"/>
    <c:showDLblsOverMax val="0"/>
  </c:chart>
  <c:spPr>
    <a:xfrm>
      <a:off x="657360" y="1338120"/>
      <a:ext cx="10875600" cy="2282760"/>
    </a:xfrm>
    <a:prstGeom prst="rect">
      <a:avLst/>
    </a:prstGeom>
    <a:noFill/>
    <a:ln w="0">
      <a:noFill/>
    </a:ln>
  </c:spPr>
  <c:txPr>
    <a:bodyPr/>
    <a:lstStyle/>
    <a:p>
      <a:pPr>
        <a:defRPr lang="ru-RU"/>
      </a:pPr>
      <a:endParaRPr lang="ru-RU"/>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ru-RU" sz="1850" b="0" i="0" u="none" strike="noStrike" spc="-1">
                <a:solidFill>
                  <a:srgbClr val="FFFFFF"/>
                </a:solidFill>
                <a:latin typeface="Century Gothic"/>
                <a:ea typeface="+mn-ea"/>
                <a:cs typeface="+mn-cs"/>
              </a:defRPr>
            </a:pPr>
            <a:r>
              <a:rPr lang="ru-RU" sz="1850" b="0" strike="noStrike" spc="-1">
                <a:solidFill>
                  <a:srgbClr val="FFFFFF"/>
                </a:solidFill>
                <a:latin typeface="Century Gothic"/>
              </a:rPr>
              <a:t>Неналоговые доходы, тыс. рублей</a:t>
            </a:r>
            <a:endParaRPr/>
          </a:p>
        </c:rich>
      </c:tx>
      <c:overlay val="0"/>
      <c:spPr>
        <a:prstGeom prst="rect">
          <a:avLst/>
        </a:prstGeom>
        <a:noFill/>
        <a:ln w="0">
          <a:noFill/>
        </a:ln>
      </c:spPr>
    </c:title>
    <c:autoTitleDeleted val="0"/>
    <c:plotArea>
      <c:layout/>
      <c:barChart>
        <c:barDir val="col"/>
        <c:grouping val="clustered"/>
        <c:varyColors val="0"/>
        <c:ser>
          <c:idx val="0"/>
          <c:order val="0"/>
          <c:tx>
            <c:strRef>
              <c:f>label 0</c:f>
              <c:strCache>
                <c:ptCount val="1"/>
                <c:pt idx="0">
                  <c:v>Неналоговые доходы, тыс. рублей</c:v>
                </c:pt>
              </c:strCache>
            </c:strRef>
          </c:tx>
          <c:spPr>
            <a:prstGeom prst="rect">
              <a:avLst/>
            </a:prstGeom>
            <a:solidFill>
              <a:srgbClr val="513A6C"/>
            </a:solidFill>
            <a:ln w="0">
              <a:noFill/>
            </a:ln>
          </c:spPr>
          <c:invertIfNegative val="0"/>
          <c:dLbls>
            <c:numFmt formatCode="General" sourceLinked="0"/>
            <c:spPr>
              <a:noFill/>
              <a:ln>
                <a:noFill/>
              </a:ln>
              <a:effectLst/>
            </c:spPr>
            <c:txPr>
              <a:bodyPr rot="0" spcFirstLastPara="0" vertOverflow="ellipsis" vert="horz" wrap="square" lIns="38100" tIns="19050" rIns="38100" bIns="19050" anchor="ctr" anchorCtr="1"/>
              <a:lstStyle/>
              <a:p>
                <a:pPr>
                  <a:defRPr lang="ru-RU" sz="1400" b="1" i="0" u="none" strike="noStrike" spc="-1">
                    <a:solidFill>
                      <a:srgbClr val="000000"/>
                    </a:solidFill>
                    <a:latin typeface="Century Gothic"/>
                    <a:ea typeface="+mn-ea"/>
                    <a:cs typeface="+mn-cs"/>
                  </a:defRPr>
                </a:pPr>
                <a:endParaRPr lang="ru-RU"/>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categories</c:f>
              <c:strCache>
                <c:ptCount val="4"/>
                <c:pt idx="0">
                  <c:v>2024 г (прогноз)</c:v>
                </c:pt>
                <c:pt idx="1">
                  <c:v>2025 г (прогноз)</c:v>
                </c:pt>
                <c:pt idx="2">
                  <c:v>2026 г (прогноз)</c:v>
                </c:pt>
                <c:pt idx="3">
                  <c:v>2027 г (прогноз)</c:v>
                </c:pt>
              </c:strCache>
            </c:strRef>
          </c:cat>
          <c:val>
            <c:numRef>
              <c:f>0</c:f>
              <c:numCache>
                <c:formatCode>General</c:formatCode>
                <c:ptCount val="4"/>
                <c:pt idx="0">
                  <c:v>17545</c:v>
                </c:pt>
                <c:pt idx="1">
                  <c:v>22801</c:v>
                </c:pt>
                <c:pt idx="2">
                  <c:v>23409</c:v>
                </c:pt>
                <c:pt idx="3">
                  <c:v>24069</c:v>
                </c:pt>
              </c:numCache>
            </c:numRef>
          </c:val>
          <c:extLst>
            <c:ext xmlns:c16="http://schemas.microsoft.com/office/drawing/2014/chart" uri="{C3380CC4-5D6E-409C-BE32-E72D297353CC}">
              <c16:uniqueId val="{00000000-BF28-4ED2-9C85-305BBA19ADCB}"/>
            </c:ext>
          </c:extLst>
        </c:ser>
        <c:dLbls>
          <c:showLegendKey val="0"/>
          <c:showVal val="1"/>
          <c:showCatName val="0"/>
          <c:showSerName val="0"/>
          <c:showPercent val="0"/>
          <c:showBubbleSize val="1"/>
        </c:dLbls>
        <c:gapWidth val="219"/>
        <c:overlap val="-27"/>
        <c:axId val="199639808"/>
        <c:axId val="199642496"/>
      </c:barChart>
      <c:catAx>
        <c:axId val="199639808"/>
        <c:scaling>
          <c:orientation val="minMax"/>
        </c:scaling>
        <c:delete val="0"/>
        <c:axPos val="b"/>
        <c:numFmt formatCode="General" sourceLinked="0"/>
        <c:majorTickMark val="none"/>
        <c:minorTickMark val="none"/>
        <c:tickLblPos val="nextTo"/>
        <c:spPr>
          <a:prstGeom prst="rect">
            <a:avLst/>
          </a:prstGeom>
          <a:ln w="9360" cap="rnd" cmpd="sng" algn="ctr">
            <a:solidFill>
              <a:srgbClr val="FFFFFF"/>
            </a:solidFill>
            <a:prstDash val="solid"/>
            <a:round/>
          </a:ln>
        </c:spPr>
        <c:txPr>
          <a:bodyPr rot="-60000000" spcFirstLastPara="0" vertOverflow="ellipsis" vert="horz" wrap="square" anchor="ctr" anchorCtr="1"/>
          <a:lstStyle/>
          <a:p>
            <a:pPr>
              <a:defRPr lang="ru-RU" sz="1200" b="0" i="0" u="none" strike="noStrike" spc="-1">
                <a:solidFill>
                  <a:srgbClr val="FFFFFF"/>
                </a:solidFill>
                <a:latin typeface="Century Gothic"/>
                <a:ea typeface="+mn-ea"/>
                <a:cs typeface="+mn-cs"/>
              </a:defRPr>
            </a:pPr>
            <a:endParaRPr lang="ru-RU"/>
          </a:p>
        </c:txPr>
        <c:crossAx val="199642496"/>
        <c:crosses val="autoZero"/>
        <c:auto val="1"/>
        <c:lblAlgn val="ctr"/>
        <c:lblOffset val="100"/>
        <c:noMultiLvlLbl val="0"/>
      </c:catAx>
      <c:valAx>
        <c:axId val="199642496"/>
        <c:scaling>
          <c:orientation val="minMax"/>
        </c:scaling>
        <c:delete val="0"/>
        <c:axPos val="l"/>
        <c:majorGridlines>
          <c:spPr>
            <a:prstGeom prst="rect">
              <a:avLst/>
            </a:prstGeom>
            <a:ln w="9360" cap="rnd" cmpd="sng" algn="ctr">
              <a:solidFill>
                <a:srgbClr val="FFFFFF"/>
              </a:solidFill>
              <a:prstDash val="solid"/>
              <a:round/>
            </a:ln>
          </c:spPr>
        </c:majorGridlines>
        <c:numFmt formatCode="General" sourceLinked="0"/>
        <c:majorTickMark val="none"/>
        <c:minorTickMark val="none"/>
        <c:tickLblPos val="nextTo"/>
        <c:spPr>
          <a:prstGeom prst="rect">
            <a:avLst/>
          </a:prstGeom>
          <a:ln w="9360" cap="rnd" cmpd="sng" algn="ctr">
            <a:noFill/>
            <a:prstDash val="solid"/>
            <a:round/>
          </a:ln>
        </c:spPr>
        <c:txPr>
          <a:bodyPr rot="-60000000" spcFirstLastPara="0" vertOverflow="ellipsis" vert="horz" wrap="square" anchor="ctr" anchorCtr="1"/>
          <a:lstStyle/>
          <a:p>
            <a:pPr>
              <a:defRPr lang="ru-RU" sz="1200" b="0" i="0" u="none" strike="noStrike" spc="-1">
                <a:solidFill>
                  <a:srgbClr val="FFFFFF"/>
                </a:solidFill>
                <a:latin typeface="Century Gothic"/>
                <a:ea typeface="+mn-ea"/>
                <a:cs typeface="+mn-cs"/>
              </a:defRPr>
            </a:pPr>
            <a:endParaRPr lang="ru-RU"/>
          </a:p>
        </c:txPr>
        <c:crossAx val="199639808"/>
        <c:crosses val="autoZero"/>
        <c:crossBetween val="between"/>
      </c:valAx>
      <c:spPr>
        <a:prstGeom prst="rect">
          <a:avLst/>
        </a:prstGeom>
        <a:noFill/>
        <a:ln w="0">
          <a:noFill/>
        </a:ln>
      </c:spPr>
    </c:plotArea>
    <c:plotVisOnly val="1"/>
    <c:dispBlanksAs val="gap"/>
    <c:showDLblsOverMax val="0"/>
  </c:chart>
  <c:spPr>
    <a:xfrm>
      <a:off x="657360" y="3898800"/>
      <a:ext cx="10875600" cy="2282760"/>
    </a:xfrm>
    <a:prstGeom prst="rect">
      <a:avLst/>
    </a:prstGeom>
    <a:noFill/>
    <a:ln w="0">
      <a:noFill/>
    </a:ln>
  </c:spPr>
  <c:txPr>
    <a:bodyPr/>
    <a:lstStyle/>
    <a:p>
      <a:pPr>
        <a:defRPr lang="ru-RU"/>
      </a:pPr>
      <a:endParaRPr lang="ru-RU"/>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Лист1!$B$1</c:f>
              <c:strCache>
                <c:ptCount val="1"/>
                <c:pt idx="0">
                  <c:v>Муниципальная программа</c:v>
                </c:pt>
              </c:strCache>
            </c:strRef>
          </c:tx>
          <c:invertIfNegative val="0"/>
          <c:cat>
            <c:numRef>
              <c:f>Лист1!$A$2:$A$4</c:f>
              <c:numCache>
                <c:formatCode>General</c:formatCode>
                <c:ptCount val="3"/>
                <c:pt idx="0">
                  <c:v>2025</c:v>
                </c:pt>
                <c:pt idx="1">
                  <c:v>2026</c:v>
                </c:pt>
                <c:pt idx="2">
                  <c:v>2027</c:v>
                </c:pt>
              </c:numCache>
            </c:numRef>
          </c:cat>
          <c:val>
            <c:numRef>
              <c:f>Лист1!$B$2:$B$4</c:f>
              <c:numCache>
                <c:formatCode>#,##0.00</c:formatCode>
                <c:ptCount val="3"/>
                <c:pt idx="0">
                  <c:v>1666730.2</c:v>
                </c:pt>
                <c:pt idx="1">
                  <c:v>1525640.4</c:v>
                </c:pt>
                <c:pt idx="2">
                  <c:v>1551905.9</c:v>
                </c:pt>
              </c:numCache>
            </c:numRef>
          </c:val>
          <c:extLst>
            <c:ext xmlns:c16="http://schemas.microsoft.com/office/drawing/2014/chart" uri="{C3380CC4-5D6E-409C-BE32-E72D297353CC}">
              <c16:uniqueId val="{00000000-334D-4E42-9D87-D254D7C2DF05}"/>
            </c:ext>
          </c:extLst>
        </c:ser>
        <c:ser>
          <c:idx val="1"/>
          <c:order val="1"/>
          <c:tx>
            <c:strRef>
              <c:f>Лист1!$C$1</c:f>
              <c:strCache>
                <c:ptCount val="1"/>
                <c:pt idx="0">
                  <c:v>Непрограммные расходы</c:v>
                </c:pt>
              </c:strCache>
            </c:strRef>
          </c:tx>
          <c:invertIfNegative val="0"/>
          <c:cat>
            <c:numRef>
              <c:f>Лист1!$A$2:$A$4</c:f>
              <c:numCache>
                <c:formatCode>General</c:formatCode>
                <c:ptCount val="3"/>
                <c:pt idx="0">
                  <c:v>2025</c:v>
                </c:pt>
                <c:pt idx="1">
                  <c:v>2026</c:v>
                </c:pt>
                <c:pt idx="2">
                  <c:v>2027</c:v>
                </c:pt>
              </c:numCache>
            </c:numRef>
          </c:cat>
          <c:val>
            <c:numRef>
              <c:f>Лист1!$C$2:$C$4</c:f>
              <c:numCache>
                <c:formatCode>#,##0.00</c:formatCode>
                <c:ptCount val="3"/>
                <c:pt idx="0">
                  <c:v>18581.400000000001</c:v>
                </c:pt>
                <c:pt idx="1">
                  <c:v>17779.400000000001</c:v>
                </c:pt>
                <c:pt idx="2">
                  <c:v>17907.3</c:v>
                </c:pt>
              </c:numCache>
            </c:numRef>
          </c:val>
          <c:extLst>
            <c:ext xmlns:c16="http://schemas.microsoft.com/office/drawing/2014/chart" uri="{C3380CC4-5D6E-409C-BE32-E72D297353CC}">
              <c16:uniqueId val="{00000001-334D-4E42-9D87-D254D7C2DF05}"/>
            </c:ext>
          </c:extLst>
        </c:ser>
        <c:dLbls>
          <c:showLegendKey val="0"/>
          <c:showVal val="0"/>
          <c:showCatName val="0"/>
          <c:showSerName val="0"/>
          <c:showPercent val="0"/>
          <c:showBubbleSize val="0"/>
        </c:dLbls>
        <c:gapWidth val="150"/>
        <c:overlap val="100"/>
        <c:axId val="67225088"/>
        <c:axId val="67226624"/>
      </c:barChart>
      <c:catAx>
        <c:axId val="67225088"/>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ru-RU" sz="1800" b="0" i="0" u="none" strike="noStrike">
                <a:solidFill>
                  <a:schemeClr val="tx1"/>
                </a:solidFill>
                <a:latin typeface="+mn-lt"/>
                <a:ea typeface="+mn-ea"/>
                <a:cs typeface="+mn-cs"/>
              </a:defRPr>
            </a:pPr>
            <a:endParaRPr lang="ru-RU"/>
          </a:p>
        </c:txPr>
        <c:crossAx val="67226624"/>
        <c:crosses val="autoZero"/>
        <c:auto val="1"/>
        <c:lblAlgn val="ctr"/>
        <c:lblOffset val="100"/>
        <c:noMultiLvlLbl val="0"/>
      </c:catAx>
      <c:valAx>
        <c:axId val="67226624"/>
        <c:scaling>
          <c:orientation val="minMax"/>
        </c:scaling>
        <c:delete val="0"/>
        <c:axPos val="l"/>
        <c:majorGridlines/>
        <c:numFmt formatCode="#,##0.00" sourceLinked="1"/>
        <c:majorTickMark val="out"/>
        <c:minorTickMark val="none"/>
        <c:tickLblPos val="nextTo"/>
        <c:txPr>
          <a:bodyPr rot="-60000000" spcFirstLastPara="0" vertOverflow="ellipsis" vert="horz" wrap="square" anchor="ctr" anchorCtr="1"/>
          <a:lstStyle/>
          <a:p>
            <a:pPr>
              <a:defRPr lang="ru-RU" sz="1800" b="0" i="0" u="none" strike="noStrike">
                <a:solidFill>
                  <a:schemeClr val="tx1"/>
                </a:solidFill>
                <a:latin typeface="+mn-lt"/>
                <a:ea typeface="+mn-ea"/>
                <a:cs typeface="+mn-cs"/>
              </a:defRPr>
            </a:pPr>
            <a:endParaRPr lang="ru-RU"/>
          </a:p>
        </c:txPr>
        <c:crossAx val="67225088"/>
        <c:crosses val="autoZero"/>
        <c:crossBetween val="between"/>
      </c:valAx>
    </c:plotArea>
    <c:legend>
      <c:legendPos val="r"/>
      <c:overlay val="0"/>
      <c:txPr>
        <a:bodyPr rot="0" spcFirstLastPara="0" vertOverflow="ellipsis" vert="horz" wrap="square" anchor="ctr" anchorCtr="1"/>
        <a:lstStyle/>
        <a:p>
          <a:pPr>
            <a:defRPr lang="ru-RU" sz="1800" b="0" i="0" u="none" strike="noStrike">
              <a:solidFill>
                <a:schemeClr val="tx1"/>
              </a:solidFill>
              <a:latin typeface="+mn-lt"/>
              <a:ea typeface="+mn-ea"/>
              <a:cs typeface="+mn-cs"/>
            </a:defRPr>
          </a:pPr>
          <a:endParaRPr lang="ru-RU"/>
        </a:p>
      </c:txPr>
    </c:legend>
    <c:plotVisOnly val="1"/>
    <c:dispBlanksAs val="gap"/>
    <c:showDLblsOverMax val="0"/>
  </c:chart>
  <c:txPr>
    <a:bodyPr/>
    <a:lstStyle/>
    <a:p>
      <a:pPr>
        <a:defRPr lang="ru-RU"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E39B961-C701-4B77-863C-E022B7FD4535}" type="doc">
      <dgm:prSet loTypeId="urn:microsoft.com/office/officeart/2005/8/layout/chevron2" loCatId="list" qsTypeId="urn:microsoft.com/office/officeart/2005/8/quickstyle/simple1#1" qsCatId="simple" csTypeId="urn:microsoft.com/office/officeart/2005/8/colors/colorful3#1" csCatId="colorful" phldr="1"/>
      <dgm:spPr bwMode="auto"/>
      <dgm:t>
        <a:bodyPr/>
        <a:lstStyle/>
        <a:p>
          <a:pPr>
            <a:defRPr/>
          </a:pPr>
          <a:endParaRPr lang="ru-RU"/>
        </a:p>
      </dgm:t>
    </dgm:pt>
    <dgm:pt modelId="{037B0C74-A1C3-46F6-A4BA-47A7B0650317}">
      <dgm:prSet phldrT="[Текст]"/>
      <dgm:spPr bwMode="auto"/>
      <dgm:t>
        <a:bodyPr/>
        <a:lstStyle/>
        <a:p>
          <a:pPr>
            <a:defRPr/>
          </a:pPr>
          <a:endParaRPr lang="ru-RU"/>
        </a:p>
      </dgm:t>
    </dgm:pt>
    <dgm:pt modelId="{0A54A699-6A38-4B9A-873D-230766F62F67}" type="parTrans" cxnId="{5442739C-E567-4678-8F79-064FF1051818}">
      <dgm:prSet/>
      <dgm:spPr bwMode="auto"/>
      <dgm:t>
        <a:bodyPr/>
        <a:lstStyle/>
        <a:p>
          <a:pPr>
            <a:defRPr/>
          </a:pPr>
          <a:endParaRPr lang="ru-RU"/>
        </a:p>
      </dgm:t>
    </dgm:pt>
    <dgm:pt modelId="{F7A77708-DCF4-4DF3-BB7A-295BB51DE02A}" type="sibTrans" cxnId="{5442739C-E567-4678-8F79-064FF1051818}">
      <dgm:prSet/>
      <dgm:spPr bwMode="auto"/>
      <dgm:t>
        <a:bodyPr/>
        <a:lstStyle/>
        <a:p>
          <a:pPr>
            <a:defRPr/>
          </a:pPr>
          <a:endParaRPr lang="ru-RU"/>
        </a:p>
      </dgm:t>
    </dgm:pt>
    <dgm:pt modelId="{185FFCD1-7C08-42CA-92BC-88F5197228F7}">
      <dgm:prSet phldrT="[Текст]"/>
      <dgm:spPr bwMode="auto"/>
      <dgm:t>
        <a:bodyPr/>
        <a:lstStyle/>
        <a:p>
          <a:pPr>
            <a:defRPr/>
          </a:pPr>
          <a:r>
            <a:rPr lang="ru-RU">
              <a:latin typeface="Liberation Serif"/>
              <a:ea typeface="Liberation Serif"/>
              <a:cs typeface="Liberation Serif"/>
            </a:rPr>
            <a:t>Исполнение бюджета в текущем году</a:t>
          </a:r>
          <a:endParaRPr lang="ru-RU"/>
        </a:p>
      </dgm:t>
    </dgm:pt>
    <dgm:pt modelId="{99F01379-ACF3-4730-9585-65D1CA251A6D}" type="parTrans" cxnId="{158E9FB4-B1A9-4738-B962-0AF55FAE6A4A}">
      <dgm:prSet/>
      <dgm:spPr bwMode="auto"/>
      <dgm:t>
        <a:bodyPr/>
        <a:lstStyle/>
        <a:p>
          <a:pPr>
            <a:defRPr/>
          </a:pPr>
          <a:endParaRPr lang="ru-RU"/>
        </a:p>
      </dgm:t>
    </dgm:pt>
    <dgm:pt modelId="{00706F1F-93EC-47A7-9315-7ABD5CA3E1D9}" type="sibTrans" cxnId="{158E9FB4-B1A9-4738-B962-0AF55FAE6A4A}">
      <dgm:prSet/>
      <dgm:spPr bwMode="auto"/>
      <dgm:t>
        <a:bodyPr/>
        <a:lstStyle/>
        <a:p>
          <a:pPr>
            <a:defRPr/>
          </a:pPr>
          <a:endParaRPr lang="ru-RU"/>
        </a:p>
      </dgm:t>
    </dgm:pt>
    <dgm:pt modelId="{F7DCCDB3-FA41-4FCD-880C-B757B473DA6A}">
      <dgm:prSet phldrT="[Текст]"/>
      <dgm:spPr bwMode="auto"/>
      <dgm:t>
        <a:bodyPr/>
        <a:lstStyle/>
        <a:p>
          <a:pPr>
            <a:defRPr/>
          </a:pPr>
          <a:endParaRPr lang="ru-RU"/>
        </a:p>
      </dgm:t>
    </dgm:pt>
    <dgm:pt modelId="{8231E51F-6202-46B7-AA7E-E52FEC314F28}" type="parTrans" cxnId="{E60B9227-3B44-4EE7-8D1D-0FA076E2435A}">
      <dgm:prSet/>
      <dgm:spPr bwMode="auto"/>
      <dgm:t>
        <a:bodyPr/>
        <a:lstStyle/>
        <a:p>
          <a:pPr>
            <a:defRPr/>
          </a:pPr>
          <a:endParaRPr lang="ru-RU"/>
        </a:p>
      </dgm:t>
    </dgm:pt>
    <dgm:pt modelId="{7D3BCA3D-47A5-49D1-A008-F3591C0B9DD1}" type="sibTrans" cxnId="{E60B9227-3B44-4EE7-8D1D-0FA076E2435A}">
      <dgm:prSet/>
      <dgm:spPr bwMode="auto"/>
      <dgm:t>
        <a:bodyPr/>
        <a:lstStyle/>
        <a:p>
          <a:pPr>
            <a:defRPr/>
          </a:pPr>
          <a:endParaRPr lang="ru-RU"/>
        </a:p>
      </dgm:t>
    </dgm:pt>
    <dgm:pt modelId="{64512402-0C71-4145-A55D-3EB667D1BDC6}">
      <dgm:prSet phldrT="[Текст]"/>
      <dgm:spPr bwMode="auto"/>
      <dgm:t>
        <a:bodyPr/>
        <a:lstStyle/>
        <a:p>
          <a:pPr>
            <a:defRPr/>
          </a:pPr>
          <a:r>
            <a:rPr lang="ru-RU">
              <a:latin typeface="Liberation Serif"/>
              <a:ea typeface="Liberation Serif"/>
              <a:cs typeface="Liberation Serif"/>
            </a:rPr>
            <a:t>Формирование отчета об исполнении бюджета предыдущего года</a:t>
          </a:r>
          <a:endParaRPr lang="ru-RU"/>
        </a:p>
      </dgm:t>
    </dgm:pt>
    <dgm:pt modelId="{8DF68570-A238-4FBD-9A96-E5A4C432BC44}" type="parTrans" cxnId="{4F5A8BE5-BA37-48E4-B8CC-DE301D00F7B9}">
      <dgm:prSet/>
      <dgm:spPr bwMode="auto"/>
      <dgm:t>
        <a:bodyPr/>
        <a:lstStyle/>
        <a:p>
          <a:pPr>
            <a:defRPr/>
          </a:pPr>
          <a:endParaRPr lang="ru-RU"/>
        </a:p>
      </dgm:t>
    </dgm:pt>
    <dgm:pt modelId="{DB6968DB-2607-4198-8319-AA5D03EAF841}" type="sibTrans" cxnId="{4F5A8BE5-BA37-48E4-B8CC-DE301D00F7B9}">
      <dgm:prSet/>
      <dgm:spPr bwMode="auto"/>
      <dgm:t>
        <a:bodyPr/>
        <a:lstStyle/>
        <a:p>
          <a:pPr>
            <a:defRPr/>
          </a:pPr>
          <a:endParaRPr lang="ru-RU"/>
        </a:p>
      </dgm:t>
    </dgm:pt>
    <dgm:pt modelId="{0461EDE9-03D2-496F-95A1-2DD48F1503DB}">
      <dgm:prSet phldrT="[Текст]"/>
      <dgm:spPr bwMode="auto"/>
      <dgm:t>
        <a:bodyPr/>
        <a:lstStyle/>
        <a:p>
          <a:pPr>
            <a:defRPr/>
          </a:pPr>
          <a:r>
            <a:rPr lang="ru-RU">
              <a:latin typeface="Liberation Serif"/>
              <a:ea typeface="Liberation Serif"/>
              <a:cs typeface="Liberation Serif"/>
            </a:rPr>
            <a:t>Утверждение бюджета очередного года</a:t>
          </a:r>
          <a:endParaRPr lang="ru-RU"/>
        </a:p>
      </dgm:t>
    </dgm:pt>
    <dgm:pt modelId="{BB9722A6-D81C-46A9-927C-EAC6C70CA1E7}" type="sibTrans" cxnId="{EE591F33-B68C-4709-9FEF-E19A02731B52}">
      <dgm:prSet/>
      <dgm:spPr bwMode="auto"/>
      <dgm:t>
        <a:bodyPr/>
        <a:lstStyle/>
        <a:p>
          <a:pPr>
            <a:defRPr/>
          </a:pPr>
          <a:endParaRPr lang="ru-RU"/>
        </a:p>
      </dgm:t>
    </dgm:pt>
    <dgm:pt modelId="{9668DB88-17A6-4D2B-A805-BF98B91E5A12}" type="parTrans" cxnId="{EE591F33-B68C-4709-9FEF-E19A02731B52}">
      <dgm:prSet/>
      <dgm:spPr bwMode="auto"/>
      <dgm:t>
        <a:bodyPr/>
        <a:lstStyle/>
        <a:p>
          <a:pPr>
            <a:defRPr/>
          </a:pPr>
          <a:endParaRPr lang="ru-RU"/>
        </a:p>
      </dgm:t>
    </dgm:pt>
    <dgm:pt modelId="{879443A6-3496-4B3E-86F0-45394D35C526}">
      <dgm:prSet phldrT="[Текст]"/>
      <dgm:spPr bwMode="auto"/>
      <dgm:t>
        <a:bodyPr/>
        <a:lstStyle/>
        <a:p>
          <a:pPr>
            <a:defRPr/>
          </a:pPr>
          <a:endParaRPr lang="ru-RU"/>
        </a:p>
      </dgm:t>
    </dgm:pt>
    <dgm:pt modelId="{CAF35AF0-776F-40E1-85BF-B85EA793C294}" type="sibTrans" cxnId="{5711D193-8D5B-4480-9015-79B0F4FE5FA2}">
      <dgm:prSet/>
      <dgm:spPr bwMode="auto"/>
      <dgm:t>
        <a:bodyPr/>
        <a:lstStyle/>
        <a:p>
          <a:pPr>
            <a:defRPr/>
          </a:pPr>
          <a:endParaRPr lang="ru-RU"/>
        </a:p>
      </dgm:t>
    </dgm:pt>
    <dgm:pt modelId="{69BA77AA-999D-4E74-AEBD-C175E998A0F2}" type="parTrans" cxnId="{5711D193-8D5B-4480-9015-79B0F4FE5FA2}">
      <dgm:prSet/>
      <dgm:spPr bwMode="auto"/>
      <dgm:t>
        <a:bodyPr/>
        <a:lstStyle/>
        <a:p>
          <a:pPr>
            <a:defRPr/>
          </a:pPr>
          <a:endParaRPr lang="ru-RU"/>
        </a:p>
      </dgm:t>
    </dgm:pt>
    <dgm:pt modelId="{804B77F9-DB0C-4450-9412-1D3993E0BFBB}">
      <dgm:prSet phldrT="[Текст]"/>
      <dgm:spPr bwMode="auto"/>
      <dgm:t>
        <a:bodyPr/>
        <a:lstStyle/>
        <a:p>
          <a:pPr>
            <a:defRPr/>
          </a:pPr>
          <a:r>
            <a:rPr lang="ru-RU">
              <a:latin typeface="Liberation Serif"/>
              <a:ea typeface="Liberation Serif"/>
              <a:cs typeface="Liberation Serif"/>
            </a:rPr>
            <a:t>Утверждение отчета об исполнении бюджета предыдущего года</a:t>
          </a:r>
          <a:endParaRPr lang="ru-RU"/>
        </a:p>
      </dgm:t>
    </dgm:pt>
    <dgm:pt modelId="{F1EF13C1-B3C6-4F72-85F1-8C3D20F5AD5B}" type="parTrans" cxnId="{6566BBDD-910F-471F-AE2B-C88A51C51F44}">
      <dgm:prSet/>
      <dgm:spPr bwMode="auto"/>
      <dgm:t>
        <a:bodyPr/>
        <a:lstStyle/>
        <a:p>
          <a:pPr>
            <a:defRPr/>
          </a:pPr>
          <a:endParaRPr lang="ru-RU"/>
        </a:p>
      </dgm:t>
    </dgm:pt>
    <dgm:pt modelId="{A1206671-F4AB-4213-AA90-04D7A91D8A89}" type="sibTrans" cxnId="{6566BBDD-910F-471F-AE2B-C88A51C51F44}">
      <dgm:prSet/>
      <dgm:spPr bwMode="auto"/>
      <dgm:t>
        <a:bodyPr/>
        <a:lstStyle/>
        <a:p>
          <a:pPr>
            <a:defRPr/>
          </a:pPr>
          <a:endParaRPr lang="ru-RU"/>
        </a:p>
      </dgm:t>
    </dgm:pt>
    <dgm:pt modelId="{C635F631-5213-400D-A57B-BB46EA2582BC}">
      <dgm:prSet phldrT="[Текст]"/>
      <dgm:spPr bwMode="auto"/>
      <dgm:t>
        <a:bodyPr/>
        <a:lstStyle/>
        <a:p>
          <a:pPr>
            <a:defRPr/>
          </a:pPr>
          <a:endParaRPr lang="ru-RU"/>
        </a:p>
      </dgm:t>
    </dgm:pt>
    <dgm:pt modelId="{75B3EDC8-E37E-4DAC-8D02-FB337B6925AF}" type="parTrans" cxnId="{F4394DE2-D8FE-4BD9-A876-B792478C48CA}">
      <dgm:prSet/>
      <dgm:spPr bwMode="auto"/>
      <dgm:t>
        <a:bodyPr/>
        <a:lstStyle/>
        <a:p>
          <a:pPr>
            <a:defRPr/>
          </a:pPr>
          <a:endParaRPr lang="ru-RU"/>
        </a:p>
      </dgm:t>
    </dgm:pt>
    <dgm:pt modelId="{D6E1205F-0F5B-4FCA-A3A4-CF14BFE39B4B}" type="sibTrans" cxnId="{F4394DE2-D8FE-4BD9-A876-B792478C48CA}">
      <dgm:prSet/>
      <dgm:spPr bwMode="auto"/>
      <dgm:t>
        <a:bodyPr/>
        <a:lstStyle/>
        <a:p>
          <a:pPr>
            <a:defRPr/>
          </a:pPr>
          <a:endParaRPr lang="ru-RU"/>
        </a:p>
      </dgm:t>
    </dgm:pt>
    <dgm:pt modelId="{CA5BC869-2B97-4C99-9B8B-EFE3ED73A832}">
      <dgm:prSet phldrT="[Текст]"/>
      <dgm:spPr bwMode="auto"/>
      <dgm:t>
        <a:bodyPr/>
        <a:lstStyle/>
        <a:p>
          <a:pPr>
            <a:defRPr/>
          </a:pPr>
          <a:r>
            <a:rPr lang="ru-RU">
              <a:latin typeface="Liberation Serif"/>
              <a:ea typeface="Liberation Serif"/>
              <a:cs typeface="Liberation Serif"/>
            </a:rPr>
            <a:t>Составление проекта бюджетного очередного года</a:t>
          </a:r>
          <a:endParaRPr lang="ru-RU"/>
        </a:p>
      </dgm:t>
    </dgm:pt>
    <dgm:pt modelId="{1EE25D25-30C6-44C7-A360-742D948B5A33}" type="parTrans" cxnId="{E0E588CC-8AA9-4DFE-AB41-6750B4C735ED}">
      <dgm:prSet/>
      <dgm:spPr bwMode="auto"/>
      <dgm:t>
        <a:bodyPr/>
        <a:lstStyle/>
        <a:p>
          <a:pPr>
            <a:defRPr/>
          </a:pPr>
          <a:endParaRPr lang="ru-RU"/>
        </a:p>
      </dgm:t>
    </dgm:pt>
    <dgm:pt modelId="{721D2A04-2E1E-42D9-BD97-4D7E2DF4779C}" type="sibTrans" cxnId="{E0E588CC-8AA9-4DFE-AB41-6750B4C735ED}">
      <dgm:prSet/>
      <dgm:spPr bwMode="auto"/>
      <dgm:t>
        <a:bodyPr/>
        <a:lstStyle/>
        <a:p>
          <a:pPr>
            <a:defRPr/>
          </a:pPr>
          <a:endParaRPr lang="ru-RU"/>
        </a:p>
      </dgm:t>
    </dgm:pt>
    <dgm:pt modelId="{58F47813-C380-45D8-9E94-8418E041D77B}">
      <dgm:prSet phldrT="[Текст]"/>
      <dgm:spPr bwMode="auto"/>
      <dgm:t>
        <a:bodyPr/>
        <a:lstStyle/>
        <a:p>
          <a:pPr>
            <a:defRPr/>
          </a:pPr>
          <a:endParaRPr lang="ru-RU"/>
        </a:p>
      </dgm:t>
    </dgm:pt>
    <dgm:pt modelId="{EB156BDB-1194-4E5E-87BD-FA875197CBC8}" type="parTrans" cxnId="{638C471C-8406-4AEE-AB55-2B3964F60AC8}">
      <dgm:prSet/>
      <dgm:spPr bwMode="auto"/>
      <dgm:t>
        <a:bodyPr/>
        <a:lstStyle/>
        <a:p>
          <a:pPr>
            <a:defRPr/>
          </a:pPr>
          <a:endParaRPr lang="ru-RU"/>
        </a:p>
      </dgm:t>
    </dgm:pt>
    <dgm:pt modelId="{5FC68365-C61E-42C3-BE0A-376F6376C848}" type="sibTrans" cxnId="{638C471C-8406-4AEE-AB55-2B3964F60AC8}">
      <dgm:prSet/>
      <dgm:spPr bwMode="auto"/>
      <dgm:t>
        <a:bodyPr/>
        <a:lstStyle/>
        <a:p>
          <a:pPr>
            <a:defRPr/>
          </a:pPr>
          <a:endParaRPr lang="ru-RU"/>
        </a:p>
      </dgm:t>
    </dgm:pt>
    <dgm:pt modelId="{64212F45-71E5-4035-AB55-0A0B84FD4197}">
      <dgm:prSet phldrT="[Текст]"/>
      <dgm:spPr bwMode="auto"/>
      <dgm:t>
        <a:bodyPr/>
        <a:lstStyle/>
        <a:p>
          <a:pPr>
            <a:defRPr/>
          </a:pPr>
          <a:r>
            <a:rPr lang="ru-RU">
              <a:latin typeface="Liberation Serif"/>
              <a:ea typeface="Liberation Serif"/>
              <a:cs typeface="Liberation Serif"/>
            </a:rPr>
            <a:t>Рассмотрение проекта бюджета очередного года</a:t>
          </a:r>
          <a:endParaRPr lang="ru-RU"/>
        </a:p>
      </dgm:t>
    </dgm:pt>
    <dgm:pt modelId="{A66685EE-6AF9-4E59-BA2B-EC2139BE3C2B}" type="parTrans" cxnId="{93BAF812-3D36-436B-B408-9A2BBC42684B}">
      <dgm:prSet/>
      <dgm:spPr bwMode="auto"/>
      <dgm:t>
        <a:bodyPr/>
        <a:lstStyle/>
        <a:p>
          <a:pPr>
            <a:defRPr/>
          </a:pPr>
          <a:endParaRPr lang="ru-RU"/>
        </a:p>
      </dgm:t>
    </dgm:pt>
    <dgm:pt modelId="{D64CE47D-8D44-40D5-A545-F7A1F854CE15}" type="sibTrans" cxnId="{93BAF812-3D36-436B-B408-9A2BBC42684B}">
      <dgm:prSet/>
      <dgm:spPr bwMode="auto"/>
      <dgm:t>
        <a:bodyPr/>
        <a:lstStyle/>
        <a:p>
          <a:pPr>
            <a:defRPr/>
          </a:pPr>
          <a:endParaRPr lang="ru-RU"/>
        </a:p>
      </dgm:t>
    </dgm:pt>
    <dgm:pt modelId="{47008DDB-C61E-41B2-BF66-D131CE6CA161}">
      <dgm:prSet phldrT="[Текст]"/>
      <dgm:spPr bwMode="auto"/>
      <dgm:t>
        <a:bodyPr/>
        <a:lstStyle/>
        <a:p>
          <a:pPr>
            <a:defRPr/>
          </a:pPr>
          <a:endParaRPr lang="ru-RU"/>
        </a:p>
      </dgm:t>
    </dgm:pt>
    <dgm:pt modelId="{E092D2EA-FEC2-422A-B1FE-6C92F4D4D8AE}" type="parTrans" cxnId="{D2167BEA-3920-4804-BD07-517C937CBCA3}">
      <dgm:prSet/>
      <dgm:spPr bwMode="auto"/>
      <dgm:t>
        <a:bodyPr/>
        <a:lstStyle/>
        <a:p>
          <a:pPr>
            <a:defRPr/>
          </a:pPr>
          <a:endParaRPr lang="ru-RU"/>
        </a:p>
      </dgm:t>
    </dgm:pt>
    <dgm:pt modelId="{0E1A2575-0506-47D8-9D36-5A774BF11699}" type="sibTrans" cxnId="{D2167BEA-3920-4804-BD07-517C937CBCA3}">
      <dgm:prSet/>
      <dgm:spPr bwMode="auto"/>
      <dgm:t>
        <a:bodyPr/>
        <a:lstStyle/>
        <a:p>
          <a:pPr>
            <a:defRPr/>
          </a:pPr>
          <a:endParaRPr lang="ru-RU"/>
        </a:p>
      </dgm:t>
    </dgm:pt>
    <dgm:pt modelId="{E16EAD1A-B1C7-4313-8D29-E5227A82C1A4}" type="pres">
      <dgm:prSet presAssocID="{1E39B961-C701-4B77-863C-E022B7FD4535}" presName="linearFlow" presStyleCnt="0">
        <dgm:presLayoutVars>
          <dgm:dir/>
          <dgm:animLvl val="lvl"/>
          <dgm:resizeHandles val="exact"/>
        </dgm:presLayoutVars>
      </dgm:prSet>
      <dgm:spPr bwMode="auto"/>
    </dgm:pt>
    <dgm:pt modelId="{2E2CF64F-C46D-4F3F-B24B-DCEE6C0B63F5}" type="pres">
      <dgm:prSet presAssocID="{879443A6-3496-4B3E-86F0-45394D35C526}" presName="composite" presStyleCnt="0"/>
      <dgm:spPr bwMode="auto"/>
    </dgm:pt>
    <dgm:pt modelId="{CFC19197-F508-40B4-8DA3-8146426D4699}" type="pres">
      <dgm:prSet presAssocID="{879443A6-3496-4B3E-86F0-45394D35C526}" presName="parentText" presStyleLbl="alignNode1" presStyleIdx="0" presStyleCnt="6" custLinFactNeighborY="-80">
        <dgm:presLayoutVars>
          <dgm:chMax val="1"/>
          <dgm:bulletEnabled val="1"/>
        </dgm:presLayoutVars>
      </dgm:prSet>
      <dgm:spPr bwMode="auto"/>
    </dgm:pt>
    <dgm:pt modelId="{4081495A-C712-4997-A715-A721FF0C9D09}" type="pres">
      <dgm:prSet presAssocID="{879443A6-3496-4B3E-86F0-45394D35C526}" presName="descendantText" presStyleLbl="alignAcc1" presStyleIdx="0" presStyleCnt="6">
        <dgm:presLayoutVars>
          <dgm:bulletEnabled val="1"/>
        </dgm:presLayoutVars>
      </dgm:prSet>
      <dgm:spPr bwMode="auto"/>
    </dgm:pt>
    <dgm:pt modelId="{949C02AF-CC1E-4939-A978-F08554BBB7B9}" type="pres">
      <dgm:prSet presAssocID="{CAF35AF0-776F-40E1-85BF-B85EA793C294}" presName="sp" presStyleCnt="0"/>
      <dgm:spPr bwMode="auto"/>
    </dgm:pt>
    <dgm:pt modelId="{4B375153-23E6-4735-8A92-30E4F03B5ADD}" type="pres">
      <dgm:prSet presAssocID="{037B0C74-A1C3-46F6-A4BA-47A7B0650317}" presName="composite" presStyleCnt="0"/>
      <dgm:spPr bwMode="auto"/>
    </dgm:pt>
    <dgm:pt modelId="{B201F85B-D3AC-498C-9DF5-73FF43B264BD}" type="pres">
      <dgm:prSet presAssocID="{037B0C74-A1C3-46F6-A4BA-47A7B0650317}" presName="parentText" presStyleLbl="alignNode1" presStyleIdx="1" presStyleCnt="6">
        <dgm:presLayoutVars>
          <dgm:chMax val="1"/>
          <dgm:bulletEnabled val="1"/>
        </dgm:presLayoutVars>
      </dgm:prSet>
      <dgm:spPr bwMode="auto"/>
    </dgm:pt>
    <dgm:pt modelId="{47B11177-44B2-4EE6-8AE1-BFBB57134447}" type="pres">
      <dgm:prSet presAssocID="{037B0C74-A1C3-46F6-A4BA-47A7B0650317}" presName="descendantText" presStyleLbl="alignAcc1" presStyleIdx="1" presStyleCnt="6">
        <dgm:presLayoutVars>
          <dgm:bulletEnabled val="1"/>
        </dgm:presLayoutVars>
      </dgm:prSet>
      <dgm:spPr bwMode="auto"/>
    </dgm:pt>
    <dgm:pt modelId="{94A8EDBA-8EF0-448B-92F9-E5A409EC0E85}" type="pres">
      <dgm:prSet presAssocID="{F7A77708-DCF4-4DF3-BB7A-295BB51DE02A}" presName="sp" presStyleCnt="0"/>
      <dgm:spPr bwMode="auto"/>
    </dgm:pt>
    <dgm:pt modelId="{5F9179CE-4F69-4BB2-AB10-FCEBFCE5D2BB}" type="pres">
      <dgm:prSet presAssocID="{F7DCCDB3-FA41-4FCD-880C-B757B473DA6A}" presName="composite" presStyleCnt="0"/>
      <dgm:spPr bwMode="auto"/>
    </dgm:pt>
    <dgm:pt modelId="{F7DD0030-6FD8-4301-AE80-75F93AAB990A}" type="pres">
      <dgm:prSet presAssocID="{F7DCCDB3-FA41-4FCD-880C-B757B473DA6A}" presName="parentText" presStyleLbl="alignNode1" presStyleIdx="2" presStyleCnt="6">
        <dgm:presLayoutVars>
          <dgm:chMax val="1"/>
          <dgm:bulletEnabled val="1"/>
        </dgm:presLayoutVars>
      </dgm:prSet>
      <dgm:spPr bwMode="auto"/>
    </dgm:pt>
    <dgm:pt modelId="{734F2728-FD00-4DDD-8C3D-2002F14EF748}" type="pres">
      <dgm:prSet presAssocID="{F7DCCDB3-FA41-4FCD-880C-B757B473DA6A}" presName="descendantText" presStyleLbl="alignAcc1" presStyleIdx="2" presStyleCnt="6">
        <dgm:presLayoutVars>
          <dgm:bulletEnabled val="1"/>
        </dgm:presLayoutVars>
      </dgm:prSet>
      <dgm:spPr bwMode="auto"/>
    </dgm:pt>
    <dgm:pt modelId="{C3982177-9E16-4B6A-BF0A-396890106A71}" type="pres">
      <dgm:prSet presAssocID="{7D3BCA3D-47A5-49D1-A008-F3591C0B9DD1}" presName="sp" presStyleCnt="0"/>
      <dgm:spPr bwMode="auto"/>
    </dgm:pt>
    <dgm:pt modelId="{25367667-6F21-48B8-A48F-18B6E768459F}" type="pres">
      <dgm:prSet presAssocID="{C635F631-5213-400D-A57B-BB46EA2582BC}" presName="composite" presStyleCnt="0"/>
      <dgm:spPr bwMode="auto"/>
    </dgm:pt>
    <dgm:pt modelId="{A23344A3-9C67-4B75-AE57-5EEFD72D205D}" type="pres">
      <dgm:prSet presAssocID="{C635F631-5213-400D-A57B-BB46EA2582BC}" presName="parentText" presStyleLbl="alignNode1" presStyleIdx="3" presStyleCnt="6">
        <dgm:presLayoutVars>
          <dgm:chMax val="1"/>
          <dgm:bulletEnabled val="1"/>
        </dgm:presLayoutVars>
      </dgm:prSet>
      <dgm:spPr bwMode="auto"/>
    </dgm:pt>
    <dgm:pt modelId="{D26461E3-B430-453A-86E0-43CAB7F4BEFA}" type="pres">
      <dgm:prSet presAssocID="{C635F631-5213-400D-A57B-BB46EA2582BC}" presName="descendantText" presStyleLbl="alignAcc1" presStyleIdx="3" presStyleCnt="6">
        <dgm:presLayoutVars>
          <dgm:bulletEnabled val="1"/>
        </dgm:presLayoutVars>
      </dgm:prSet>
      <dgm:spPr bwMode="auto"/>
    </dgm:pt>
    <dgm:pt modelId="{5596BB9C-1EC2-4983-9BF1-13B4BE7BA8F0}" type="pres">
      <dgm:prSet presAssocID="{D6E1205F-0F5B-4FCA-A3A4-CF14BFE39B4B}" presName="sp" presStyleCnt="0"/>
      <dgm:spPr bwMode="auto"/>
    </dgm:pt>
    <dgm:pt modelId="{B4841457-E3F2-4957-BCCD-3C8F87A5F190}" type="pres">
      <dgm:prSet presAssocID="{58F47813-C380-45D8-9E94-8418E041D77B}" presName="composite" presStyleCnt="0"/>
      <dgm:spPr bwMode="auto"/>
    </dgm:pt>
    <dgm:pt modelId="{8CD40BB4-9BBE-4A08-BF30-EB4BB8167D02}" type="pres">
      <dgm:prSet presAssocID="{58F47813-C380-45D8-9E94-8418E041D77B}" presName="parentText" presStyleLbl="alignNode1" presStyleIdx="4" presStyleCnt="6">
        <dgm:presLayoutVars>
          <dgm:chMax val="1"/>
          <dgm:bulletEnabled val="1"/>
        </dgm:presLayoutVars>
      </dgm:prSet>
      <dgm:spPr bwMode="auto"/>
    </dgm:pt>
    <dgm:pt modelId="{07174B66-6637-4E72-87ED-25D22324B0F5}" type="pres">
      <dgm:prSet presAssocID="{58F47813-C380-45D8-9E94-8418E041D77B}" presName="descendantText" presStyleLbl="alignAcc1" presStyleIdx="4" presStyleCnt="6">
        <dgm:presLayoutVars>
          <dgm:bulletEnabled val="1"/>
        </dgm:presLayoutVars>
      </dgm:prSet>
      <dgm:spPr bwMode="auto"/>
    </dgm:pt>
    <dgm:pt modelId="{2BA26A65-61F4-4F30-AC8E-35708F9C04BF}" type="pres">
      <dgm:prSet presAssocID="{5FC68365-C61E-42C3-BE0A-376F6376C848}" presName="sp" presStyleCnt="0"/>
      <dgm:spPr bwMode="auto"/>
    </dgm:pt>
    <dgm:pt modelId="{736078B6-157D-4751-B6C5-04F9F4C35FFD}" type="pres">
      <dgm:prSet presAssocID="{47008DDB-C61E-41B2-BF66-D131CE6CA161}" presName="composite" presStyleCnt="0"/>
      <dgm:spPr bwMode="auto"/>
    </dgm:pt>
    <dgm:pt modelId="{21E3F0C5-4325-4CC0-9DFA-27DE10491164}" type="pres">
      <dgm:prSet presAssocID="{47008DDB-C61E-41B2-BF66-D131CE6CA161}" presName="parentText" presStyleLbl="alignNode1" presStyleIdx="5" presStyleCnt="6">
        <dgm:presLayoutVars>
          <dgm:chMax val="1"/>
          <dgm:bulletEnabled val="1"/>
        </dgm:presLayoutVars>
      </dgm:prSet>
      <dgm:spPr bwMode="auto"/>
    </dgm:pt>
    <dgm:pt modelId="{A4B049F6-40D4-4E7D-990A-6F7E7CB7D849}" type="pres">
      <dgm:prSet presAssocID="{47008DDB-C61E-41B2-BF66-D131CE6CA161}" presName="descendantText" presStyleLbl="alignAcc1" presStyleIdx="5" presStyleCnt="6">
        <dgm:presLayoutVars>
          <dgm:bulletEnabled val="1"/>
        </dgm:presLayoutVars>
      </dgm:prSet>
      <dgm:spPr bwMode="auto"/>
    </dgm:pt>
  </dgm:ptLst>
  <dgm:cxnLst>
    <dgm:cxn modelId="{B157BA05-43C8-41AA-BB60-EB54BAFD34EF}" type="presOf" srcId="{CA5BC869-2B97-4C99-9B8B-EFE3ED73A832}" destId="{07174B66-6637-4E72-87ED-25D22324B0F5}" srcOrd="0" destOrd="0" presId="urn:microsoft.com/office/officeart/2005/8/layout/chevron2"/>
    <dgm:cxn modelId="{93BAF812-3D36-436B-B408-9A2BBC42684B}" srcId="{47008DDB-C61E-41B2-BF66-D131CE6CA161}" destId="{64212F45-71E5-4035-AB55-0A0B84FD4197}" srcOrd="0" destOrd="0" parTransId="{A66685EE-6AF9-4E59-BA2B-EC2139BE3C2B}" sibTransId="{D64CE47D-8D44-40D5-A545-F7A1F854CE15}"/>
    <dgm:cxn modelId="{F1D54C19-1BC6-434A-A4B4-6206376A3644}" type="presOf" srcId="{64212F45-71E5-4035-AB55-0A0B84FD4197}" destId="{A4B049F6-40D4-4E7D-990A-6F7E7CB7D849}" srcOrd="0" destOrd="0" presId="urn:microsoft.com/office/officeart/2005/8/layout/chevron2"/>
    <dgm:cxn modelId="{638C471C-8406-4AEE-AB55-2B3964F60AC8}" srcId="{1E39B961-C701-4B77-863C-E022B7FD4535}" destId="{58F47813-C380-45D8-9E94-8418E041D77B}" srcOrd="4" destOrd="0" parTransId="{EB156BDB-1194-4E5E-87BD-FA875197CBC8}" sibTransId="{5FC68365-C61E-42C3-BE0A-376F6376C848}"/>
    <dgm:cxn modelId="{E60B9227-3B44-4EE7-8D1D-0FA076E2435A}" srcId="{1E39B961-C701-4B77-863C-E022B7FD4535}" destId="{F7DCCDB3-FA41-4FCD-880C-B757B473DA6A}" srcOrd="2" destOrd="0" parTransId="{8231E51F-6202-46B7-AA7E-E52FEC314F28}" sibTransId="{7D3BCA3D-47A5-49D1-A008-F3591C0B9DD1}"/>
    <dgm:cxn modelId="{94475632-5474-4004-BBC2-B92CA2AFBC31}" type="presOf" srcId="{64512402-0C71-4145-A55D-3EB667D1BDC6}" destId="{734F2728-FD00-4DDD-8C3D-2002F14EF748}" srcOrd="0" destOrd="0" presId="urn:microsoft.com/office/officeart/2005/8/layout/chevron2"/>
    <dgm:cxn modelId="{EE591F33-B68C-4709-9FEF-E19A02731B52}" srcId="{879443A6-3496-4B3E-86F0-45394D35C526}" destId="{0461EDE9-03D2-496F-95A1-2DD48F1503DB}" srcOrd="0" destOrd="0" parTransId="{9668DB88-17A6-4D2B-A805-BF98B91E5A12}" sibTransId="{BB9722A6-D81C-46A9-927C-EAC6C70CA1E7}"/>
    <dgm:cxn modelId="{1629F03A-F3F1-4DB1-8BFB-0B9553742ECF}" type="presOf" srcId="{47008DDB-C61E-41B2-BF66-D131CE6CA161}" destId="{21E3F0C5-4325-4CC0-9DFA-27DE10491164}" srcOrd="0" destOrd="0" presId="urn:microsoft.com/office/officeart/2005/8/layout/chevron2"/>
    <dgm:cxn modelId="{738E9E5F-8186-4217-89EA-78E78D3DF4EB}" type="presOf" srcId="{F7DCCDB3-FA41-4FCD-880C-B757B473DA6A}" destId="{F7DD0030-6FD8-4301-AE80-75F93AAB990A}" srcOrd="0" destOrd="0" presId="urn:microsoft.com/office/officeart/2005/8/layout/chevron2"/>
    <dgm:cxn modelId="{A21CB941-E17A-4FB4-8310-C8B597DF2FD9}" type="presOf" srcId="{804B77F9-DB0C-4450-9412-1D3993E0BFBB}" destId="{D26461E3-B430-453A-86E0-43CAB7F4BEFA}" srcOrd="0" destOrd="0" presId="urn:microsoft.com/office/officeart/2005/8/layout/chevron2"/>
    <dgm:cxn modelId="{5711D193-8D5B-4480-9015-79B0F4FE5FA2}" srcId="{1E39B961-C701-4B77-863C-E022B7FD4535}" destId="{879443A6-3496-4B3E-86F0-45394D35C526}" srcOrd="0" destOrd="0" parTransId="{69BA77AA-999D-4E74-AEBD-C175E998A0F2}" sibTransId="{CAF35AF0-776F-40E1-85BF-B85EA793C294}"/>
    <dgm:cxn modelId="{4CBF5396-C2E8-44CB-A343-6CC97851C36E}" type="presOf" srcId="{0461EDE9-03D2-496F-95A1-2DD48F1503DB}" destId="{4081495A-C712-4997-A715-A721FF0C9D09}" srcOrd="0" destOrd="0" presId="urn:microsoft.com/office/officeart/2005/8/layout/chevron2"/>
    <dgm:cxn modelId="{5442739C-E567-4678-8F79-064FF1051818}" srcId="{1E39B961-C701-4B77-863C-E022B7FD4535}" destId="{037B0C74-A1C3-46F6-A4BA-47A7B0650317}" srcOrd="1" destOrd="0" parTransId="{0A54A699-6A38-4B9A-873D-230766F62F67}" sibTransId="{F7A77708-DCF4-4DF3-BB7A-295BB51DE02A}"/>
    <dgm:cxn modelId="{2B1C0B9D-9D1F-4D63-B77F-74395C7BFEBC}" type="presOf" srcId="{879443A6-3496-4B3E-86F0-45394D35C526}" destId="{CFC19197-F508-40B4-8DA3-8146426D4699}" srcOrd="0" destOrd="0" presId="urn:microsoft.com/office/officeart/2005/8/layout/chevron2"/>
    <dgm:cxn modelId="{B1420CAD-E6E7-4399-8205-F5CDE9127A89}" type="presOf" srcId="{58F47813-C380-45D8-9E94-8418E041D77B}" destId="{8CD40BB4-9BBE-4A08-BF30-EB4BB8167D02}" srcOrd="0" destOrd="0" presId="urn:microsoft.com/office/officeart/2005/8/layout/chevron2"/>
    <dgm:cxn modelId="{B2D2C7AD-FE5C-455A-8A27-FC2391FA23A1}" type="presOf" srcId="{185FFCD1-7C08-42CA-92BC-88F5197228F7}" destId="{47B11177-44B2-4EE6-8AE1-BFBB57134447}" srcOrd="0" destOrd="0" presId="urn:microsoft.com/office/officeart/2005/8/layout/chevron2"/>
    <dgm:cxn modelId="{D22CBBAF-4A09-4A7D-AD75-81058807F239}" type="presOf" srcId="{037B0C74-A1C3-46F6-A4BA-47A7B0650317}" destId="{B201F85B-D3AC-498C-9DF5-73FF43B264BD}" srcOrd="0" destOrd="0" presId="urn:microsoft.com/office/officeart/2005/8/layout/chevron2"/>
    <dgm:cxn modelId="{158E9FB4-B1A9-4738-B962-0AF55FAE6A4A}" srcId="{037B0C74-A1C3-46F6-A4BA-47A7B0650317}" destId="{185FFCD1-7C08-42CA-92BC-88F5197228F7}" srcOrd="0" destOrd="0" parTransId="{99F01379-ACF3-4730-9585-65D1CA251A6D}" sibTransId="{00706F1F-93EC-47A7-9315-7ABD5CA3E1D9}"/>
    <dgm:cxn modelId="{9C13A4B7-60DA-40BA-A23F-151BADC9ACBE}" type="presOf" srcId="{C635F631-5213-400D-A57B-BB46EA2582BC}" destId="{A23344A3-9C67-4B75-AE57-5EEFD72D205D}" srcOrd="0" destOrd="0" presId="urn:microsoft.com/office/officeart/2005/8/layout/chevron2"/>
    <dgm:cxn modelId="{E0E588CC-8AA9-4DFE-AB41-6750B4C735ED}" srcId="{58F47813-C380-45D8-9E94-8418E041D77B}" destId="{CA5BC869-2B97-4C99-9B8B-EFE3ED73A832}" srcOrd="0" destOrd="0" parTransId="{1EE25D25-30C6-44C7-A360-742D948B5A33}" sibTransId="{721D2A04-2E1E-42D9-BD97-4D7E2DF4779C}"/>
    <dgm:cxn modelId="{6566BBDD-910F-471F-AE2B-C88A51C51F44}" srcId="{C635F631-5213-400D-A57B-BB46EA2582BC}" destId="{804B77F9-DB0C-4450-9412-1D3993E0BFBB}" srcOrd="0" destOrd="0" parTransId="{F1EF13C1-B3C6-4F72-85F1-8C3D20F5AD5B}" sibTransId="{A1206671-F4AB-4213-AA90-04D7A91D8A89}"/>
    <dgm:cxn modelId="{D683F9E1-D7C8-4143-A612-594468C8B05B}" type="presOf" srcId="{1E39B961-C701-4B77-863C-E022B7FD4535}" destId="{E16EAD1A-B1C7-4313-8D29-E5227A82C1A4}" srcOrd="0" destOrd="0" presId="urn:microsoft.com/office/officeart/2005/8/layout/chevron2"/>
    <dgm:cxn modelId="{F4394DE2-D8FE-4BD9-A876-B792478C48CA}" srcId="{1E39B961-C701-4B77-863C-E022B7FD4535}" destId="{C635F631-5213-400D-A57B-BB46EA2582BC}" srcOrd="3" destOrd="0" parTransId="{75B3EDC8-E37E-4DAC-8D02-FB337B6925AF}" sibTransId="{D6E1205F-0F5B-4FCA-A3A4-CF14BFE39B4B}"/>
    <dgm:cxn modelId="{4F5A8BE5-BA37-48E4-B8CC-DE301D00F7B9}" srcId="{F7DCCDB3-FA41-4FCD-880C-B757B473DA6A}" destId="{64512402-0C71-4145-A55D-3EB667D1BDC6}" srcOrd="0" destOrd="0" parTransId="{8DF68570-A238-4FBD-9A96-E5A4C432BC44}" sibTransId="{DB6968DB-2607-4198-8319-AA5D03EAF841}"/>
    <dgm:cxn modelId="{D2167BEA-3920-4804-BD07-517C937CBCA3}" srcId="{1E39B961-C701-4B77-863C-E022B7FD4535}" destId="{47008DDB-C61E-41B2-BF66-D131CE6CA161}" srcOrd="5" destOrd="0" parTransId="{E092D2EA-FEC2-422A-B1FE-6C92F4D4D8AE}" sibTransId="{0E1A2575-0506-47D8-9D36-5A774BF11699}"/>
    <dgm:cxn modelId="{45500C54-337C-4997-9D74-25148BBEC227}" type="presParOf" srcId="{E16EAD1A-B1C7-4313-8D29-E5227A82C1A4}" destId="{2E2CF64F-C46D-4F3F-B24B-DCEE6C0B63F5}" srcOrd="0" destOrd="0" presId="urn:microsoft.com/office/officeart/2005/8/layout/chevron2"/>
    <dgm:cxn modelId="{8ECC9D58-60A4-4F2E-B182-8993ABA612DE}" type="presParOf" srcId="{2E2CF64F-C46D-4F3F-B24B-DCEE6C0B63F5}" destId="{CFC19197-F508-40B4-8DA3-8146426D4699}" srcOrd="0" destOrd="0" presId="urn:microsoft.com/office/officeart/2005/8/layout/chevron2"/>
    <dgm:cxn modelId="{211D98C2-4D2D-45E6-BD09-D52C4274EDC4}" type="presParOf" srcId="{2E2CF64F-C46D-4F3F-B24B-DCEE6C0B63F5}" destId="{4081495A-C712-4997-A715-A721FF0C9D09}" srcOrd="1" destOrd="0" presId="urn:microsoft.com/office/officeart/2005/8/layout/chevron2"/>
    <dgm:cxn modelId="{5628665E-0AD6-47B1-88BD-CBD7760E9350}" type="presParOf" srcId="{E16EAD1A-B1C7-4313-8D29-E5227A82C1A4}" destId="{949C02AF-CC1E-4939-A978-F08554BBB7B9}" srcOrd="1" destOrd="0" presId="urn:microsoft.com/office/officeart/2005/8/layout/chevron2"/>
    <dgm:cxn modelId="{C76E1162-0B42-42B5-90A5-96D0860C32D8}" type="presParOf" srcId="{E16EAD1A-B1C7-4313-8D29-E5227A82C1A4}" destId="{4B375153-23E6-4735-8A92-30E4F03B5ADD}" srcOrd="2" destOrd="0" presId="urn:microsoft.com/office/officeart/2005/8/layout/chevron2"/>
    <dgm:cxn modelId="{8289BFB4-D5E4-4F4F-9580-E953A8CDCFFE}" type="presParOf" srcId="{4B375153-23E6-4735-8A92-30E4F03B5ADD}" destId="{B201F85B-D3AC-498C-9DF5-73FF43B264BD}" srcOrd="0" destOrd="0" presId="urn:microsoft.com/office/officeart/2005/8/layout/chevron2"/>
    <dgm:cxn modelId="{82182719-D932-4A75-ACBF-92010298BDB8}" type="presParOf" srcId="{4B375153-23E6-4735-8A92-30E4F03B5ADD}" destId="{47B11177-44B2-4EE6-8AE1-BFBB57134447}" srcOrd="1" destOrd="0" presId="urn:microsoft.com/office/officeart/2005/8/layout/chevron2"/>
    <dgm:cxn modelId="{B24CAC0C-FD76-4913-B38B-47979ADEBAED}" type="presParOf" srcId="{E16EAD1A-B1C7-4313-8D29-E5227A82C1A4}" destId="{94A8EDBA-8EF0-448B-92F9-E5A409EC0E85}" srcOrd="3" destOrd="0" presId="urn:microsoft.com/office/officeart/2005/8/layout/chevron2"/>
    <dgm:cxn modelId="{A707DAAF-AFA0-4056-A782-1B294F7DA101}" type="presParOf" srcId="{E16EAD1A-B1C7-4313-8D29-E5227A82C1A4}" destId="{5F9179CE-4F69-4BB2-AB10-FCEBFCE5D2BB}" srcOrd="4" destOrd="0" presId="urn:microsoft.com/office/officeart/2005/8/layout/chevron2"/>
    <dgm:cxn modelId="{5FE5999F-DBA8-4C80-B6A8-B0E899B2F631}" type="presParOf" srcId="{5F9179CE-4F69-4BB2-AB10-FCEBFCE5D2BB}" destId="{F7DD0030-6FD8-4301-AE80-75F93AAB990A}" srcOrd="0" destOrd="0" presId="urn:microsoft.com/office/officeart/2005/8/layout/chevron2"/>
    <dgm:cxn modelId="{A6BF4BF8-EB53-42CF-A99D-D942B47AF497}" type="presParOf" srcId="{5F9179CE-4F69-4BB2-AB10-FCEBFCE5D2BB}" destId="{734F2728-FD00-4DDD-8C3D-2002F14EF748}" srcOrd="1" destOrd="0" presId="urn:microsoft.com/office/officeart/2005/8/layout/chevron2"/>
    <dgm:cxn modelId="{1CEC9B7C-57C2-4210-95D1-8D1B8B109083}" type="presParOf" srcId="{E16EAD1A-B1C7-4313-8D29-E5227A82C1A4}" destId="{C3982177-9E16-4B6A-BF0A-396890106A71}" srcOrd="5" destOrd="0" presId="urn:microsoft.com/office/officeart/2005/8/layout/chevron2"/>
    <dgm:cxn modelId="{F2095B3A-908F-4DDE-B814-043C9E19D23C}" type="presParOf" srcId="{E16EAD1A-B1C7-4313-8D29-E5227A82C1A4}" destId="{25367667-6F21-48B8-A48F-18B6E768459F}" srcOrd="6" destOrd="0" presId="urn:microsoft.com/office/officeart/2005/8/layout/chevron2"/>
    <dgm:cxn modelId="{3EACDB46-4A7B-40B8-AB78-D94ACF082234}" type="presParOf" srcId="{25367667-6F21-48B8-A48F-18B6E768459F}" destId="{A23344A3-9C67-4B75-AE57-5EEFD72D205D}" srcOrd="0" destOrd="0" presId="urn:microsoft.com/office/officeart/2005/8/layout/chevron2"/>
    <dgm:cxn modelId="{2077A1F5-FEFE-433C-9C61-DBF49CACA0B7}" type="presParOf" srcId="{25367667-6F21-48B8-A48F-18B6E768459F}" destId="{D26461E3-B430-453A-86E0-43CAB7F4BEFA}" srcOrd="1" destOrd="0" presId="urn:microsoft.com/office/officeart/2005/8/layout/chevron2"/>
    <dgm:cxn modelId="{1C041A12-199C-471A-B4FE-D8C001634D73}" type="presParOf" srcId="{E16EAD1A-B1C7-4313-8D29-E5227A82C1A4}" destId="{5596BB9C-1EC2-4983-9BF1-13B4BE7BA8F0}" srcOrd="7" destOrd="0" presId="urn:microsoft.com/office/officeart/2005/8/layout/chevron2"/>
    <dgm:cxn modelId="{A7B63601-C932-4CC6-8DB2-2AFFBD95B67E}" type="presParOf" srcId="{E16EAD1A-B1C7-4313-8D29-E5227A82C1A4}" destId="{B4841457-E3F2-4957-BCCD-3C8F87A5F190}" srcOrd="8" destOrd="0" presId="urn:microsoft.com/office/officeart/2005/8/layout/chevron2"/>
    <dgm:cxn modelId="{8E298354-BDB2-47A6-9C0A-7E5E4CF31FB4}" type="presParOf" srcId="{B4841457-E3F2-4957-BCCD-3C8F87A5F190}" destId="{8CD40BB4-9BBE-4A08-BF30-EB4BB8167D02}" srcOrd="0" destOrd="0" presId="urn:microsoft.com/office/officeart/2005/8/layout/chevron2"/>
    <dgm:cxn modelId="{FF0F83CD-CD82-496C-BE83-05C9B850054F}" type="presParOf" srcId="{B4841457-E3F2-4957-BCCD-3C8F87A5F190}" destId="{07174B66-6637-4E72-87ED-25D22324B0F5}" srcOrd="1" destOrd="0" presId="urn:microsoft.com/office/officeart/2005/8/layout/chevron2"/>
    <dgm:cxn modelId="{14669060-B6BB-4DA9-82B4-E4EF46CAA2AF}" type="presParOf" srcId="{E16EAD1A-B1C7-4313-8D29-E5227A82C1A4}" destId="{2BA26A65-61F4-4F30-AC8E-35708F9C04BF}" srcOrd="9" destOrd="0" presId="urn:microsoft.com/office/officeart/2005/8/layout/chevron2"/>
    <dgm:cxn modelId="{2B43679C-4921-40A7-BD4E-A88776E2BAA7}" type="presParOf" srcId="{E16EAD1A-B1C7-4313-8D29-E5227A82C1A4}" destId="{736078B6-157D-4751-B6C5-04F9F4C35FFD}" srcOrd="10" destOrd="0" presId="urn:microsoft.com/office/officeart/2005/8/layout/chevron2"/>
    <dgm:cxn modelId="{7F830D78-FD2A-4445-B50E-C2A0D74274AC}" type="presParOf" srcId="{736078B6-157D-4751-B6C5-04F9F4C35FFD}" destId="{21E3F0C5-4325-4CC0-9DFA-27DE10491164}" srcOrd="0" destOrd="0" presId="urn:microsoft.com/office/officeart/2005/8/layout/chevron2"/>
    <dgm:cxn modelId="{D0D75B5B-556F-4689-8EF8-9E2D45726AE8}" type="presParOf" srcId="{736078B6-157D-4751-B6C5-04F9F4C35FFD}" destId="{A4B049F6-40D4-4E7D-990A-6F7E7CB7D84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C37626-F7A8-4BF3-8B8D-11A29CB4C565}" type="doc">
      <dgm:prSet loTypeId="urn:microsoft.com/office/officeart/2005/8/layout/vList5" loCatId="list" qsTypeId="urn:microsoft.com/office/officeart/2005/8/quickstyle/simple1#2" qsCatId="simple" csTypeId="urn:microsoft.com/office/officeart/2005/8/colors/colorful5#1" csCatId="colorful" phldr="1"/>
      <dgm:spPr bwMode="auto"/>
      <dgm:t>
        <a:bodyPr/>
        <a:lstStyle/>
        <a:p>
          <a:pPr>
            <a:defRPr/>
          </a:pPr>
          <a:endParaRPr lang="ru-RU"/>
        </a:p>
      </dgm:t>
    </dgm:pt>
    <dgm:pt modelId="{83F0A60D-7829-4023-889F-A247B24EA227}">
      <dgm:prSet phldrT="[Текст]"/>
      <dgm:spPr bwMode="auto"/>
      <dgm:t>
        <a:bodyPr/>
        <a:lstStyle/>
        <a:p>
          <a:pPr>
            <a:defRPr/>
          </a:pPr>
          <a:r>
            <a:rPr lang="ru-RU">
              <a:latin typeface="Liberation Serif"/>
              <a:ea typeface="Liberation Serif"/>
              <a:cs typeface="Liberation Serif"/>
            </a:rPr>
            <a:t>Составление проекта бюджета</a:t>
          </a:r>
          <a:endParaRPr lang="ru-RU"/>
        </a:p>
      </dgm:t>
    </dgm:pt>
    <dgm:pt modelId="{29A0577D-245B-4C00-83D1-D966638CF212}" type="parTrans" cxnId="{0422469C-BEFC-4FD1-AD3F-727120222B75}">
      <dgm:prSet/>
      <dgm:spPr bwMode="auto"/>
      <dgm:t>
        <a:bodyPr/>
        <a:lstStyle/>
        <a:p>
          <a:pPr>
            <a:defRPr/>
          </a:pPr>
          <a:endParaRPr lang="ru-RU"/>
        </a:p>
      </dgm:t>
    </dgm:pt>
    <dgm:pt modelId="{9CA84D40-7A2F-4199-8E3F-EB1D1607BCF2}" type="sibTrans" cxnId="{0422469C-BEFC-4FD1-AD3F-727120222B75}">
      <dgm:prSet/>
      <dgm:spPr bwMode="auto"/>
      <dgm:t>
        <a:bodyPr/>
        <a:lstStyle/>
        <a:p>
          <a:pPr>
            <a:defRPr/>
          </a:pPr>
          <a:endParaRPr lang="ru-RU"/>
        </a:p>
      </dgm:t>
    </dgm:pt>
    <dgm:pt modelId="{A1F9CB23-B116-47E9-8F3C-1416CABF9400}">
      <dgm:prSet phldrT="[Текст]" custT="1"/>
      <dgm:spPr bwMode="auto"/>
      <dgm:t>
        <a:bodyPr/>
        <a:lstStyle/>
        <a:p>
          <a:pPr>
            <a:defRPr/>
          </a:pPr>
          <a:r>
            <a:rPr lang="ru-RU" sz="1200">
              <a:latin typeface="Liberation Serif"/>
              <a:ea typeface="Liberation Serif"/>
              <a:cs typeface="Liberation Serif"/>
            </a:rPr>
            <a:t>Работа по составлению проекта бюджета района начинается за 6 месяцев до начала очередного финансового года. Администрация района утверждает перечень мероприятий по разработке проекта бюджета, определяет ответственных исполнителей и сроки исполнения. Непосредственное составление проекта бюджета осуществляет финансовое управление.</a:t>
          </a:r>
          <a:endParaRPr lang="ru-RU" sz="1200"/>
        </a:p>
      </dgm:t>
    </dgm:pt>
    <dgm:pt modelId="{B628FCA8-0714-489C-8257-C5809B6EFF7E}" type="parTrans" cxnId="{14105D61-2046-4427-BDE5-19879B2B429F}">
      <dgm:prSet/>
      <dgm:spPr bwMode="auto"/>
      <dgm:t>
        <a:bodyPr/>
        <a:lstStyle/>
        <a:p>
          <a:pPr>
            <a:defRPr/>
          </a:pPr>
          <a:endParaRPr lang="ru-RU"/>
        </a:p>
      </dgm:t>
    </dgm:pt>
    <dgm:pt modelId="{2EF604F2-CC86-4592-8D79-DA70CA087B02}" type="sibTrans" cxnId="{14105D61-2046-4427-BDE5-19879B2B429F}">
      <dgm:prSet/>
      <dgm:spPr bwMode="auto"/>
      <dgm:t>
        <a:bodyPr/>
        <a:lstStyle/>
        <a:p>
          <a:pPr>
            <a:defRPr/>
          </a:pPr>
          <a:endParaRPr lang="ru-RU"/>
        </a:p>
      </dgm:t>
    </dgm:pt>
    <dgm:pt modelId="{D2793CFB-3289-4391-B75B-1C15ABBF469E}">
      <dgm:prSet phldrT="[Текст]"/>
      <dgm:spPr bwMode="auto"/>
      <dgm:t>
        <a:bodyPr/>
        <a:lstStyle/>
        <a:p>
          <a:pPr>
            <a:defRPr/>
          </a:pPr>
          <a:r>
            <a:rPr lang="ru-RU">
              <a:latin typeface="Liberation Serif"/>
              <a:ea typeface="Liberation Serif"/>
              <a:cs typeface="Liberation Serif"/>
            </a:rPr>
            <a:t>Рассмотрение проекта бюджета</a:t>
          </a:r>
          <a:endParaRPr lang="ru-RU"/>
        </a:p>
      </dgm:t>
    </dgm:pt>
    <dgm:pt modelId="{CBBECF47-CE0C-4E17-9F21-27B3252B0801}" type="parTrans" cxnId="{DC6D76E1-CC21-4F87-A3AF-990D7F505621}">
      <dgm:prSet/>
      <dgm:spPr bwMode="auto"/>
      <dgm:t>
        <a:bodyPr/>
        <a:lstStyle/>
        <a:p>
          <a:pPr>
            <a:defRPr/>
          </a:pPr>
          <a:endParaRPr lang="ru-RU"/>
        </a:p>
      </dgm:t>
    </dgm:pt>
    <dgm:pt modelId="{9F7F784A-5146-4C84-85A6-985C4FBCD2E7}" type="sibTrans" cxnId="{DC6D76E1-CC21-4F87-A3AF-990D7F505621}">
      <dgm:prSet/>
      <dgm:spPr bwMode="auto"/>
      <dgm:t>
        <a:bodyPr/>
        <a:lstStyle/>
        <a:p>
          <a:pPr>
            <a:defRPr/>
          </a:pPr>
          <a:endParaRPr lang="ru-RU"/>
        </a:p>
      </dgm:t>
    </dgm:pt>
    <dgm:pt modelId="{3F4626ED-27C0-4541-BC60-031FC8BCC1C1}">
      <dgm:prSet phldrT="[Текст]" custT="1"/>
      <dgm:spPr bwMode="auto"/>
      <dgm:t>
        <a:bodyPr/>
        <a:lstStyle/>
        <a:p>
          <a:pPr>
            <a:defRPr/>
          </a:pPr>
          <a:r>
            <a:rPr lang="ru-RU" sz="1200">
              <a:latin typeface="Liberation Serif"/>
              <a:ea typeface="Liberation Serif"/>
              <a:cs typeface="Liberation Serif"/>
            </a:rPr>
            <a:t>Сформированный проект бюджета района Глава вносит на рассмотрение в Думу муниципального  района не позднее 15 ноября текущего года.</a:t>
          </a:r>
          <a:endParaRPr lang="ru-RU" sz="1200"/>
        </a:p>
      </dgm:t>
    </dgm:pt>
    <dgm:pt modelId="{AB002319-E11F-4804-96EE-7D447F9D6D09}" type="parTrans" cxnId="{AAF20B93-F38B-4092-8E82-242FC296CFCA}">
      <dgm:prSet/>
      <dgm:spPr bwMode="auto"/>
      <dgm:t>
        <a:bodyPr/>
        <a:lstStyle/>
        <a:p>
          <a:pPr>
            <a:defRPr/>
          </a:pPr>
          <a:endParaRPr lang="ru-RU"/>
        </a:p>
      </dgm:t>
    </dgm:pt>
    <dgm:pt modelId="{D14D721F-0892-4C13-9C45-7D9AFF54BEAE}" type="sibTrans" cxnId="{AAF20B93-F38B-4092-8E82-242FC296CFCA}">
      <dgm:prSet/>
      <dgm:spPr bwMode="auto"/>
      <dgm:t>
        <a:bodyPr/>
        <a:lstStyle/>
        <a:p>
          <a:pPr>
            <a:defRPr/>
          </a:pPr>
          <a:endParaRPr lang="ru-RU"/>
        </a:p>
      </dgm:t>
    </dgm:pt>
    <dgm:pt modelId="{1E6BF1DC-6D51-42C7-9493-6D3611B9BAC7}">
      <dgm:prSet phldrT="[Текст]" custT="1"/>
      <dgm:spPr bwMode="auto"/>
      <dgm:t>
        <a:bodyPr/>
        <a:lstStyle/>
        <a:p>
          <a:pPr>
            <a:defRPr/>
          </a:pPr>
          <a:r>
            <a:rPr lang="ru-RU" sz="1200">
              <a:latin typeface="Liberation Serif"/>
              <a:ea typeface="Liberation Serif"/>
              <a:cs typeface="Liberation Serif"/>
            </a:rPr>
            <a:t>Принятый к рассмотрению  Думой муниципального района  проект бюджета направляется в комиссию по бюджету, финансам и налоговой политике и в Контрольный орган.</a:t>
          </a:r>
          <a:endParaRPr lang="ru-RU" sz="1200"/>
        </a:p>
      </dgm:t>
    </dgm:pt>
    <dgm:pt modelId="{F50001E3-BDF1-4F78-ADCA-9CE4297FDC5C}" type="parTrans" cxnId="{14053BE4-5C84-463A-9B7D-4C2AE9BD159C}">
      <dgm:prSet/>
      <dgm:spPr bwMode="auto"/>
      <dgm:t>
        <a:bodyPr/>
        <a:lstStyle/>
        <a:p>
          <a:pPr>
            <a:defRPr/>
          </a:pPr>
          <a:endParaRPr lang="ru-RU"/>
        </a:p>
      </dgm:t>
    </dgm:pt>
    <dgm:pt modelId="{DE226142-BC15-431A-B944-3AF1961FEBF7}" type="sibTrans" cxnId="{14053BE4-5C84-463A-9B7D-4C2AE9BD159C}">
      <dgm:prSet/>
      <dgm:spPr bwMode="auto"/>
      <dgm:t>
        <a:bodyPr/>
        <a:lstStyle/>
        <a:p>
          <a:pPr>
            <a:defRPr/>
          </a:pPr>
          <a:endParaRPr lang="ru-RU"/>
        </a:p>
      </dgm:t>
    </dgm:pt>
    <dgm:pt modelId="{9DDC09C5-63DB-4217-8AB7-B3A3970C54A6}">
      <dgm:prSet phldrT="[Текст]"/>
      <dgm:spPr bwMode="auto"/>
      <dgm:t>
        <a:bodyPr/>
        <a:lstStyle/>
        <a:p>
          <a:pPr>
            <a:defRPr/>
          </a:pPr>
          <a:r>
            <a:rPr lang="ru-RU">
              <a:latin typeface="Liberation Serif"/>
              <a:ea typeface="Liberation Serif"/>
              <a:cs typeface="Liberation Serif"/>
            </a:rPr>
            <a:t>Утверждение бюджета</a:t>
          </a:r>
          <a:endParaRPr lang="ru-RU"/>
        </a:p>
      </dgm:t>
    </dgm:pt>
    <dgm:pt modelId="{29592B2B-9AFF-4ACB-8A09-7E60A1662D62}" type="parTrans" cxnId="{2A063EDF-AD81-4C40-AB9A-7D40117422F3}">
      <dgm:prSet/>
      <dgm:spPr bwMode="auto"/>
      <dgm:t>
        <a:bodyPr/>
        <a:lstStyle/>
        <a:p>
          <a:pPr>
            <a:defRPr/>
          </a:pPr>
          <a:endParaRPr lang="ru-RU"/>
        </a:p>
      </dgm:t>
    </dgm:pt>
    <dgm:pt modelId="{45698B16-A38F-478F-AB3F-8CC92A3417D4}" type="sibTrans" cxnId="{2A063EDF-AD81-4C40-AB9A-7D40117422F3}">
      <dgm:prSet/>
      <dgm:spPr bwMode="auto"/>
      <dgm:t>
        <a:bodyPr/>
        <a:lstStyle/>
        <a:p>
          <a:pPr>
            <a:defRPr/>
          </a:pPr>
          <a:endParaRPr lang="ru-RU"/>
        </a:p>
      </dgm:t>
    </dgm:pt>
    <dgm:pt modelId="{E782E89A-9794-4B0A-89C1-4B0402E9745E}">
      <dgm:prSet phldrT="[Текст]" custT="1"/>
      <dgm:spPr bwMode="auto"/>
      <dgm:t>
        <a:bodyPr/>
        <a:lstStyle/>
        <a:p>
          <a:pPr>
            <a:defRPr/>
          </a:pPr>
          <a:r>
            <a:rPr lang="ru-RU" sz="1200">
              <a:latin typeface="Liberation Serif"/>
              <a:ea typeface="Liberation Serif"/>
              <a:cs typeface="Liberation Serif"/>
            </a:rPr>
            <a:t>Бюджет  Слободо-Туринского муниципального района утверждается районной Думой в форме Решения.</a:t>
          </a:r>
          <a:endParaRPr lang="ru-RU" sz="1200"/>
        </a:p>
      </dgm:t>
    </dgm:pt>
    <dgm:pt modelId="{D295B417-B86F-42DC-AA07-5E140C642D1E}" type="parTrans" cxnId="{EFBA78DF-9E31-49C0-8C4A-1891B5021FD9}">
      <dgm:prSet/>
      <dgm:spPr bwMode="auto"/>
      <dgm:t>
        <a:bodyPr/>
        <a:lstStyle/>
        <a:p>
          <a:pPr>
            <a:defRPr/>
          </a:pPr>
          <a:endParaRPr lang="ru-RU"/>
        </a:p>
      </dgm:t>
    </dgm:pt>
    <dgm:pt modelId="{7B678D63-829E-4AE8-8727-F88822AE45A6}" type="sibTrans" cxnId="{EFBA78DF-9E31-49C0-8C4A-1891B5021FD9}">
      <dgm:prSet/>
      <dgm:spPr bwMode="auto"/>
      <dgm:t>
        <a:bodyPr/>
        <a:lstStyle/>
        <a:p>
          <a:pPr>
            <a:defRPr/>
          </a:pPr>
          <a:endParaRPr lang="ru-RU"/>
        </a:p>
      </dgm:t>
    </dgm:pt>
    <dgm:pt modelId="{2D90563F-2A83-482C-85F4-B49455AB97C7}">
      <dgm:prSet phldrT="[Текст]" custT="1"/>
      <dgm:spPr bwMode="auto"/>
      <dgm:t>
        <a:bodyPr/>
        <a:lstStyle/>
        <a:p>
          <a:pPr>
            <a:defRPr/>
          </a:pPr>
          <a:r>
            <a:rPr lang="ru-RU" sz="1200">
              <a:latin typeface="Liberation Serif"/>
              <a:ea typeface="Liberation Serif"/>
              <a:cs typeface="Liberation Serif"/>
            </a:rPr>
            <a:t>Принятое районной Думой Решение о бюджете подлежит обнародованию путем опубликования в общественно-политической газете Слободо-Туринского муниципального района «Коммунар» и разместить на официальной сайте Думы Слободо-Туринского муниципального района в информационно-телекоммуникационной сети «Интернет» </a:t>
          </a:r>
          <a:r>
            <a:rPr lang="en-US" sz="1200">
              <a:latin typeface="Liberation Serif"/>
              <a:ea typeface="Liberation Serif"/>
              <a:cs typeface="Liberation Serif"/>
            </a:rPr>
            <a:t>http://sld-duma.ru</a:t>
          </a:r>
          <a:endParaRPr lang="ru-RU" sz="1200"/>
        </a:p>
      </dgm:t>
    </dgm:pt>
    <dgm:pt modelId="{C70CCF83-B3AE-48E1-B6C6-0EA1D85D6CEA}" type="parTrans" cxnId="{E19AF53F-9507-4C6B-8936-5C3B73289534}">
      <dgm:prSet/>
      <dgm:spPr bwMode="auto"/>
      <dgm:t>
        <a:bodyPr/>
        <a:lstStyle/>
        <a:p>
          <a:pPr>
            <a:defRPr/>
          </a:pPr>
          <a:endParaRPr lang="ru-RU"/>
        </a:p>
      </dgm:t>
    </dgm:pt>
    <dgm:pt modelId="{323DAD50-384F-413D-A849-72D9A6413897}" type="sibTrans" cxnId="{E19AF53F-9507-4C6B-8936-5C3B73289534}">
      <dgm:prSet/>
      <dgm:spPr bwMode="auto"/>
      <dgm:t>
        <a:bodyPr/>
        <a:lstStyle/>
        <a:p>
          <a:pPr>
            <a:defRPr/>
          </a:pPr>
          <a:endParaRPr lang="ru-RU"/>
        </a:p>
      </dgm:t>
    </dgm:pt>
    <dgm:pt modelId="{2BD7E135-B1E1-4B2A-92C0-1500E6AE5EFD}">
      <dgm:prSet phldrT="[Текст]" custT="1"/>
      <dgm:spPr bwMode="auto"/>
      <dgm:t>
        <a:bodyPr/>
        <a:lstStyle/>
        <a:p>
          <a:pPr>
            <a:defRPr/>
          </a:pPr>
          <a:r>
            <a:rPr lang="ru-RU" sz="1200">
              <a:latin typeface="Liberation Serif"/>
              <a:ea typeface="Liberation Serif"/>
              <a:cs typeface="Liberation Serif"/>
            </a:rPr>
            <a:t>Проект решения о местном бюджете выносится администрацией Слободо-Туринского муниципального района на публичные слушания в соответствии с Положением  «О порядке организации и проведения публичных слушаний в Слободо-Туринском районе.</a:t>
          </a:r>
          <a:endParaRPr lang="ru-RU" sz="1200"/>
        </a:p>
      </dgm:t>
    </dgm:pt>
    <dgm:pt modelId="{BC25B3A6-A4E2-4606-879B-C3EF90A31A39}" type="parTrans" cxnId="{AD73352D-DE82-46A1-B020-63BF95B18212}">
      <dgm:prSet/>
      <dgm:spPr bwMode="auto"/>
      <dgm:t>
        <a:bodyPr/>
        <a:lstStyle/>
        <a:p>
          <a:pPr>
            <a:defRPr/>
          </a:pPr>
          <a:endParaRPr lang="ru-RU"/>
        </a:p>
      </dgm:t>
    </dgm:pt>
    <dgm:pt modelId="{74601DDB-C288-4189-9B91-3D84B6D5CEA8}" type="sibTrans" cxnId="{AD73352D-DE82-46A1-B020-63BF95B18212}">
      <dgm:prSet/>
      <dgm:spPr bwMode="auto"/>
      <dgm:t>
        <a:bodyPr/>
        <a:lstStyle/>
        <a:p>
          <a:pPr>
            <a:defRPr/>
          </a:pPr>
          <a:endParaRPr lang="ru-RU"/>
        </a:p>
      </dgm:t>
    </dgm:pt>
    <dgm:pt modelId="{FE91DF2D-BDB0-4B37-9339-7CF0B3F751D2}">
      <dgm:prSet phldrT="[Текст]" custT="1"/>
      <dgm:spPr bwMode="auto"/>
      <dgm:t>
        <a:bodyPr/>
        <a:lstStyle/>
        <a:p>
          <a:pPr>
            <a:defRPr/>
          </a:pPr>
          <a:r>
            <a:rPr lang="ru-RU" sz="1200">
              <a:latin typeface="Liberation Serif"/>
              <a:ea typeface="Liberation Serif"/>
              <a:cs typeface="Liberation Serif"/>
            </a:rPr>
            <a:t>Проект решения о местном бюджете на очередной финансовый год подлежит официальному опубликованию в установленном порядке.</a:t>
          </a:r>
          <a:endParaRPr lang="ru-RU" sz="1200"/>
        </a:p>
      </dgm:t>
    </dgm:pt>
    <dgm:pt modelId="{C0D07D0F-3764-4805-AB8A-69E786B4D5AB}" type="parTrans" cxnId="{E03D758D-E1A8-4213-A756-428450DD9B29}">
      <dgm:prSet/>
      <dgm:spPr bwMode="auto"/>
      <dgm:t>
        <a:bodyPr/>
        <a:lstStyle/>
        <a:p>
          <a:pPr>
            <a:defRPr/>
          </a:pPr>
          <a:endParaRPr lang="ru-RU"/>
        </a:p>
      </dgm:t>
    </dgm:pt>
    <dgm:pt modelId="{35E881EF-A3D3-4177-98A5-E91D4BA13573}" type="sibTrans" cxnId="{E03D758D-E1A8-4213-A756-428450DD9B29}">
      <dgm:prSet/>
      <dgm:spPr bwMode="auto"/>
      <dgm:t>
        <a:bodyPr/>
        <a:lstStyle/>
        <a:p>
          <a:pPr>
            <a:defRPr/>
          </a:pPr>
          <a:endParaRPr lang="ru-RU"/>
        </a:p>
      </dgm:t>
    </dgm:pt>
    <dgm:pt modelId="{DE3893E5-261E-4774-B822-45AA5F829401}" type="pres">
      <dgm:prSet presAssocID="{F4C37626-F7A8-4BF3-8B8D-11A29CB4C565}" presName="Name0" presStyleCnt="0">
        <dgm:presLayoutVars>
          <dgm:dir/>
          <dgm:animLvl val="lvl"/>
          <dgm:resizeHandles val="exact"/>
        </dgm:presLayoutVars>
      </dgm:prSet>
      <dgm:spPr bwMode="auto"/>
    </dgm:pt>
    <dgm:pt modelId="{F19BA410-CA40-46C4-8120-B7F60DCF4B8A}" type="pres">
      <dgm:prSet presAssocID="{83F0A60D-7829-4023-889F-A247B24EA227}" presName="linNode" presStyleCnt="0"/>
      <dgm:spPr bwMode="auto"/>
    </dgm:pt>
    <dgm:pt modelId="{04B4C4CF-B1F5-45B5-8909-A554A5924EC5}" type="pres">
      <dgm:prSet presAssocID="{83F0A60D-7829-4023-889F-A247B24EA227}" presName="parentText" presStyleLbl="node1" presStyleIdx="0" presStyleCnt="3">
        <dgm:presLayoutVars>
          <dgm:chMax val="1"/>
          <dgm:bulletEnabled val="1"/>
        </dgm:presLayoutVars>
      </dgm:prSet>
      <dgm:spPr bwMode="auto"/>
    </dgm:pt>
    <dgm:pt modelId="{CDE8DBF5-6C0E-4D1B-AEB8-8F7B00168A37}" type="pres">
      <dgm:prSet presAssocID="{83F0A60D-7829-4023-889F-A247B24EA227}" presName="descendantText" presStyleLbl="alignAccFollowNode1" presStyleIdx="0" presStyleCnt="3" custScaleY="110779">
        <dgm:presLayoutVars>
          <dgm:bulletEnabled val="1"/>
        </dgm:presLayoutVars>
      </dgm:prSet>
      <dgm:spPr bwMode="auto"/>
    </dgm:pt>
    <dgm:pt modelId="{458845CB-4E1B-4D13-89B4-36272D9ED70C}" type="pres">
      <dgm:prSet presAssocID="{9CA84D40-7A2F-4199-8E3F-EB1D1607BCF2}" presName="sp" presStyleCnt="0"/>
      <dgm:spPr bwMode="auto"/>
    </dgm:pt>
    <dgm:pt modelId="{D41A89BC-4A3F-43AF-AAE8-E51D0005F16E}" type="pres">
      <dgm:prSet presAssocID="{D2793CFB-3289-4391-B75B-1C15ABBF469E}" presName="linNode" presStyleCnt="0"/>
      <dgm:spPr bwMode="auto"/>
    </dgm:pt>
    <dgm:pt modelId="{8BC3E68F-E4DC-4BD8-AF70-61B6A2D953F7}" type="pres">
      <dgm:prSet presAssocID="{D2793CFB-3289-4391-B75B-1C15ABBF469E}" presName="parentText" presStyleLbl="node1" presStyleIdx="1" presStyleCnt="3" custScaleY="261052">
        <dgm:presLayoutVars>
          <dgm:chMax val="1"/>
          <dgm:bulletEnabled val="1"/>
        </dgm:presLayoutVars>
      </dgm:prSet>
      <dgm:spPr bwMode="auto"/>
    </dgm:pt>
    <dgm:pt modelId="{183F96C5-20E3-463D-A368-737F6521EEED}" type="pres">
      <dgm:prSet presAssocID="{D2793CFB-3289-4391-B75B-1C15ABBF469E}" presName="descendantText" presStyleLbl="alignAccFollowNode1" presStyleIdx="1" presStyleCnt="3" custScaleY="286049">
        <dgm:presLayoutVars>
          <dgm:bulletEnabled val="1"/>
        </dgm:presLayoutVars>
      </dgm:prSet>
      <dgm:spPr bwMode="auto"/>
    </dgm:pt>
    <dgm:pt modelId="{468A066E-7713-4B8F-BE48-12F1AA587EEB}" type="pres">
      <dgm:prSet presAssocID="{9F7F784A-5146-4C84-85A6-985C4FBCD2E7}" presName="sp" presStyleCnt="0"/>
      <dgm:spPr bwMode="auto"/>
    </dgm:pt>
    <dgm:pt modelId="{3E6630D1-E919-4B91-981F-17647424E34A}" type="pres">
      <dgm:prSet presAssocID="{9DDC09C5-63DB-4217-8AB7-B3A3970C54A6}" presName="linNode" presStyleCnt="0"/>
      <dgm:spPr bwMode="auto"/>
    </dgm:pt>
    <dgm:pt modelId="{5AF59769-50DF-4FD8-8D19-7EABA87CF8F4}" type="pres">
      <dgm:prSet presAssocID="{9DDC09C5-63DB-4217-8AB7-B3A3970C54A6}" presName="parentText" presStyleLbl="node1" presStyleIdx="2" presStyleCnt="3" custScaleY="186768">
        <dgm:presLayoutVars>
          <dgm:chMax val="1"/>
          <dgm:bulletEnabled val="1"/>
        </dgm:presLayoutVars>
      </dgm:prSet>
      <dgm:spPr bwMode="auto"/>
    </dgm:pt>
    <dgm:pt modelId="{47C4B9AD-1995-41D3-B895-96656922A46A}" type="pres">
      <dgm:prSet presAssocID="{9DDC09C5-63DB-4217-8AB7-B3A3970C54A6}" presName="descendantText" presStyleLbl="alignAccFollowNode1" presStyleIdx="2" presStyleCnt="3" custScaleY="186405">
        <dgm:presLayoutVars>
          <dgm:bulletEnabled val="1"/>
        </dgm:presLayoutVars>
      </dgm:prSet>
      <dgm:spPr bwMode="auto"/>
    </dgm:pt>
  </dgm:ptLst>
  <dgm:cxnLst>
    <dgm:cxn modelId="{A51E031C-5613-4350-8F1F-86BDB89B7E87}" type="presOf" srcId="{D2793CFB-3289-4391-B75B-1C15ABBF469E}" destId="{8BC3E68F-E4DC-4BD8-AF70-61B6A2D953F7}" srcOrd="0" destOrd="0" presId="urn:microsoft.com/office/officeart/2005/8/layout/vList5"/>
    <dgm:cxn modelId="{AD73352D-DE82-46A1-B020-63BF95B18212}" srcId="{D2793CFB-3289-4391-B75B-1C15ABBF469E}" destId="{2BD7E135-B1E1-4B2A-92C0-1500E6AE5EFD}" srcOrd="2" destOrd="0" parTransId="{BC25B3A6-A4E2-4606-879B-C3EF90A31A39}" sibTransId="{74601DDB-C288-4189-9B91-3D84B6D5CEA8}"/>
    <dgm:cxn modelId="{6FBBAD3A-7408-4676-99B6-E592809DAD05}" type="presOf" srcId="{83F0A60D-7829-4023-889F-A247B24EA227}" destId="{04B4C4CF-B1F5-45B5-8909-A554A5924EC5}" srcOrd="0" destOrd="0" presId="urn:microsoft.com/office/officeart/2005/8/layout/vList5"/>
    <dgm:cxn modelId="{E19AF53F-9507-4C6B-8936-5C3B73289534}" srcId="{9DDC09C5-63DB-4217-8AB7-B3A3970C54A6}" destId="{2D90563F-2A83-482C-85F4-B49455AB97C7}" srcOrd="1" destOrd="0" parTransId="{C70CCF83-B3AE-48E1-B6C6-0EA1D85D6CEA}" sibTransId="{323DAD50-384F-413D-A849-72D9A6413897}"/>
    <dgm:cxn modelId="{14105D61-2046-4427-BDE5-19879B2B429F}" srcId="{83F0A60D-7829-4023-889F-A247B24EA227}" destId="{A1F9CB23-B116-47E9-8F3C-1416CABF9400}" srcOrd="0" destOrd="0" parTransId="{B628FCA8-0714-489C-8257-C5809B6EFF7E}" sibTransId="{2EF604F2-CC86-4592-8D79-DA70CA087B02}"/>
    <dgm:cxn modelId="{B8255A7E-1051-49F2-94CE-11BAA9FF0920}" type="presOf" srcId="{2BD7E135-B1E1-4B2A-92C0-1500E6AE5EFD}" destId="{183F96C5-20E3-463D-A368-737F6521EEED}" srcOrd="0" destOrd="2" presId="urn:microsoft.com/office/officeart/2005/8/layout/vList5"/>
    <dgm:cxn modelId="{E03D758D-E1A8-4213-A756-428450DD9B29}" srcId="{D2793CFB-3289-4391-B75B-1C15ABBF469E}" destId="{FE91DF2D-BDB0-4B37-9339-7CF0B3F751D2}" srcOrd="3" destOrd="0" parTransId="{C0D07D0F-3764-4805-AB8A-69E786B4D5AB}" sibTransId="{35E881EF-A3D3-4177-98A5-E91D4BA13573}"/>
    <dgm:cxn modelId="{AAF20B93-F38B-4092-8E82-242FC296CFCA}" srcId="{D2793CFB-3289-4391-B75B-1C15ABBF469E}" destId="{3F4626ED-27C0-4541-BC60-031FC8BCC1C1}" srcOrd="0" destOrd="0" parTransId="{AB002319-E11F-4804-96EE-7D447F9D6D09}" sibTransId="{D14D721F-0892-4C13-9C45-7D9AFF54BEAE}"/>
    <dgm:cxn modelId="{0422469C-BEFC-4FD1-AD3F-727120222B75}" srcId="{F4C37626-F7A8-4BF3-8B8D-11A29CB4C565}" destId="{83F0A60D-7829-4023-889F-A247B24EA227}" srcOrd="0" destOrd="0" parTransId="{29A0577D-245B-4C00-83D1-D966638CF212}" sibTransId="{9CA84D40-7A2F-4199-8E3F-EB1D1607BCF2}"/>
    <dgm:cxn modelId="{78F69FA5-98B4-4295-B196-F3D2C5D10FE7}" type="presOf" srcId="{E782E89A-9794-4B0A-89C1-4B0402E9745E}" destId="{47C4B9AD-1995-41D3-B895-96656922A46A}" srcOrd="0" destOrd="0" presId="urn:microsoft.com/office/officeart/2005/8/layout/vList5"/>
    <dgm:cxn modelId="{7BF462AA-A624-4F26-B3BB-73EA62C856D3}" type="presOf" srcId="{FE91DF2D-BDB0-4B37-9339-7CF0B3F751D2}" destId="{183F96C5-20E3-463D-A368-737F6521EEED}" srcOrd="0" destOrd="3" presId="urn:microsoft.com/office/officeart/2005/8/layout/vList5"/>
    <dgm:cxn modelId="{1BA3D6AE-5A7F-4F83-AD08-68C38C826A62}" type="presOf" srcId="{A1F9CB23-B116-47E9-8F3C-1416CABF9400}" destId="{CDE8DBF5-6C0E-4D1B-AEB8-8F7B00168A37}" srcOrd="0" destOrd="0" presId="urn:microsoft.com/office/officeart/2005/8/layout/vList5"/>
    <dgm:cxn modelId="{6475EBD5-FA49-48E7-B3CE-F1303446ACE5}" type="presOf" srcId="{2D90563F-2A83-482C-85F4-B49455AB97C7}" destId="{47C4B9AD-1995-41D3-B895-96656922A46A}" srcOrd="0" destOrd="1" presId="urn:microsoft.com/office/officeart/2005/8/layout/vList5"/>
    <dgm:cxn modelId="{2A063EDF-AD81-4C40-AB9A-7D40117422F3}" srcId="{F4C37626-F7A8-4BF3-8B8D-11A29CB4C565}" destId="{9DDC09C5-63DB-4217-8AB7-B3A3970C54A6}" srcOrd="2" destOrd="0" parTransId="{29592B2B-9AFF-4ACB-8A09-7E60A1662D62}" sibTransId="{45698B16-A38F-478F-AB3F-8CC92A3417D4}"/>
    <dgm:cxn modelId="{EFBA78DF-9E31-49C0-8C4A-1891B5021FD9}" srcId="{9DDC09C5-63DB-4217-8AB7-B3A3970C54A6}" destId="{E782E89A-9794-4B0A-89C1-4B0402E9745E}" srcOrd="0" destOrd="0" parTransId="{D295B417-B86F-42DC-AA07-5E140C642D1E}" sibTransId="{7B678D63-829E-4AE8-8727-F88822AE45A6}"/>
    <dgm:cxn modelId="{6334D2DF-46D7-4605-AAF8-6B61E61030D7}" type="presOf" srcId="{F4C37626-F7A8-4BF3-8B8D-11A29CB4C565}" destId="{DE3893E5-261E-4774-B822-45AA5F829401}" srcOrd="0" destOrd="0" presId="urn:microsoft.com/office/officeart/2005/8/layout/vList5"/>
    <dgm:cxn modelId="{DC6D76E1-CC21-4F87-A3AF-990D7F505621}" srcId="{F4C37626-F7A8-4BF3-8B8D-11A29CB4C565}" destId="{D2793CFB-3289-4391-B75B-1C15ABBF469E}" srcOrd="1" destOrd="0" parTransId="{CBBECF47-CE0C-4E17-9F21-27B3252B0801}" sibTransId="{9F7F784A-5146-4C84-85A6-985C4FBCD2E7}"/>
    <dgm:cxn modelId="{14053BE4-5C84-463A-9B7D-4C2AE9BD159C}" srcId="{D2793CFB-3289-4391-B75B-1C15ABBF469E}" destId="{1E6BF1DC-6D51-42C7-9493-6D3611B9BAC7}" srcOrd="1" destOrd="0" parTransId="{F50001E3-BDF1-4F78-ADCA-9CE4297FDC5C}" sibTransId="{DE226142-BC15-431A-B944-3AF1961FEBF7}"/>
    <dgm:cxn modelId="{5568E4E9-0552-4C96-8D7E-1D34D9AC4443}" type="presOf" srcId="{9DDC09C5-63DB-4217-8AB7-B3A3970C54A6}" destId="{5AF59769-50DF-4FD8-8D19-7EABA87CF8F4}" srcOrd="0" destOrd="0" presId="urn:microsoft.com/office/officeart/2005/8/layout/vList5"/>
    <dgm:cxn modelId="{457588F4-E53A-4ADC-A64A-916DED165C3D}" type="presOf" srcId="{3F4626ED-27C0-4541-BC60-031FC8BCC1C1}" destId="{183F96C5-20E3-463D-A368-737F6521EEED}" srcOrd="0" destOrd="0" presId="urn:microsoft.com/office/officeart/2005/8/layout/vList5"/>
    <dgm:cxn modelId="{B140DCFB-8638-4B68-BD6C-6E6018150FAA}" type="presOf" srcId="{1E6BF1DC-6D51-42C7-9493-6D3611B9BAC7}" destId="{183F96C5-20E3-463D-A368-737F6521EEED}" srcOrd="0" destOrd="1" presId="urn:microsoft.com/office/officeart/2005/8/layout/vList5"/>
    <dgm:cxn modelId="{17EEF85F-8E1D-4A81-BF4C-168619D9633E}" type="presParOf" srcId="{DE3893E5-261E-4774-B822-45AA5F829401}" destId="{F19BA410-CA40-46C4-8120-B7F60DCF4B8A}" srcOrd="0" destOrd="0" presId="urn:microsoft.com/office/officeart/2005/8/layout/vList5"/>
    <dgm:cxn modelId="{3F05839F-338E-4B8A-A303-44737B5696B5}" type="presParOf" srcId="{F19BA410-CA40-46C4-8120-B7F60DCF4B8A}" destId="{04B4C4CF-B1F5-45B5-8909-A554A5924EC5}" srcOrd="0" destOrd="0" presId="urn:microsoft.com/office/officeart/2005/8/layout/vList5"/>
    <dgm:cxn modelId="{34F1DD45-00A8-427E-9B97-F1928F6609D6}" type="presParOf" srcId="{F19BA410-CA40-46C4-8120-B7F60DCF4B8A}" destId="{CDE8DBF5-6C0E-4D1B-AEB8-8F7B00168A37}" srcOrd="1" destOrd="0" presId="urn:microsoft.com/office/officeart/2005/8/layout/vList5"/>
    <dgm:cxn modelId="{7D8097DB-F906-4654-855D-4C552B9EA810}" type="presParOf" srcId="{DE3893E5-261E-4774-B822-45AA5F829401}" destId="{458845CB-4E1B-4D13-89B4-36272D9ED70C}" srcOrd="1" destOrd="0" presId="urn:microsoft.com/office/officeart/2005/8/layout/vList5"/>
    <dgm:cxn modelId="{D42DFD02-7D37-47BD-BD27-9FA1AC0713AC}" type="presParOf" srcId="{DE3893E5-261E-4774-B822-45AA5F829401}" destId="{D41A89BC-4A3F-43AF-AAE8-E51D0005F16E}" srcOrd="2" destOrd="0" presId="urn:microsoft.com/office/officeart/2005/8/layout/vList5"/>
    <dgm:cxn modelId="{BE7952A8-A8C4-4048-8081-59DC6F95A921}" type="presParOf" srcId="{D41A89BC-4A3F-43AF-AAE8-E51D0005F16E}" destId="{8BC3E68F-E4DC-4BD8-AF70-61B6A2D953F7}" srcOrd="0" destOrd="0" presId="urn:microsoft.com/office/officeart/2005/8/layout/vList5"/>
    <dgm:cxn modelId="{28972536-B477-4D52-BC07-0F4CB642A635}" type="presParOf" srcId="{D41A89BC-4A3F-43AF-AAE8-E51D0005F16E}" destId="{183F96C5-20E3-463D-A368-737F6521EEED}" srcOrd="1" destOrd="0" presId="urn:microsoft.com/office/officeart/2005/8/layout/vList5"/>
    <dgm:cxn modelId="{54E7B417-45F4-4127-AEB1-01D073110520}" type="presParOf" srcId="{DE3893E5-261E-4774-B822-45AA5F829401}" destId="{468A066E-7713-4B8F-BE48-12F1AA587EEB}" srcOrd="3" destOrd="0" presId="urn:microsoft.com/office/officeart/2005/8/layout/vList5"/>
    <dgm:cxn modelId="{BECD9528-CA56-4A05-B9A7-B33735A11D1C}" type="presParOf" srcId="{DE3893E5-261E-4774-B822-45AA5F829401}" destId="{3E6630D1-E919-4B91-981F-17647424E34A}" srcOrd="4" destOrd="0" presId="urn:microsoft.com/office/officeart/2005/8/layout/vList5"/>
    <dgm:cxn modelId="{DEDB8DC2-25AD-4975-A90E-22EDB5738896}" type="presParOf" srcId="{3E6630D1-E919-4B91-981F-17647424E34A}" destId="{5AF59769-50DF-4FD8-8D19-7EABA87CF8F4}" srcOrd="0" destOrd="0" presId="urn:microsoft.com/office/officeart/2005/8/layout/vList5"/>
    <dgm:cxn modelId="{76D9C1E1-DE73-4FFE-903D-3BB9713DBD8E}" type="presParOf" srcId="{3E6630D1-E919-4B91-981F-17647424E34A}" destId="{47C4B9AD-1995-41D3-B895-96656922A46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325131-06E0-4327-8C76-AEB3DB5B9ABD}" type="doc">
      <dgm:prSet loTypeId="urn:microsoft.com/office/officeart/2005/8/layout/lProcess2" loCatId="list" qsTypeId="urn:microsoft.com/office/officeart/2005/8/quickstyle/simple1#3" qsCatId="simple" csTypeId="urn:microsoft.com/office/officeart/2005/8/colors/accent1_2#1" csCatId="accent1" phldr="1"/>
      <dgm:spPr bwMode="auto"/>
      <dgm:t>
        <a:bodyPr/>
        <a:lstStyle/>
        <a:p>
          <a:pPr>
            <a:defRPr/>
          </a:pPr>
          <a:endParaRPr lang="ru-RU"/>
        </a:p>
      </dgm:t>
    </dgm:pt>
    <dgm:pt modelId="{7EC26F1E-53A7-4169-B7EE-DF109AB55892}">
      <dgm:prSet phldrT="[Текст]"/>
      <dgm:spPr bwMode="auto"/>
      <dgm:t>
        <a:bodyPr/>
        <a:lstStyle/>
        <a:p>
          <a:pPr>
            <a:defRPr/>
          </a:pPr>
          <a:r>
            <a:rPr lang="en-US"/>
            <a:t>1</a:t>
          </a:r>
          <a:endParaRPr lang="ru-RU"/>
        </a:p>
      </dgm:t>
    </dgm:pt>
    <dgm:pt modelId="{A942FC27-23BA-46AF-9A7C-DB1F4D0A6727}" type="parTrans" cxnId="{A6DADBF1-942C-475E-B45C-487E89A5BC08}">
      <dgm:prSet/>
      <dgm:spPr bwMode="auto"/>
      <dgm:t>
        <a:bodyPr/>
        <a:lstStyle/>
        <a:p>
          <a:pPr>
            <a:defRPr/>
          </a:pPr>
          <a:endParaRPr lang="ru-RU"/>
        </a:p>
      </dgm:t>
    </dgm:pt>
    <dgm:pt modelId="{9211C2D1-EB21-4C74-9102-9817557347DB}" type="sibTrans" cxnId="{A6DADBF1-942C-475E-B45C-487E89A5BC08}">
      <dgm:prSet/>
      <dgm:spPr bwMode="auto"/>
      <dgm:t>
        <a:bodyPr/>
        <a:lstStyle/>
        <a:p>
          <a:pPr>
            <a:defRPr/>
          </a:pPr>
          <a:endParaRPr lang="ru-RU"/>
        </a:p>
      </dgm:t>
    </dgm:pt>
    <dgm:pt modelId="{42CDBF2B-5666-4DEB-A56C-4AA1479E7A3C}">
      <dgm:prSet phldrT="[Текст]"/>
      <dgm:spPr bwMode="auto"/>
      <dgm:t>
        <a:bodyPr/>
        <a:lstStyle/>
        <a:p>
          <a:pPr>
            <a:defRPr/>
          </a:pPr>
          <a:r>
            <a:rPr lang="ru-RU">
              <a:latin typeface="Liberation Serif"/>
              <a:ea typeface="Liberation Serif"/>
              <a:cs typeface="Liberation Serif"/>
            </a:rPr>
            <a:t>Прогнозе социально – экономического развития</a:t>
          </a:r>
          <a:endParaRPr lang="ru-RU"/>
        </a:p>
      </dgm:t>
    </dgm:pt>
    <dgm:pt modelId="{F74059DC-2D35-4BA2-A06C-EEB089DC8463}" type="parTrans" cxnId="{2A71ADFD-6D29-465A-A1CB-AE3AF74F96ED}">
      <dgm:prSet/>
      <dgm:spPr bwMode="auto"/>
      <dgm:t>
        <a:bodyPr/>
        <a:lstStyle/>
        <a:p>
          <a:pPr>
            <a:defRPr/>
          </a:pPr>
          <a:endParaRPr lang="ru-RU"/>
        </a:p>
      </dgm:t>
    </dgm:pt>
    <dgm:pt modelId="{033252F5-C52B-46AA-B121-EF29B1333BDD}" type="sibTrans" cxnId="{2A71ADFD-6D29-465A-A1CB-AE3AF74F96ED}">
      <dgm:prSet/>
      <dgm:spPr bwMode="auto"/>
      <dgm:t>
        <a:bodyPr/>
        <a:lstStyle/>
        <a:p>
          <a:pPr>
            <a:defRPr/>
          </a:pPr>
          <a:endParaRPr lang="ru-RU"/>
        </a:p>
      </dgm:t>
    </dgm:pt>
    <dgm:pt modelId="{91F0BDDC-C784-4090-A019-9C806259C0D5}">
      <dgm:prSet phldrT="[Текст]"/>
      <dgm:spPr bwMode="auto"/>
      <dgm:t>
        <a:bodyPr/>
        <a:lstStyle/>
        <a:p>
          <a:pPr>
            <a:defRPr/>
          </a:pPr>
          <a:r>
            <a:rPr lang="en-US"/>
            <a:t>2</a:t>
          </a:r>
          <a:endParaRPr lang="ru-RU"/>
        </a:p>
      </dgm:t>
    </dgm:pt>
    <dgm:pt modelId="{BC013078-B12B-4DF0-96FD-16D9309C7297}" type="parTrans" cxnId="{BBA4CE03-3401-4940-9195-2DA8EDD1E995}">
      <dgm:prSet/>
      <dgm:spPr bwMode="auto"/>
      <dgm:t>
        <a:bodyPr/>
        <a:lstStyle/>
        <a:p>
          <a:pPr>
            <a:defRPr/>
          </a:pPr>
          <a:endParaRPr lang="ru-RU"/>
        </a:p>
      </dgm:t>
    </dgm:pt>
    <dgm:pt modelId="{CBB4FAB0-E3F1-47F9-8B92-BA56A8A85B5B}" type="sibTrans" cxnId="{BBA4CE03-3401-4940-9195-2DA8EDD1E995}">
      <dgm:prSet/>
      <dgm:spPr bwMode="auto"/>
      <dgm:t>
        <a:bodyPr/>
        <a:lstStyle/>
        <a:p>
          <a:pPr>
            <a:defRPr/>
          </a:pPr>
          <a:endParaRPr lang="ru-RU"/>
        </a:p>
      </dgm:t>
    </dgm:pt>
    <dgm:pt modelId="{A164E4B8-9CCC-4B8F-99E7-907710657D7B}">
      <dgm:prSet phldrT="[Текст]"/>
      <dgm:spPr bwMode="auto"/>
      <dgm:t>
        <a:bodyPr/>
        <a:lstStyle/>
        <a:p>
          <a:pPr>
            <a:defRPr/>
          </a:pPr>
          <a:r>
            <a:rPr lang="ru-RU">
              <a:latin typeface="Liberation Serif"/>
              <a:ea typeface="Liberation Serif"/>
              <a:cs typeface="Liberation Serif"/>
            </a:rPr>
            <a:t>Бюджетном прогнозе на долгосрочный период</a:t>
          </a:r>
          <a:endParaRPr lang="ru-RU"/>
        </a:p>
      </dgm:t>
    </dgm:pt>
    <dgm:pt modelId="{35CBB3A9-D961-495F-843D-C8D51D01DE09}" type="parTrans" cxnId="{6C56A6DB-CD63-46B1-8525-28120AC14583}">
      <dgm:prSet/>
      <dgm:spPr bwMode="auto"/>
      <dgm:t>
        <a:bodyPr/>
        <a:lstStyle/>
        <a:p>
          <a:pPr>
            <a:defRPr/>
          </a:pPr>
          <a:endParaRPr lang="ru-RU"/>
        </a:p>
      </dgm:t>
    </dgm:pt>
    <dgm:pt modelId="{3DB45616-1128-405F-98F5-926DB7875547}" type="sibTrans" cxnId="{6C56A6DB-CD63-46B1-8525-28120AC14583}">
      <dgm:prSet/>
      <dgm:spPr bwMode="auto"/>
      <dgm:t>
        <a:bodyPr/>
        <a:lstStyle/>
        <a:p>
          <a:pPr>
            <a:defRPr/>
          </a:pPr>
          <a:endParaRPr lang="ru-RU"/>
        </a:p>
      </dgm:t>
    </dgm:pt>
    <dgm:pt modelId="{20FF8D0A-8E0E-4059-A868-E29969BBB46E}">
      <dgm:prSet phldrT="[Текст]"/>
      <dgm:spPr bwMode="auto"/>
      <dgm:t>
        <a:bodyPr/>
        <a:lstStyle/>
        <a:p>
          <a:pPr>
            <a:defRPr/>
          </a:pPr>
          <a:r>
            <a:rPr lang="en-US"/>
            <a:t>3</a:t>
          </a:r>
          <a:endParaRPr lang="ru-RU"/>
        </a:p>
      </dgm:t>
    </dgm:pt>
    <dgm:pt modelId="{A801DEBF-98AE-4DEB-BA5B-853565D0FE2D}" type="parTrans" cxnId="{99A2E346-EE6B-4A8D-910F-934006778016}">
      <dgm:prSet/>
      <dgm:spPr bwMode="auto"/>
      <dgm:t>
        <a:bodyPr/>
        <a:lstStyle/>
        <a:p>
          <a:pPr>
            <a:defRPr/>
          </a:pPr>
          <a:endParaRPr lang="ru-RU"/>
        </a:p>
      </dgm:t>
    </dgm:pt>
    <dgm:pt modelId="{4FDC644B-09B5-4862-9ECE-C2AEC4155190}" type="sibTrans" cxnId="{99A2E346-EE6B-4A8D-910F-934006778016}">
      <dgm:prSet/>
      <dgm:spPr bwMode="auto"/>
      <dgm:t>
        <a:bodyPr/>
        <a:lstStyle/>
        <a:p>
          <a:pPr>
            <a:defRPr/>
          </a:pPr>
          <a:endParaRPr lang="ru-RU"/>
        </a:p>
      </dgm:t>
    </dgm:pt>
    <dgm:pt modelId="{57EC4C23-4E8E-47FA-8F31-1760E95D9E65}">
      <dgm:prSet phldrT="[Текст]"/>
      <dgm:spPr bwMode="auto"/>
      <dgm:t>
        <a:bodyPr/>
        <a:lstStyle/>
        <a:p>
          <a:pPr>
            <a:defRPr/>
          </a:pPr>
          <a:r>
            <a:rPr lang="ru-RU">
              <a:latin typeface="Liberation Serif"/>
              <a:ea typeface="Liberation Serif"/>
              <a:cs typeface="Liberation Serif"/>
            </a:rPr>
            <a:t>Основных направлениях бюджетной политики и основных направлениях  налоговой политики</a:t>
          </a:r>
          <a:endParaRPr lang="ru-RU"/>
        </a:p>
      </dgm:t>
    </dgm:pt>
    <dgm:pt modelId="{F7B1B9EC-CD0B-4FD8-BC6E-487E04564F02}" type="parTrans" cxnId="{3DD35185-8AED-4106-A6ED-A66341535667}">
      <dgm:prSet/>
      <dgm:spPr bwMode="auto"/>
      <dgm:t>
        <a:bodyPr/>
        <a:lstStyle/>
        <a:p>
          <a:pPr>
            <a:defRPr/>
          </a:pPr>
          <a:endParaRPr lang="ru-RU"/>
        </a:p>
      </dgm:t>
    </dgm:pt>
    <dgm:pt modelId="{C7B5B781-1E7E-4865-BAEC-9B217F3B21DC}" type="sibTrans" cxnId="{3DD35185-8AED-4106-A6ED-A66341535667}">
      <dgm:prSet/>
      <dgm:spPr bwMode="auto"/>
      <dgm:t>
        <a:bodyPr/>
        <a:lstStyle/>
        <a:p>
          <a:pPr>
            <a:defRPr/>
          </a:pPr>
          <a:endParaRPr lang="ru-RU"/>
        </a:p>
      </dgm:t>
    </dgm:pt>
    <dgm:pt modelId="{19701483-8F91-4371-BE8F-747AE35AE94F}">
      <dgm:prSet phldrT="[Текст]"/>
      <dgm:spPr bwMode="auto"/>
      <dgm:t>
        <a:bodyPr/>
        <a:lstStyle/>
        <a:p>
          <a:pPr>
            <a:defRPr/>
          </a:pPr>
          <a:r>
            <a:rPr lang="en-US"/>
            <a:t>4</a:t>
          </a:r>
          <a:endParaRPr lang="ru-RU"/>
        </a:p>
      </dgm:t>
    </dgm:pt>
    <dgm:pt modelId="{4846BD7E-48C6-463B-A463-A728A005DC8B}" type="parTrans" cxnId="{D5DB0385-B1E6-4456-B68D-FE251DBA03D0}">
      <dgm:prSet/>
      <dgm:spPr bwMode="auto"/>
      <dgm:t>
        <a:bodyPr/>
        <a:lstStyle/>
        <a:p>
          <a:pPr>
            <a:defRPr/>
          </a:pPr>
          <a:endParaRPr lang="ru-RU"/>
        </a:p>
      </dgm:t>
    </dgm:pt>
    <dgm:pt modelId="{887FACC6-2137-4F61-BFFF-C188C538BC9E}" type="sibTrans" cxnId="{D5DB0385-B1E6-4456-B68D-FE251DBA03D0}">
      <dgm:prSet/>
      <dgm:spPr bwMode="auto"/>
      <dgm:t>
        <a:bodyPr/>
        <a:lstStyle/>
        <a:p>
          <a:pPr>
            <a:defRPr/>
          </a:pPr>
          <a:endParaRPr lang="ru-RU"/>
        </a:p>
      </dgm:t>
    </dgm:pt>
    <dgm:pt modelId="{0D69C148-E4A5-4914-9F5B-A3B1697E8AFC}">
      <dgm:prSet phldrT="[Текст]"/>
      <dgm:spPr bwMode="auto"/>
      <dgm:t>
        <a:bodyPr/>
        <a:lstStyle/>
        <a:p>
          <a:pPr>
            <a:defRPr/>
          </a:pPr>
          <a:r>
            <a:rPr lang="ru-RU">
              <a:latin typeface="Liberation Serif"/>
              <a:ea typeface="Liberation Serif"/>
              <a:cs typeface="Liberation Serif"/>
            </a:rPr>
            <a:t>Муниципальных программах</a:t>
          </a:r>
          <a:endParaRPr lang="ru-RU"/>
        </a:p>
      </dgm:t>
    </dgm:pt>
    <dgm:pt modelId="{83CC9D48-4559-44C3-A043-63F162C8994C}" type="parTrans" cxnId="{A2DC2025-FFB1-40F9-9875-C3292F9138B4}">
      <dgm:prSet/>
      <dgm:spPr bwMode="auto"/>
      <dgm:t>
        <a:bodyPr/>
        <a:lstStyle/>
        <a:p>
          <a:pPr>
            <a:defRPr/>
          </a:pPr>
          <a:endParaRPr lang="ru-RU"/>
        </a:p>
      </dgm:t>
    </dgm:pt>
    <dgm:pt modelId="{6CAA46AE-F508-40AA-BE79-0C9A9CEDBC2F}" type="sibTrans" cxnId="{A2DC2025-FFB1-40F9-9875-C3292F9138B4}">
      <dgm:prSet/>
      <dgm:spPr bwMode="auto"/>
      <dgm:t>
        <a:bodyPr/>
        <a:lstStyle/>
        <a:p>
          <a:pPr>
            <a:defRPr/>
          </a:pPr>
          <a:endParaRPr lang="ru-RU"/>
        </a:p>
      </dgm:t>
    </dgm:pt>
    <dgm:pt modelId="{C4B79BFB-6731-4D9F-8A66-712390BF2B20}" type="pres">
      <dgm:prSet presAssocID="{EC325131-06E0-4327-8C76-AEB3DB5B9ABD}" presName="theList" presStyleCnt="0">
        <dgm:presLayoutVars>
          <dgm:dir/>
          <dgm:animLvl val="lvl"/>
          <dgm:resizeHandles val="exact"/>
        </dgm:presLayoutVars>
      </dgm:prSet>
      <dgm:spPr bwMode="auto"/>
    </dgm:pt>
    <dgm:pt modelId="{347D74AE-1F51-4647-B34D-E94951FE9775}" type="pres">
      <dgm:prSet presAssocID="{7EC26F1E-53A7-4169-B7EE-DF109AB55892}" presName="compNode" presStyleCnt="0"/>
      <dgm:spPr bwMode="auto"/>
    </dgm:pt>
    <dgm:pt modelId="{0309CC91-3A5C-4198-8759-AD22A890F758}" type="pres">
      <dgm:prSet presAssocID="{7EC26F1E-53A7-4169-B7EE-DF109AB55892}" presName="aNode" presStyleLbl="bgShp" presStyleIdx="0" presStyleCnt="4"/>
      <dgm:spPr bwMode="auto"/>
    </dgm:pt>
    <dgm:pt modelId="{21CE07CB-4032-42F6-A2A7-5EFF7E2E7489}" type="pres">
      <dgm:prSet presAssocID="{7EC26F1E-53A7-4169-B7EE-DF109AB55892}" presName="textNode" presStyleLbl="bgShp" presStyleIdx="0" presStyleCnt="4"/>
      <dgm:spPr bwMode="auto"/>
    </dgm:pt>
    <dgm:pt modelId="{9719D1BE-F28E-4161-850D-58BA659F43FF}" type="pres">
      <dgm:prSet presAssocID="{7EC26F1E-53A7-4169-B7EE-DF109AB55892}" presName="compChildNode" presStyleCnt="0"/>
      <dgm:spPr bwMode="auto"/>
    </dgm:pt>
    <dgm:pt modelId="{9C3747A2-599F-4D90-9BC2-10A6B4FC3928}" type="pres">
      <dgm:prSet presAssocID="{7EC26F1E-53A7-4169-B7EE-DF109AB55892}" presName="theInnerList" presStyleCnt="0"/>
      <dgm:spPr bwMode="auto"/>
    </dgm:pt>
    <dgm:pt modelId="{BB0F1621-7F20-4326-B0FF-2C579FBC477D}" type="pres">
      <dgm:prSet presAssocID="{42CDBF2B-5666-4DEB-A56C-4AA1479E7A3C}" presName="childNode" presStyleLbl="node1" presStyleIdx="0" presStyleCnt="4">
        <dgm:presLayoutVars>
          <dgm:bulletEnabled val="1"/>
        </dgm:presLayoutVars>
      </dgm:prSet>
      <dgm:spPr bwMode="auto"/>
    </dgm:pt>
    <dgm:pt modelId="{36D55583-3FC0-49FC-A53F-EA87D571698F}" type="pres">
      <dgm:prSet presAssocID="{7EC26F1E-53A7-4169-B7EE-DF109AB55892}" presName="aSpace" presStyleCnt="0"/>
      <dgm:spPr bwMode="auto"/>
    </dgm:pt>
    <dgm:pt modelId="{2EA9CC58-A232-4111-BC8E-C79542A076D6}" type="pres">
      <dgm:prSet presAssocID="{91F0BDDC-C784-4090-A019-9C806259C0D5}" presName="compNode" presStyleCnt="0"/>
      <dgm:spPr bwMode="auto"/>
    </dgm:pt>
    <dgm:pt modelId="{2D2C25DF-BBB0-431B-998E-2F53CA5998A2}" type="pres">
      <dgm:prSet presAssocID="{91F0BDDC-C784-4090-A019-9C806259C0D5}" presName="aNode" presStyleLbl="bgShp" presStyleIdx="1" presStyleCnt="4"/>
      <dgm:spPr bwMode="auto"/>
    </dgm:pt>
    <dgm:pt modelId="{8B1DD4A1-76B7-4315-B9E6-DB6A773D9FC4}" type="pres">
      <dgm:prSet presAssocID="{91F0BDDC-C784-4090-A019-9C806259C0D5}" presName="textNode" presStyleLbl="bgShp" presStyleIdx="1" presStyleCnt="4"/>
      <dgm:spPr bwMode="auto"/>
    </dgm:pt>
    <dgm:pt modelId="{2940E4A5-0BBE-4935-8FA4-8DCA71EABDBD}" type="pres">
      <dgm:prSet presAssocID="{91F0BDDC-C784-4090-A019-9C806259C0D5}" presName="compChildNode" presStyleCnt="0"/>
      <dgm:spPr bwMode="auto"/>
    </dgm:pt>
    <dgm:pt modelId="{F36BDB95-E9CE-4A7F-86A0-0019C81BB6E3}" type="pres">
      <dgm:prSet presAssocID="{91F0BDDC-C784-4090-A019-9C806259C0D5}" presName="theInnerList" presStyleCnt="0"/>
      <dgm:spPr bwMode="auto"/>
    </dgm:pt>
    <dgm:pt modelId="{65448ADE-927A-4031-9D84-D178F59863B3}" type="pres">
      <dgm:prSet presAssocID="{A164E4B8-9CCC-4B8F-99E7-907710657D7B}" presName="childNode" presStyleLbl="node1" presStyleIdx="1" presStyleCnt="4">
        <dgm:presLayoutVars>
          <dgm:bulletEnabled val="1"/>
        </dgm:presLayoutVars>
      </dgm:prSet>
      <dgm:spPr bwMode="auto"/>
    </dgm:pt>
    <dgm:pt modelId="{1E744B2A-3044-4C27-8CE0-4B81045ED25E}" type="pres">
      <dgm:prSet presAssocID="{91F0BDDC-C784-4090-A019-9C806259C0D5}" presName="aSpace" presStyleCnt="0"/>
      <dgm:spPr bwMode="auto"/>
    </dgm:pt>
    <dgm:pt modelId="{5D412E6A-1871-4E7D-B583-B0D893F8B161}" type="pres">
      <dgm:prSet presAssocID="{20FF8D0A-8E0E-4059-A868-E29969BBB46E}" presName="compNode" presStyleCnt="0"/>
      <dgm:spPr bwMode="auto"/>
    </dgm:pt>
    <dgm:pt modelId="{24E5EC49-3F8D-415F-8264-7B73A11139F2}" type="pres">
      <dgm:prSet presAssocID="{20FF8D0A-8E0E-4059-A868-E29969BBB46E}" presName="aNode" presStyleLbl="bgShp" presStyleIdx="2" presStyleCnt="4"/>
      <dgm:spPr bwMode="auto"/>
    </dgm:pt>
    <dgm:pt modelId="{21B858C7-42D1-4130-B0E7-D982D77E8924}" type="pres">
      <dgm:prSet presAssocID="{20FF8D0A-8E0E-4059-A868-E29969BBB46E}" presName="textNode" presStyleLbl="bgShp" presStyleIdx="2" presStyleCnt="4"/>
      <dgm:spPr bwMode="auto"/>
    </dgm:pt>
    <dgm:pt modelId="{7F42C964-5131-4836-8B9A-D11D093AFBDD}" type="pres">
      <dgm:prSet presAssocID="{20FF8D0A-8E0E-4059-A868-E29969BBB46E}" presName="compChildNode" presStyleCnt="0"/>
      <dgm:spPr bwMode="auto"/>
    </dgm:pt>
    <dgm:pt modelId="{DA43B435-99C8-4570-8317-01533DBFE000}" type="pres">
      <dgm:prSet presAssocID="{20FF8D0A-8E0E-4059-A868-E29969BBB46E}" presName="theInnerList" presStyleCnt="0"/>
      <dgm:spPr bwMode="auto"/>
    </dgm:pt>
    <dgm:pt modelId="{314B8ECA-CA3A-4FA8-8172-26FF56368812}" type="pres">
      <dgm:prSet presAssocID="{57EC4C23-4E8E-47FA-8F31-1760E95D9E65}" presName="childNode" presStyleLbl="node1" presStyleIdx="2" presStyleCnt="4">
        <dgm:presLayoutVars>
          <dgm:bulletEnabled val="1"/>
        </dgm:presLayoutVars>
      </dgm:prSet>
      <dgm:spPr bwMode="auto"/>
    </dgm:pt>
    <dgm:pt modelId="{33E5488F-73C1-4A28-A004-782298F8B495}" type="pres">
      <dgm:prSet presAssocID="{20FF8D0A-8E0E-4059-A868-E29969BBB46E}" presName="aSpace" presStyleCnt="0"/>
      <dgm:spPr bwMode="auto"/>
    </dgm:pt>
    <dgm:pt modelId="{105A878F-133B-40B5-BEFB-A884C21ADB2F}" type="pres">
      <dgm:prSet presAssocID="{19701483-8F91-4371-BE8F-747AE35AE94F}" presName="compNode" presStyleCnt="0"/>
      <dgm:spPr bwMode="auto"/>
    </dgm:pt>
    <dgm:pt modelId="{557D86FF-015B-4D25-A49A-8A637806CB77}" type="pres">
      <dgm:prSet presAssocID="{19701483-8F91-4371-BE8F-747AE35AE94F}" presName="aNode" presStyleLbl="bgShp" presStyleIdx="3" presStyleCnt="4"/>
      <dgm:spPr bwMode="auto"/>
    </dgm:pt>
    <dgm:pt modelId="{5E74C53C-1982-40EE-91E4-DD0A45E06048}" type="pres">
      <dgm:prSet presAssocID="{19701483-8F91-4371-BE8F-747AE35AE94F}" presName="textNode" presStyleLbl="bgShp" presStyleIdx="3" presStyleCnt="4"/>
      <dgm:spPr bwMode="auto"/>
    </dgm:pt>
    <dgm:pt modelId="{DC206361-9052-4C7B-A211-67335F007B3A}" type="pres">
      <dgm:prSet presAssocID="{19701483-8F91-4371-BE8F-747AE35AE94F}" presName="compChildNode" presStyleCnt="0"/>
      <dgm:spPr bwMode="auto"/>
    </dgm:pt>
    <dgm:pt modelId="{32B530A6-31A3-45DB-9A28-2190BF014B6F}" type="pres">
      <dgm:prSet presAssocID="{19701483-8F91-4371-BE8F-747AE35AE94F}" presName="theInnerList" presStyleCnt="0"/>
      <dgm:spPr bwMode="auto"/>
    </dgm:pt>
    <dgm:pt modelId="{82AD6E5F-C0AB-414A-96D6-AFB803F67448}" type="pres">
      <dgm:prSet presAssocID="{0D69C148-E4A5-4914-9F5B-A3B1697E8AFC}" presName="childNode" presStyleLbl="node1" presStyleIdx="3" presStyleCnt="4">
        <dgm:presLayoutVars>
          <dgm:bulletEnabled val="1"/>
        </dgm:presLayoutVars>
      </dgm:prSet>
      <dgm:spPr bwMode="auto"/>
    </dgm:pt>
  </dgm:ptLst>
  <dgm:cxnLst>
    <dgm:cxn modelId="{BBA4CE03-3401-4940-9195-2DA8EDD1E995}" srcId="{EC325131-06E0-4327-8C76-AEB3DB5B9ABD}" destId="{91F0BDDC-C784-4090-A019-9C806259C0D5}" srcOrd="1" destOrd="0" parTransId="{BC013078-B12B-4DF0-96FD-16D9309C7297}" sibTransId="{CBB4FAB0-E3F1-47F9-8B92-BA56A8A85B5B}"/>
    <dgm:cxn modelId="{A2DC2025-FFB1-40F9-9875-C3292F9138B4}" srcId="{19701483-8F91-4371-BE8F-747AE35AE94F}" destId="{0D69C148-E4A5-4914-9F5B-A3B1697E8AFC}" srcOrd="0" destOrd="0" parTransId="{83CC9D48-4559-44C3-A043-63F162C8994C}" sibTransId="{6CAA46AE-F508-40AA-BE79-0C9A9CEDBC2F}"/>
    <dgm:cxn modelId="{FE8EDE32-701E-4E49-B9F3-8DC4E0F6C12E}" type="presOf" srcId="{20FF8D0A-8E0E-4059-A868-E29969BBB46E}" destId="{24E5EC49-3F8D-415F-8264-7B73A11139F2}" srcOrd="0" destOrd="0" presId="urn:microsoft.com/office/officeart/2005/8/layout/lProcess2"/>
    <dgm:cxn modelId="{791BAA35-C2D6-48D7-B384-BA4EA65FC6E3}" type="presOf" srcId="{42CDBF2B-5666-4DEB-A56C-4AA1479E7A3C}" destId="{BB0F1621-7F20-4326-B0FF-2C579FBC477D}" srcOrd="0" destOrd="0" presId="urn:microsoft.com/office/officeart/2005/8/layout/lProcess2"/>
    <dgm:cxn modelId="{29A22D39-159F-4197-9EB1-FF27CDBDF400}" type="presOf" srcId="{91F0BDDC-C784-4090-A019-9C806259C0D5}" destId="{2D2C25DF-BBB0-431B-998E-2F53CA5998A2}" srcOrd="0" destOrd="0" presId="urn:microsoft.com/office/officeart/2005/8/layout/lProcess2"/>
    <dgm:cxn modelId="{CD729A44-189C-40E4-AF53-07815DBBDB4C}" type="presOf" srcId="{7EC26F1E-53A7-4169-B7EE-DF109AB55892}" destId="{21CE07CB-4032-42F6-A2A7-5EFF7E2E7489}" srcOrd="1" destOrd="0" presId="urn:microsoft.com/office/officeart/2005/8/layout/lProcess2"/>
    <dgm:cxn modelId="{99A2E346-EE6B-4A8D-910F-934006778016}" srcId="{EC325131-06E0-4327-8C76-AEB3DB5B9ABD}" destId="{20FF8D0A-8E0E-4059-A868-E29969BBB46E}" srcOrd="2" destOrd="0" parTransId="{A801DEBF-98AE-4DEB-BA5B-853565D0FE2D}" sibTransId="{4FDC644B-09B5-4862-9ECE-C2AEC4155190}"/>
    <dgm:cxn modelId="{7C62276B-653B-4537-B937-575459507D27}" type="presOf" srcId="{19701483-8F91-4371-BE8F-747AE35AE94F}" destId="{5E74C53C-1982-40EE-91E4-DD0A45E06048}" srcOrd="1" destOrd="0" presId="urn:microsoft.com/office/officeart/2005/8/layout/lProcess2"/>
    <dgm:cxn modelId="{4BC38C6E-7B9A-4814-9837-2B4607BC041A}" type="presOf" srcId="{19701483-8F91-4371-BE8F-747AE35AE94F}" destId="{557D86FF-015B-4D25-A49A-8A637806CB77}" srcOrd="0" destOrd="0" presId="urn:microsoft.com/office/officeart/2005/8/layout/lProcess2"/>
    <dgm:cxn modelId="{D3F95E4F-10DA-4F37-B04C-7832E9CB10B5}" type="presOf" srcId="{7EC26F1E-53A7-4169-B7EE-DF109AB55892}" destId="{0309CC91-3A5C-4198-8759-AD22A890F758}" srcOrd="0" destOrd="0" presId="urn:microsoft.com/office/officeart/2005/8/layout/lProcess2"/>
    <dgm:cxn modelId="{85C59A54-E6C3-42D5-8854-4F56F66D8E13}" type="presOf" srcId="{20FF8D0A-8E0E-4059-A868-E29969BBB46E}" destId="{21B858C7-42D1-4130-B0E7-D982D77E8924}" srcOrd="1" destOrd="0" presId="urn:microsoft.com/office/officeart/2005/8/layout/lProcess2"/>
    <dgm:cxn modelId="{CE1C5656-0C91-49AA-A82D-099C12127759}" type="presOf" srcId="{EC325131-06E0-4327-8C76-AEB3DB5B9ABD}" destId="{C4B79BFB-6731-4D9F-8A66-712390BF2B20}" srcOrd="0" destOrd="0" presId="urn:microsoft.com/office/officeart/2005/8/layout/lProcess2"/>
    <dgm:cxn modelId="{D5DB0385-B1E6-4456-B68D-FE251DBA03D0}" srcId="{EC325131-06E0-4327-8C76-AEB3DB5B9ABD}" destId="{19701483-8F91-4371-BE8F-747AE35AE94F}" srcOrd="3" destOrd="0" parTransId="{4846BD7E-48C6-463B-A463-A728A005DC8B}" sibTransId="{887FACC6-2137-4F61-BFFF-C188C538BC9E}"/>
    <dgm:cxn modelId="{3DD35185-8AED-4106-A6ED-A66341535667}" srcId="{20FF8D0A-8E0E-4059-A868-E29969BBB46E}" destId="{57EC4C23-4E8E-47FA-8F31-1760E95D9E65}" srcOrd="0" destOrd="0" parTransId="{F7B1B9EC-CD0B-4FD8-BC6E-487E04564F02}" sibTransId="{C7B5B781-1E7E-4865-BAEC-9B217F3B21DC}"/>
    <dgm:cxn modelId="{AD38E885-6F6B-4D33-96A8-FB1F54F452A4}" type="presOf" srcId="{0D69C148-E4A5-4914-9F5B-A3B1697E8AFC}" destId="{82AD6E5F-C0AB-414A-96D6-AFB803F67448}" srcOrd="0" destOrd="0" presId="urn:microsoft.com/office/officeart/2005/8/layout/lProcess2"/>
    <dgm:cxn modelId="{1780F0C9-B7DA-487C-8420-DA2730C93C10}" type="presOf" srcId="{91F0BDDC-C784-4090-A019-9C806259C0D5}" destId="{8B1DD4A1-76B7-4315-B9E6-DB6A773D9FC4}" srcOrd="1" destOrd="0" presId="urn:microsoft.com/office/officeart/2005/8/layout/lProcess2"/>
    <dgm:cxn modelId="{6C56A6DB-CD63-46B1-8525-28120AC14583}" srcId="{91F0BDDC-C784-4090-A019-9C806259C0D5}" destId="{A164E4B8-9CCC-4B8F-99E7-907710657D7B}" srcOrd="0" destOrd="0" parTransId="{35CBB3A9-D961-495F-843D-C8D51D01DE09}" sibTransId="{3DB45616-1128-405F-98F5-926DB7875547}"/>
    <dgm:cxn modelId="{239CA6DB-E088-49A2-A8AC-F8C961A29F75}" type="presOf" srcId="{57EC4C23-4E8E-47FA-8F31-1760E95D9E65}" destId="{314B8ECA-CA3A-4FA8-8172-26FF56368812}" srcOrd="0" destOrd="0" presId="urn:microsoft.com/office/officeart/2005/8/layout/lProcess2"/>
    <dgm:cxn modelId="{A6DADBF1-942C-475E-B45C-487E89A5BC08}" srcId="{EC325131-06E0-4327-8C76-AEB3DB5B9ABD}" destId="{7EC26F1E-53A7-4169-B7EE-DF109AB55892}" srcOrd="0" destOrd="0" parTransId="{A942FC27-23BA-46AF-9A7C-DB1F4D0A6727}" sibTransId="{9211C2D1-EB21-4C74-9102-9817557347DB}"/>
    <dgm:cxn modelId="{47033DF7-C2F4-4406-AF8A-D12292B73613}" type="presOf" srcId="{A164E4B8-9CCC-4B8F-99E7-907710657D7B}" destId="{65448ADE-927A-4031-9D84-D178F59863B3}" srcOrd="0" destOrd="0" presId="urn:microsoft.com/office/officeart/2005/8/layout/lProcess2"/>
    <dgm:cxn modelId="{2A71ADFD-6D29-465A-A1CB-AE3AF74F96ED}" srcId="{7EC26F1E-53A7-4169-B7EE-DF109AB55892}" destId="{42CDBF2B-5666-4DEB-A56C-4AA1479E7A3C}" srcOrd="0" destOrd="0" parTransId="{F74059DC-2D35-4BA2-A06C-EEB089DC8463}" sibTransId="{033252F5-C52B-46AA-B121-EF29B1333BDD}"/>
    <dgm:cxn modelId="{C26D303B-5CB2-40D1-9769-47B04380DF97}" type="presParOf" srcId="{C4B79BFB-6731-4D9F-8A66-712390BF2B20}" destId="{347D74AE-1F51-4647-B34D-E94951FE9775}" srcOrd="0" destOrd="0" presId="urn:microsoft.com/office/officeart/2005/8/layout/lProcess2"/>
    <dgm:cxn modelId="{C9A3CE65-6383-4CAF-B215-85A528A7D837}" type="presParOf" srcId="{347D74AE-1F51-4647-B34D-E94951FE9775}" destId="{0309CC91-3A5C-4198-8759-AD22A890F758}" srcOrd="0" destOrd="0" presId="urn:microsoft.com/office/officeart/2005/8/layout/lProcess2"/>
    <dgm:cxn modelId="{AC6CA00F-6889-4CD5-AD33-F2F09445EB26}" type="presParOf" srcId="{347D74AE-1F51-4647-B34D-E94951FE9775}" destId="{21CE07CB-4032-42F6-A2A7-5EFF7E2E7489}" srcOrd="1" destOrd="0" presId="urn:microsoft.com/office/officeart/2005/8/layout/lProcess2"/>
    <dgm:cxn modelId="{6C8C5F75-95AD-4918-988A-143A359C898D}" type="presParOf" srcId="{347D74AE-1F51-4647-B34D-E94951FE9775}" destId="{9719D1BE-F28E-4161-850D-58BA659F43FF}" srcOrd="2" destOrd="0" presId="urn:microsoft.com/office/officeart/2005/8/layout/lProcess2"/>
    <dgm:cxn modelId="{DB913115-99AD-4425-9885-4ABEB66C45E4}" type="presParOf" srcId="{9719D1BE-F28E-4161-850D-58BA659F43FF}" destId="{9C3747A2-599F-4D90-9BC2-10A6B4FC3928}" srcOrd="0" destOrd="0" presId="urn:microsoft.com/office/officeart/2005/8/layout/lProcess2"/>
    <dgm:cxn modelId="{5C6D588A-7F21-4AB7-A51B-F4425812A9BD}" type="presParOf" srcId="{9C3747A2-599F-4D90-9BC2-10A6B4FC3928}" destId="{BB0F1621-7F20-4326-B0FF-2C579FBC477D}" srcOrd="0" destOrd="0" presId="urn:microsoft.com/office/officeart/2005/8/layout/lProcess2"/>
    <dgm:cxn modelId="{98FFAC4D-8328-4A57-9B22-92AB1CB34370}" type="presParOf" srcId="{C4B79BFB-6731-4D9F-8A66-712390BF2B20}" destId="{36D55583-3FC0-49FC-A53F-EA87D571698F}" srcOrd="1" destOrd="0" presId="urn:microsoft.com/office/officeart/2005/8/layout/lProcess2"/>
    <dgm:cxn modelId="{86CC2B33-8611-42D0-86A7-8BF268A7C5DA}" type="presParOf" srcId="{C4B79BFB-6731-4D9F-8A66-712390BF2B20}" destId="{2EA9CC58-A232-4111-BC8E-C79542A076D6}" srcOrd="2" destOrd="0" presId="urn:microsoft.com/office/officeart/2005/8/layout/lProcess2"/>
    <dgm:cxn modelId="{B497F38D-43AE-4C50-A653-7EE9799B995D}" type="presParOf" srcId="{2EA9CC58-A232-4111-BC8E-C79542A076D6}" destId="{2D2C25DF-BBB0-431B-998E-2F53CA5998A2}" srcOrd="0" destOrd="0" presId="urn:microsoft.com/office/officeart/2005/8/layout/lProcess2"/>
    <dgm:cxn modelId="{509B3167-832D-4B31-914F-6392FE2DAD6C}" type="presParOf" srcId="{2EA9CC58-A232-4111-BC8E-C79542A076D6}" destId="{8B1DD4A1-76B7-4315-B9E6-DB6A773D9FC4}" srcOrd="1" destOrd="0" presId="urn:microsoft.com/office/officeart/2005/8/layout/lProcess2"/>
    <dgm:cxn modelId="{96A98E1D-2B67-43CC-B275-FE2FBFD15AEE}" type="presParOf" srcId="{2EA9CC58-A232-4111-BC8E-C79542A076D6}" destId="{2940E4A5-0BBE-4935-8FA4-8DCA71EABDBD}" srcOrd="2" destOrd="0" presId="urn:microsoft.com/office/officeart/2005/8/layout/lProcess2"/>
    <dgm:cxn modelId="{DA69FB1B-EE58-415F-A4CC-12447AFE6F27}" type="presParOf" srcId="{2940E4A5-0BBE-4935-8FA4-8DCA71EABDBD}" destId="{F36BDB95-E9CE-4A7F-86A0-0019C81BB6E3}" srcOrd="0" destOrd="0" presId="urn:microsoft.com/office/officeart/2005/8/layout/lProcess2"/>
    <dgm:cxn modelId="{9B0621FB-EE6B-4D5C-BD60-C6AF2443179F}" type="presParOf" srcId="{F36BDB95-E9CE-4A7F-86A0-0019C81BB6E3}" destId="{65448ADE-927A-4031-9D84-D178F59863B3}" srcOrd="0" destOrd="0" presId="urn:microsoft.com/office/officeart/2005/8/layout/lProcess2"/>
    <dgm:cxn modelId="{CDEDE285-C5E1-484F-8529-DB8BBF5D96B2}" type="presParOf" srcId="{C4B79BFB-6731-4D9F-8A66-712390BF2B20}" destId="{1E744B2A-3044-4C27-8CE0-4B81045ED25E}" srcOrd="3" destOrd="0" presId="urn:microsoft.com/office/officeart/2005/8/layout/lProcess2"/>
    <dgm:cxn modelId="{57D7E0EC-0404-4CFE-881D-D09E599E4C7B}" type="presParOf" srcId="{C4B79BFB-6731-4D9F-8A66-712390BF2B20}" destId="{5D412E6A-1871-4E7D-B583-B0D893F8B161}" srcOrd="4" destOrd="0" presId="urn:microsoft.com/office/officeart/2005/8/layout/lProcess2"/>
    <dgm:cxn modelId="{623E0DA8-65F7-435C-A2A0-03B879733D50}" type="presParOf" srcId="{5D412E6A-1871-4E7D-B583-B0D893F8B161}" destId="{24E5EC49-3F8D-415F-8264-7B73A11139F2}" srcOrd="0" destOrd="0" presId="urn:microsoft.com/office/officeart/2005/8/layout/lProcess2"/>
    <dgm:cxn modelId="{C80C7127-D182-4186-8C36-31E4ED4E517A}" type="presParOf" srcId="{5D412E6A-1871-4E7D-B583-B0D893F8B161}" destId="{21B858C7-42D1-4130-B0E7-D982D77E8924}" srcOrd="1" destOrd="0" presId="urn:microsoft.com/office/officeart/2005/8/layout/lProcess2"/>
    <dgm:cxn modelId="{4906AA02-6D5C-415C-9477-F54D9D29F30B}" type="presParOf" srcId="{5D412E6A-1871-4E7D-B583-B0D893F8B161}" destId="{7F42C964-5131-4836-8B9A-D11D093AFBDD}" srcOrd="2" destOrd="0" presId="urn:microsoft.com/office/officeart/2005/8/layout/lProcess2"/>
    <dgm:cxn modelId="{4A7DEBDD-86C6-471F-AB24-1443DB983FF8}" type="presParOf" srcId="{7F42C964-5131-4836-8B9A-D11D093AFBDD}" destId="{DA43B435-99C8-4570-8317-01533DBFE000}" srcOrd="0" destOrd="0" presId="urn:microsoft.com/office/officeart/2005/8/layout/lProcess2"/>
    <dgm:cxn modelId="{14C9087D-708A-4708-9799-5861596470E3}" type="presParOf" srcId="{DA43B435-99C8-4570-8317-01533DBFE000}" destId="{314B8ECA-CA3A-4FA8-8172-26FF56368812}" srcOrd="0" destOrd="0" presId="urn:microsoft.com/office/officeart/2005/8/layout/lProcess2"/>
    <dgm:cxn modelId="{837D0285-DC34-4110-BCEC-F83B1C6E89F9}" type="presParOf" srcId="{C4B79BFB-6731-4D9F-8A66-712390BF2B20}" destId="{33E5488F-73C1-4A28-A004-782298F8B495}" srcOrd="5" destOrd="0" presId="urn:microsoft.com/office/officeart/2005/8/layout/lProcess2"/>
    <dgm:cxn modelId="{BFEBEE02-91FF-4E4D-81A9-9624661531F1}" type="presParOf" srcId="{C4B79BFB-6731-4D9F-8A66-712390BF2B20}" destId="{105A878F-133B-40B5-BEFB-A884C21ADB2F}" srcOrd="6" destOrd="0" presId="urn:microsoft.com/office/officeart/2005/8/layout/lProcess2"/>
    <dgm:cxn modelId="{471F566A-2A93-4C1E-B711-C341C885E70E}" type="presParOf" srcId="{105A878F-133B-40B5-BEFB-A884C21ADB2F}" destId="{557D86FF-015B-4D25-A49A-8A637806CB77}" srcOrd="0" destOrd="0" presId="urn:microsoft.com/office/officeart/2005/8/layout/lProcess2"/>
    <dgm:cxn modelId="{49990289-5D9F-4A61-A524-DE795CD1E621}" type="presParOf" srcId="{105A878F-133B-40B5-BEFB-A884C21ADB2F}" destId="{5E74C53C-1982-40EE-91E4-DD0A45E06048}" srcOrd="1" destOrd="0" presId="urn:microsoft.com/office/officeart/2005/8/layout/lProcess2"/>
    <dgm:cxn modelId="{492F6DD4-A2E5-4BD3-93F8-73736A7360BB}" type="presParOf" srcId="{105A878F-133B-40B5-BEFB-A884C21ADB2F}" destId="{DC206361-9052-4C7B-A211-67335F007B3A}" srcOrd="2" destOrd="0" presId="urn:microsoft.com/office/officeart/2005/8/layout/lProcess2"/>
    <dgm:cxn modelId="{7F20B705-7D14-46F4-920F-568D46012C08}" type="presParOf" srcId="{DC206361-9052-4C7B-A211-67335F007B3A}" destId="{32B530A6-31A3-45DB-9A28-2190BF014B6F}" srcOrd="0" destOrd="0" presId="urn:microsoft.com/office/officeart/2005/8/layout/lProcess2"/>
    <dgm:cxn modelId="{D8133E4C-D053-4E08-9543-A07F73EC7B1A}" type="presParOf" srcId="{32B530A6-31A3-45DB-9A28-2190BF014B6F}" destId="{82AD6E5F-C0AB-414A-96D6-AFB803F67448}"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38CDA5-F1CB-40C4-83D6-9505721200AC}" type="doc">
      <dgm:prSet loTypeId="urn:microsoft.com/office/officeart/2005/8/layout/hList1" loCatId="list" qsTypeId="urn:microsoft.com/office/officeart/2005/8/quickstyle/3d1#1" qsCatId="3D" csTypeId="urn:microsoft.com/office/officeart/2005/8/colors/accent1_2#5" csCatId="accent1" phldr="1"/>
      <dgm:spPr bwMode="auto"/>
      <dgm:t>
        <a:bodyPr/>
        <a:lstStyle/>
        <a:p>
          <a:pPr>
            <a:defRPr/>
          </a:pPr>
          <a:endParaRPr lang="ru-RU"/>
        </a:p>
      </dgm:t>
    </dgm:pt>
    <dgm:pt modelId="{6A8CC86C-DF54-448A-AE14-994DAA14386A}">
      <dgm:prSet phldrT="[Текст]"/>
      <dgm:spPr bwMode="auto"/>
      <dgm:t>
        <a:bodyPr/>
        <a:lstStyle/>
        <a:p>
          <a:pPr>
            <a:defRPr/>
          </a:pPr>
          <a:r>
            <a:rPr lang="ru-RU">
              <a:latin typeface="Liberation Serif"/>
              <a:ea typeface="Liberation Serif"/>
              <a:cs typeface="Liberation Serif"/>
            </a:rPr>
            <a:t>Налоговые поступления</a:t>
          </a:r>
          <a:endParaRPr/>
        </a:p>
      </dgm:t>
    </dgm:pt>
    <dgm:pt modelId="{AE7F9432-12E5-4201-9067-F0A94B78A313}" type="parTrans" cxnId="{FD0CFDE6-6E55-4A4F-BF3F-44D4ACB4011D}">
      <dgm:prSet/>
      <dgm:spPr bwMode="auto"/>
      <dgm:t>
        <a:bodyPr/>
        <a:lstStyle/>
        <a:p>
          <a:pPr>
            <a:defRPr/>
          </a:pPr>
          <a:endParaRPr lang="ru-RU"/>
        </a:p>
      </dgm:t>
    </dgm:pt>
    <dgm:pt modelId="{26731E5E-618C-4E10-8202-CA645EB63BAD}" type="sibTrans" cxnId="{FD0CFDE6-6E55-4A4F-BF3F-44D4ACB4011D}">
      <dgm:prSet/>
      <dgm:spPr bwMode="auto"/>
      <dgm:t>
        <a:bodyPr/>
        <a:lstStyle/>
        <a:p>
          <a:pPr>
            <a:defRPr/>
          </a:pPr>
          <a:endParaRPr lang="ru-RU"/>
        </a:p>
      </dgm:t>
    </dgm:pt>
    <dgm:pt modelId="{51632CCE-841A-4783-B488-07D2ADE266CC}">
      <dgm:prSet phldrT="[Текст]" phldr="0" custT="0"/>
      <dgm:spPr bwMode="auto"/>
      <dgm:t>
        <a:bodyPr vert="horz" wrap="square"/>
        <a:lstStyle/>
        <a:p>
          <a:pPr>
            <a:lnSpc>
              <a:spcPct val="100000"/>
            </a:lnSpc>
            <a:spcBef>
              <a:spcPts val="0"/>
            </a:spcBef>
            <a:spcAft>
              <a:spcPts val="0"/>
            </a:spcAft>
            <a:defRPr/>
          </a:pPr>
          <a:r>
            <a:rPr lang="ru-RU">
              <a:latin typeface="Liberation Serif"/>
              <a:ea typeface="Liberation Serif"/>
              <a:cs typeface="Liberation Serif"/>
            </a:rPr>
            <a:t>налог на доходы физических лиц</a:t>
          </a:r>
          <a:endParaRPr/>
        </a:p>
      </dgm:t>
    </dgm:pt>
    <dgm:pt modelId="{3850C37A-69EA-44A7-9026-261405870C95}" type="parTrans" cxnId="{3F97E907-79D3-42E8-B518-94392251CA3C}">
      <dgm:prSet/>
      <dgm:spPr bwMode="auto"/>
      <dgm:t>
        <a:bodyPr/>
        <a:lstStyle/>
        <a:p>
          <a:pPr>
            <a:defRPr/>
          </a:pPr>
          <a:endParaRPr lang="ru-RU"/>
        </a:p>
      </dgm:t>
    </dgm:pt>
    <dgm:pt modelId="{0887A37E-5620-4523-985A-F64EA5798DBB}" type="sibTrans" cxnId="{3F97E907-79D3-42E8-B518-94392251CA3C}">
      <dgm:prSet/>
      <dgm:spPr bwMode="auto"/>
      <dgm:t>
        <a:bodyPr/>
        <a:lstStyle/>
        <a:p>
          <a:pPr>
            <a:defRPr/>
          </a:pPr>
          <a:endParaRPr lang="ru-RU"/>
        </a:p>
      </dgm:t>
    </dgm:pt>
    <dgm:pt modelId="{70276B7C-7509-434D-BC5E-D28694FCFCF1}">
      <dgm:prSet phldr="0" custT="0"/>
      <dgm:spPr bwMode="auto"/>
      <dgm:t>
        <a:bodyPr vert="horz" wrap="square"/>
        <a:lstStyle/>
        <a:p>
          <a:pPr>
            <a:lnSpc>
              <a:spcPct val="100000"/>
            </a:lnSpc>
            <a:spcBef>
              <a:spcPts val="0"/>
            </a:spcBef>
            <a:spcAft>
              <a:spcPts val="0"/>
            </a:spcAft>
            <a:defRPr/>
          </a:pPr>
          <a:r>
            <a:rPr lang="ru-RU">
              <a:latin typeface="Liberation Serif"/>
              <a:ea typeface="Liberation Serif"/>
              <a:cs typeface="Liberation Serif"/>
            </a:rPr>
            <a:t>акцизы</a:t>
          </a:r>
          <a:endParaRPr/>
        </a:p>
      </dgm:t>
    </dgm:pt>
    <dgm:pt modelId="{90EA8DE9-54D1-4337-8300-1DAC41E3F050}" type="parTrans" cxnId="{91C9EA49-F8D3-404A-A814-870EBCD7FEF6}">
      <dgm:prSet/>
      <dgm:spPr bwMode="auto"/>
      <dgm:t>
        <a:bodyPr/>
        <a:lstStyle/>
        <a:p>
          <a:pPr>
            <a:defRPr/>
          </a:pPr>
          <a:endParaRPr lang="ru-RU"/>
        </a:p>
      </dgm:t>
    </dgm:pt>
    <dgm:pt modelId="{90AF4999-F0E6-47DC-B653-904BEB998443}" type="sibTrans" cxnId="{91C9EA49-F8D3-404A-A814-870EBCD7FEF6}">
      <dgm:prSet/>
      <dgm:spPr bwMode="auto"/>
      <dgm:t>
        <a:bodyPr/>
        <a:lstStyle/>
        <a:p>
          <a:pPr>
            <a:defRPr/>
          </a:pPr>
          <a:endParaRPr lang="ru-RU"/>
        </a:p>
      </dgm:t>
    </dgm:pt>
    <dgm:pt modelId="{16A0A51B-FEB5-401A-84CE-BDE8E269EE60}">
      <dgm:prSet phldr="0" custT="0"/>
      <dgm:spPr bwMode="auto"/>
      <dgm:t>
        <a:bodyPr vert="horz" wrap="square"/>
        <a:lstStyle/>
        <a:p>
          <a:pPr>
            <a:lnSpc>
              <a:spcPct val="100000"/>
            </a:lnSpc>
            <a:spcBef>
              <a:spcPts val="0"/>
            </a:spcBef>
            <a:spcAft>
              <a:spcPts val="0"/>
            </a:spcAft>
            <a:defRPr/>
          </a:pPr>
          <a:r>
            <a:rPr lang="ru-RU">
              <a:latin typeface="Liberation Serif"/>
              <a:ea typeface="Liberation Serif"/>
              <a:cs typeface="Liberation Serif"/>
            </a:rPr>
            <a:t>налог, взимаемый в связи с применением упрощенной системы налогообложения </a:t>
          </a:r>
          <a:endParaRPr/>
        </a:p>
      </dgm:t>
    </dgm:pt>
    <dgm:pt modelId="{1693FC32-F188-404F-815F-8B76E4F529BE}" type="parTrans" cxnId="{6DD937C5-2310-4DB6-B2C5-1CF238DD4104}">
      <dgm:prSet/>
      <dgm:spPr bwMode="auto"/>
      <dgm:t>
        <a:bodyPr/>
        <a:lstStyle/>
        <a:p>
          <a:pPr>
            <a:defRPr/>
          </a:pPr>
          <a:endParaRPr lang="ru-RU"/>
        </a:p>
      </dgm:t>
    </dgm:pt>
    <dgm:pt modelId="{9E43B315-7992-4AF1-8432-7C6DBA27E887}" type="sibTrans" cxnId="{6DD937C5-2310-4DB6-B2C5-1CF238DD4104}">
      <dgm:prSet/>
      <dgm:spPr bwMode="auto"/>
      <dgm:t>
        <a:bodyPr/>
        <a:lstStyle/>
        <a:p>
          <a:pPr>
            <a:defRPr/>
          </a:pPr>
          <a:endParaRPr lang="ru-RU"/>
        </a:p>
      </dgm:t>
    </dgm:pt>
    <dgm:pt modelId="{A79F8DFD-535A-43C2-AF2B-DABF34553946}">
      <dgm:prSet phldr="0" custT="0"/>
      <dgm:spPr bwMode="auto"/>
      <dgm:t>
        <a:bodyPr vert="horz" wrap="square"/>
        <a:lstStyle/>
        <a:p>
          <a:pPr>
            <a:lnSpc>
              <a:spcPct val="100000"/>
            </a:lnSpc>
            <a:spcBef>
              <a:spcPts val="0"/>
            </a:spcBef>
            <a:spcAft>
              <a:spcPts val="0"/>
            </a:spcAft>
            <a:defRPr/>
          </a:pPr>
          <a:r>
            <a:rPr lang="ru-RU">
              <a:latin typeface="Liberation Serif"/>
              <a:ea typeface="Liberation Serif"/>
              <a:cs typeface="Liberation Serif"/>
            </a:rPr>
            <a:t>единый сельскохозяйственный налог</a:t>
          </a:r>
          <a:endParaRPr/>
        </a:p>
      </dgm:t>
    </dgm:pt>
    <dgm:pt modelId="{84853540-A9FF-41DD-8D8F-A66634610C3F}" type="parTrans" cxnId="{7B11EC84-1EFD-47EB-B15A-4F94F8308AA4}">
      <dgm:prSet/>
      <dgm:spPr bwMode="auto"/>
      <dgm:t>
        <a:bodyPr/>
        <a:lstStyle/>
        <a:p>
          <a:pPr>
            <a:defRPr/>
          </a:pPr>
          <a:endParaRPr lang="ru-RU"/>
        </a:p>
      </dgm:t>
    </dgm:pt>
    <dgm:pt modelId="{D3674E8D-B281-4E51-8869-056CF252BD0C}" type="sibTrans" cxnId="{7B11EC84-1EFD-47EB-B15A-4F94F8308AA4}">
      <dgm:prSet/>
      <dgm:spPr bwMode="auto"/>
      <dgm:t>
        <a:bodyPr/>
        <a:lstStyle/>
        <a:p>
          <a:pPr>
            <a:defRPr/>
          </a:pPr>
          <a:endParaRPr lang="ru-RU"/>
        </a:p>
      </dgm:t>
    </dgm:pt>
    <dgm:pt modelId="{50AC7977-5446-4117-9D01-B8A35E084E1F}">
      <dgm:prSet phldr="0" custT="0"/>
      <dgm:spPr bwMode="auto"/>
      <dgm:t>
        <a:bodyPr vert="horz" wrap="square"/>
        <a:lstStyle/>
        <a:p>
          <a:pPr>
            <a:lnSpc>
              <a:spcPct val="100000"/>
            </a:lnSpc>
            <a:spcBef>
              <a:spcPts val="0"/>
            </a:spcBef>
            <a:spcAft>
              <a:spcPts val="0"/>
            </a:spcAft>
            <a:defRPr/>
          </a:pPr>
          <a:r>
            <a:rPr lang="ru-RU">
              <a:latin typeface="Liberation Serif"/>
              <a:ea typeface="Liberation Serif"/>
              <a:cs typeface="Liberation Serif"/>
            </a:rPr>
            <a:t>патентная система</a:t>
          </a:r>
          <a:endParaRPr/>
        </a:p>
      </dgm:t>
    </dgm:pt>
    <dgm:pt modelId="{7DF1757E-3782-455E-A56F-56B5605FE7D6}" type="parTrans" cxnId="{29E546DF-4992-4A3B-A298-8931857FB788}">
      <dgm:prSet/>
      <dgm:spPr bwMode="auto"/>
      <dgm:t>
        <a:bodyPr/>
        <a:lstStyle/>
        <a:p>
          <a:pPr>
            <a:defRPr/>
          </a:pPr>
          <a:endParaRPr lang="ru-RU"/>
        </a:p>
      </dgm:t>
    </dgm:pt>
    <dgm:pt modelId="{B3F942C3-196C-4E50-BD5D-555E8AA30523}" type="sibTrans" cxnId="{29E546DF-4992-4A3B-A298-8931857FB788}">
      <dgm:prSet/>
      <dgm:spPr bwMode="auto"/>
      <dgm:t>
        <a:bodyPr/>
        <a:lstStyle/>
        <a:p>
          <a:pPr>
            <a:defRPr/>
          </a:pPr>
          <a:endParaRPr lang="ru-RU"/>
        </a:p>
      </dgm:t>
    </dgm:pt>
    <dgm:pt modelId="{9315E216-97DD-4E8B-9D13-DA0B9B95CF87}">
      <dgm:prSet phldr="0" custT="0"/>
      <dgm:spPr bwMode="auto"/>
      <dgm:t>
        <a:bodyPr vert="horz" wrap="square"/>
        <a:lstStyle/>
        <a:p>
          <a:pPr>
            <a:lnSpc>
              <a:spcPct val="100000"/>
            </a:lnSpc>
            <a:spcBef>
              <a:spcPts val="0"/>
            </a:spcBef>
            <a:spcAft>
              <a:spcPts val="0"/>
            </a:spcAft>
            <a:defRPr/>
          </a:pPr>
          <a:r>
            <a:rPr lang="ru-RU">
              <a:latin typeface="Liberation Serif"/>
              <a:ea typeface="Liberation Serif"/>
              <a:cs typeface="Liberation Serif"/>
            </a:rPr>
            <a:t>госпошлина</a:t>
          </a:r>
          <a:endParaRPr/>
        </a:p>
      </dgm:t>
    </dgm:pt>
    <dgm:pt modelId="{93698325-400E-4A3A-B9E5-8A76A945D862}" type="parTrans" cxnId="{F075B534-A56C-4952-8163-7AECEA60A1C6}">
      <dgm:prSet/>
      <dgm:spPr bwMode="auto"/>
      <dgm:t>
        <a:bodyPr/>
        <a:lstStyle/>
        <a:p>
          <a:pPr>
            <a:defRPr/>
          </a:pPr>
          <a:endParaRPr lang="ru-RU"/>
        </a:p>
      </dgm:t>
    </dgm:pt>
    <dgm:pt modelId="{8B662EC6-CA06-420F-9B3E-123031E7A7C4}" type="sibTrans" cxnId="{F075B534-A56C-4952-8163-7AECEA60A1C6}">
      <dgm:prSet/>
      <dgm:spPr bwMode="auto"/>
      <dgm:t>
        <a:bodyPr/>
        <a:lstStyle/>
        <a:p>
          <a:pPr>
            <a:defRPr/>
          </a:pPr>
          <a:endParaRPr lang="ru-RU"/>
        </a:p>
      </dgm:t>
    </dgm:pt>
    <dgm:pt modelId="{838D07FF-D412-4E29-B670-7830E9EFB197}">
      <dgm:prSet phldrT="[Текст]"/>
      <dgm:spPr bwMode="auto"/>
      <dgm:t>
        <a:bodyPr/>
        <a:lstStyle/>
        <a:p>
          <a:pPr>
            <a:defRPr/>
          </a:pPr>
          <a:r>
            <a:rPr lang="ru-RU">
              <a:latin typeface="Liberation Serif"/>
              <a:ea typeface="Liberation Serif"/>
              <a:cs typeface="Liberation Serif"/>
            </a:rPr>
            <a:t>Неналоговые доходы</a:t>
          </a:r>
          <a:endParaRPr/>
        </a:p>
      </dgm:t>
    </dgm:pt>
    <dgm:pt modelId="{76763CCF-BEEE-4A31-9048-F961E46EA596}" type="parTrans" cxnId="{BD5A3C49-7CB6-4E2B-8D34-109D0DC9B91D}">
      <dgm:prSet/>
      <dgm:spPr bwMode="auto"/>
      <dgm:t>
        <a:bodyPr/>
        <a:lstStyle/>
        <a:p>
          <a:pPr>
            <a:defRPr/>
          </a:pPr>
          <a:endParaRPr lang="ru-RU"/>
        </a:p>
      </dgm:t>
    </dgm:pt>
    <dgm:pt modelId="{04296E15-412B-4621-8A56-8DC30AFFF0F5}" type="sibTrans" cxnId="{BD5A3C49-7CB6-4E2B-8D34-109D0DC9B91D}">
      <dgm:prSet/>
      <dgm:spPr bwMode="auto"/>
      <dgm:t>
        <a:bodyPr/>
        <a:lstStyle/>
        <a:p>
          <a:pPr>
            <a:defRPr/>
          </a:pPr>
          <a:endParaRPr lang="ru-RU"/>
        </a:p>
      </dgm:t>
    </dgm:pt>
    <dgm:pt modelId="{C997C5CD-E44E-47F4-8F37-4AF120F7DE76}">
      <dgm:prSet phldrT="[Текст]"/>
      <dgm:spPr bwMode="auto"/>
      <dgm:t>
        <a:bodyPr/>
        <a:lstStyle/>
        <a:p>
          <a:pPr>
            <a:defRPr/>
          </a:pPr>
          <a:r>
            <a:rPr lang="ru-RU">
              <a:latin typeface="Liberation Serif"/>
              <a:ea typeface="Liberation Serif"/>
              <a:cs typeface="Liberation Serif"/>
            </a:rPr>
            <a:t>доходы от использования муниципального имущества</a:t>
          </a:r>
          <a:endParaRPr/>
        </a:p>
      </dgm:t>
    </dgm:pt>
    <dgm:pt modelId="{60AB9F1E-DA8E-4351-B4BE-F9A1829BEF95}" type="parTrans" cxnId="{D5222ED0-A96A-4DEE-97F7-6627065B5318}">
      <dgm:prSet/>
      <dgm:spPr bwMode="auto"/>
      <dgm:t>
        <a:bodyPr/>
        <a:lstStyle/>
        <a:p>
          <a:pPr>
            <a:defRPr/>
          </a:pPr>
          <a:endParaRPr lang="ru-RU"/>
        </a:p>
      </dgm:t>
    </dgm:pt>
    <dgm:pt modelId="{17A3F07B-E21C-4D3F-9367-6959F362FC87}" type="sibTrans" cxnId="{D5222ED0-A96A-4DEE-97F7-6627065B5318}">
      <dgm:prSet/>
      <dgm:spPr bwMode="auto"/>
      <dgm:t>
        <a:bodyPr/>
        <a:lstStyle/>
        <a:p>
          <a:pPr>
            <a:defRPr/>
          </a:pPr>
          <a:endParaRPr lang="ru-RU"/>
        </a:p>
      </dgm:t>
    </dgm:pt>
    <dgm:pt modelId="{2AA117A4-3322-42BD-8877-22AAD0ACBCFB}">
      <dgm:prSet phldrT="[Текст]"/>
      <dgm:spPr bwMode="auto"/>
      <dgm:t>
        <a:bodyPr/>
        <a:lstStyle/>
        <a:p>
          <a:pPr>
            <a:defRPr/>
          </a:pPr>
          <a:r>
            <a:rPr lang="ru-RU">
              <a:latin typeface="Liberation Serif"/>
              <a:ea typeface="Liberation Serif"/>
              <a:cs typeface="Liberation Serif"/>
            </a:rPr>
            <a:t>доходы от оказания платных услуг</a:t>
          </a:r>
          <a:endParaRPr/>
        </a:p>
      </dgm:t>
    </dgm:pt>
    <dgm:pt modelId="{369F8494-02F8-4332-9B30-2D55AAC6E66B}" type="parTrans" cxnId="{9B9AF02A-6F6D-4ACD-A5C6-1F5505B14B57}">
      <dgm:prSet/>
      <dgm:spPr bwMode="auto"/>
      <dgm:t>
        <a:bodyPr/>
        <a:lstStyle/>
        <a:p>
          <a:pPr>
            <a:defRPr/>
          </a:pPr>
          <a:endParaRPr lang="ru-RU"/>
        </a:p>
      </dgm:t>
    </dgm:pt>
    <dgm:pt modelId="{63A906FA-B047-470A-9326-A373F2460C55}" type="sibTrans" cxnId="{9B9AF02A-6F6D-4ACD-A5C6-1F5505B14B57}">
      <dgm:prSet/>
      <dgm:spPr bwMode="auto"/>
      <dgm:t>
        <a:bodyPr/>
        <a:lstStyle/>
        <a:p>
          <a:pPr>
            <a:defRPr/>
          </a:pPr>
          <a:endParaRPr lang="ru-RU"/>
        </a:p>
      </dgm:t>
    </dgm:pt>
    <dgm:pt modelId="{7A86B22B-3548-4527-AA08-70589625A6B2}">
      <dgm:prSet phldrT="[Текст]"/>
      <dgm:spPr bwMode="auto"/>
      <dgm:t>
        <a:bodyPr/>
        <a:lstStyle/>
        <a:p>
          <a:pPr>
            <a:defRPr/>
          </a:pPr>
          <a:r>
            <a:rPr lang="ru-RU">
              <a:latin typeface="Liberation Serif"/>
              <a:ea typeface="Liberation Serif"/>
              <a:cs typeface="Liberation Serif"/>
            </a:rPr>
            <a:t>доходы от продажи материальных и не материальных активов</a:t>
          </a:r>
          <a:endParaRPr/>
        </a:p>
      </dgm:t>
    </dgm:pt>
    <dgm:pt modelId="{48F2E797-B86B-4E1B-ABAD-EB72E40A185F}" type="parTrans" cxnId="{2545A87F-2CE1-439D-87A8-6DE3CB79CF87}">
      <dgm:prSet/>
      <dgm:spPr bwMode="auto"/>
      <dgm:t>
        <a:bodyPr/>
        <a:lstStyle/>
        <a:p>
          <a:pPr>
            <a:defRPr/>
          </a:pPr>
          <a:endParaRPr lang="ru-RU"/>
        </a:p>
      </dgm:t>
    </dgm:pt>
    <dgm:pt modelId="{411E2984-DEF5-4EAE-ACA9-882D671D9939}" type="sibTrans" cxnId="{2545A87F-2CE1-439D-87A8-6DE3CB79CF87}">
      <dgm:prSet/>
      <dgm:spPr bwMode="auto"/>
      <dgm:t>
        <a:bodyPr/>
        <a:lstStyle/>
        <a:p>
          <a:pPr>
            <a:defRPr/>
          </a:pPr>
          <a:endParaRPr lang="ru-RU"/>
        </a:p>
      </dgm:t>
    </dgm:pt>
    <dgm:pt modelId="{202E2CFC-3D89-4412-8AE8-1DBE9E959C43}">
      <dgm:prSet phldrT="[Текст]"/>
      <dgm:spPr bwMode="auto"/>
      <dgm:t>
        <a:bodyPr/>
        <a:lstStyle/>
        <a:p>
          <a:pPr>
            <a:defRPr/>
          </a:pPr>
          <a:r>
            <a:rPr lang="ru-RU">
              <a:latin typeface="Liberation Serif"/>
              <a:ea typeface="Liberation Serif"/>
              <a:cs typeface="Liberation Serif"/>
            </a:rPr>
            <a:t>штрафы за нарушение законодательства</a:t>
          </a:r>
          <a:endParaRPr/>
        </a:p>
      </dgm:t>
    </dgm:pt>
    <dgm:pt modelId="{631D4E4D-58A7-4574-934F-5F473B493A75}" type="parTrans" cxnId="{0D2D908D-232D-43C9-B939-DDED634728E1}">
      <dgm:prSet/>
      <dgm:spPr bwMode="auto"/>
      <dgm:t>
        <a:bodyPr/>
        <a:lstStyle/>
        <a:p>
          <a:pPr>
            <a:defRPr/>
          </a:pPr>
          <a:endParaRPr lang="ru-RU"/>
        </a:p>
      </dgm:t>
    </dgm:pt>
    <dgm:pt modelId="{1172C9DD-E63F-474C-A624-A8E91157FBBC}" type="sibTrans" cxnId="{0D2D908D-232D-43C9-B939-DDED634728E1}">
      <dgm:prSet/>
      <dgm:spPr bwMode="auto"/>
      <dgm:t>
        <a:bodyPr/>
        <a:lstStyle/>
        <a:p>
          <a:pPr>
            <a:defRPr/>
          </a:pPr>
          <a:endParaRPr lang="ru-RU"/>
        </a:p>
      </dgm:t>
    </dgm:pt>
    <dgm:pt modelId="{ECCB4A8E-7C5A-4631-9088-93788901220A}">
      <dgm:prSet phldrT="[Текст]"/>
      <dgm:spPr bwMode="auto"/>
      <dgm:t>
        <a:bodyPr/>
        <a:lstStyle/>
        <a:p>
          <a:pPr>
            <a:defRPr/>
          </a:pPr>
          <a:r>
            <a:rPr lang="ru-RU">
              <a:latin typeface="Liberation Serif"/>
              <a:ea typeface="Liberation Serif"/>
              <a:cs typeface="Liberation Serif"/>
            </a:rPr>
            <a:t>прочие неналоговые доходы</a:t>
          </a:r>
          <a:endParaRPr/>
        </a:p>
      </dgm:t>
    </dgm:pt>
    <dgm:pt modelId="{AE903714-5A5D-4EA7-874C-1ADAA5090DF7}" type="parTrans" cxnId="{C3D2F90A-F516-49C1-8610-D94C2023F98C}">
      <dgm:prSet/>
      <dgm:spPr bwMode="auto"/>
      <dgm:t>
        <a:bodyPr/>
        <a:lstStyle/>
        <a:p>
          <a:pPr>
            <a:defRPr/>
          </a:pPr>
          <a:endParaRPr lang="ru-RU"/>
        </a:p>
      </dgm:t>
    </dgm:pt>
    <dgm:pt modelId="{3915CF71-6A46-4376-9CC0-B99BA19C5134}" type="sibTrans" cxnId="{C3D2F90A-F516-49C1-8610-D94C2023F98C}">
      <dgm:prSet/>
      <dgm:spPr bwMode="auto"/>
      <dgm:t>
        <a:bodyPr/>
        <a:lstStyle/>
        <a:p>
          <a:pPr>
            <a:defRPr/>
          </a:pPr>
          <a:endParaRPr lang="ru-RU"/>
        </a:p>
      </dgm:t>
    </dgm:pt>
    <dgm:pt modelId="{E5296EDA-DBDB-41C0-AFD4-9493EA9F2F91}">
      <dgm:prSet phldrT="[Текст]"/>
      <dgm:spPr bwMode="auto"/>
      <dgm:t>
        <a:bodyPr/>
        <a:lstStyle/>
        <a:p>
          <a:pPr>
            <a:defRPr/>
          </a:pPr>
          <a:r>
            <a:rPr lang="ru-RU">
              <a:latin typeface="Liberation Serif"/>
              <a:ea typeface="Liberation Serif"/>
              <a:cs typeface="Liberation Serif"/>
            </a:rPr>
            <a:t>Безвозмездные поступления</a:t>
          </a:r>
          <a:endParaRPr/>
        </a:p>
      </dgm:t>
    </dgm:pt>
    <dgm:pt modelId="{9C8584B0-2479-4480-B668-C33BF9F641DA}" type="parTrans" cxnId="{464569D0-84BA-4CEB-8FB9-3E3BF6BBF635}">
      <dgm:prSet/>
      <dgm:spPr bwMode="auto"/>
      <dgm:t>
        <a:bodyPr/>
        <a:lstStyle/>
        <a:p>
          <a:pPr>
            <a:defRPr/>
          </a:pPr>
          <a:endParaRPr lang="ru-RU"/>
        </a:p>
      </dgm:t>
    </dgm:pt>
    <dgm:pt modelId="{CBAAD2EB-96D7-43A0-A714-17B57B07A674}" type="sibTrans" cxnId="{464569D0-84BA-4CEB-8FB9-3E3BF6BBF635}">
      <dgm:prSet/>
      <dgm:spPr bwMode="auto"/>
      <dgm:t>
        <a:bodyPr/>
        <a:lstStyle/>
        <a:p>
          <a:pPr>
            <a:defRPr/>
          </a:pPr>
          <a:endParaRPr lang="ru-RU"/>
        </a:p>
      </dgm:t>
    </dgm:pt>
    <dgm:pt modelId="{329C0D95-412D-408A-8949-F7806CC85E99}">
      <dgm:prSet phldrT="[Текст]"/>
      <dgm:spPr bwMode="auto"/>
      <dgm:t>
        <a:bodyPr/>
        <a:lstStyle/>
        <a:p>
          <a:pPr>
            <a:defRPr/>
          </a:pPr>
          <a:r>
            <a:rPr lang="ru-RU">
              <a:latin typeface="Liberation Serif"/>
              <a:ea typeface="Liberation Serif"/>
              <a:cs typeface="Liberation Serif"/>
            </a:rPr>
            <a:t>Поступления от других бюджетов (межбюджетные трансферты), организаций, граждан (кроме налоговых и неналоговых доходов)</a:t>
          </a:r>
          <a:endParaRPr/>
        </a:p>
      </dgm:t>
    </dgm:pt>
    <dgm:pt modelId="{5935DBE7-3348-414E-BCCB-AB78B4850335}" type="parTrans" cxnId="{2C87019A-AF3D-43ED-A13F-6E5084FF9D13}">
      <dgm:prSet/>
      <dgm:spPr bwMode="auto"/>
      <dgm:t>
        <a:bodyPr/>
        <a:lstStyle/>
        <a:p>
          <a:pPr>
            <a:defRPr/>
          </a:pPr>
          <a:endParaRPr lang="ru-RU"/>
        </a:p>
      </dgm:t>
    </dgm:pt>
    <dgm:pt modelId="{3AAD3CE9-0993-41DD-8B83-99447F8C38DF}" type="sibTrans" cxnId="{2C87019A-AF3D-43ED-A13F-6E5084FF9D13}">
      <dgm:prSet/>
      <dgm:spPr bwMode="auto"/>
      <dgm:t>
        <a:bodyPr/>
        <a:lstStyle/>
        <a:p>
          <a:pPr>
            <a:defRPr/>
          </a:pPr>
          <a:endParaRPr lang="ru-RU"/>
        </a:p>
      </dgm:t>
    </dgm:pt>
    <dgm:pt modelId="{3A4D8401-FDF7-492E-89AD-3F4A6B030645}" type="pres">
      <dgm:prSet presAssocID="{1238CDA5-F1CB-40C4-83D6-9505721200AC}" presName="Name0" presStyleCnt="0">
        <dgm:presLayoutVars>
          <dgm:dir/>
          <dgm:animLvl val="lvl"/>
          <dgm:resizeHandles val="exact"/>
        </dgm:presLayoutVars>
      </dgm:prSet>
      <dgm:spPr bwMode="auto"/>
    </dgm:pt>
    <dgm:pt modelId="{73A5AF66-0860-407A-9436-0CD549612517}" type="pres">
      <dgm:prSet presAssocID="{6A8CC86C-DF54-448A-AE14-994DAA14386A}" presName="composite" presStyleCnt="0"/>
      <dgm:spPr bwMode="auto"/>
    </dgm:pt>
    <dgm:pt modelId="{5043C902-E8AB-4AF4-BA65-086F4F3368E4}" type="pres">
      <dgm:prSet presAssocID="{6A8CC86C-DF54-448A-AE14-994DAA14386A}" presName="parTx" presStyleLbl="alignNode1" presStyleIdx="0" presStyleCnt="3">
        <dgm:presLayoutVars>
          <dgm:chMax val="0"/>
          <dgm:chPref val="0"/>
          <dgm:bulletEnabled val="1"/>
        </dgm:presLayoutVars>
      </dgm:prSet>
      <dgm:spPr bwMode="auto"/>
    </dgm:pt>
    <dgm:pt modelId="{11D178A9-F2FB-479A-8213-E60ABF4CFA3F}" type="pres">
      <dgm:prSet presAssocID="{6A8CC86C-DF54-448A-AE14-994DAA14386A}" presName="desTx" presStyleLbl="alignAccFollowNode1" presStyleIdx="0" presStyleCnt="3">
        <dgm:presLayoutVars>
          <dgm:bulletEnabled val="1"/>
        </dgm:presLayoutVars>
      </dgm:prSet>
      <dgm:spPr bwMode="auto"/>
    </dgm:pt>
    <dgm:pt modelId="{73C622CC-264F-4745-8C6B-F30E8F86F570}" type="pres">
      <dgm:prSet presAssocID="{26731E5E-618C-4E10-8202-CA645EB63BAD}" presName="space" presStyleCnt="0"/>
      <dgm:spPr bwMode="auto"/>
    </dgm:pt>
    <dgm:pt modelId="{A2B68273-7298-4BC3-B5CC-551C5A5EBA43}" type="pres">
      <dgm:prSet presAssocID="{838D07FF-D412-4E29-B670-7830E9EFB197}" presName="composite" presStyleCnt="0"/>
      <dgm:spPr bwMode="auto"/>
    </dgm:pt>
    <dgm:pt modelId="{9E156591-8B84-4A0E-B34A-E8B69A8502A9}" type="pres">
      <dgm:prSet presAssocID="{838D07FF-D412-4E29-B670-7830E9EFB197}" presName="parTx" presStyleLbl="alignNode1" presStyleIdx="1" presStyleCnt="3">
        <dgm:presLayoutVars>
          <dgm:chMax val="0"/>
          <dgm:chPref val="0"/>
          <dgm:bulletEnabled val="1"/>
        </dgm:presLayoutVars>
      </dgm:prSet>
      <dgm:spPr bwMode="auto"/>
    </dgm:pt>
    <dgm:pt modelId="{93A4B8CC-8F57-4A1C-AF9F-30DADC6A837E}" type="pres">
      <dgm:prSet presAssocID="{838D07FF-D412-4E29-B670-7830E9EFB197}" presName="desTx" presStyleLbl="alignAccFollowNode1" presStyleIdx="1" presStyleCnt="3">
        <dgm:presLayoutVars>
          <dgm:bulletEnabled val="1"/>
        </dgm:presLayoutVars>
      </dgm:prSet>
      <dgm:spPr bwMode="auto"/>
    </dgm:pt>
    <dgm:pt modelId="{CC5C9B35-98FE-48C9-A5A7-D2B8DD87D5C9}" type="pres">
      <dgm:prSet presAssocID="{04296E15-412B-4621-8A56-8DC30AFFF0F5}" presName="space" presStyleCnt="0"/>
      <dgm:spPr bwMode="auto"/>
    </dgm:pt>
    <dgm:pt modelId="{09E2ABEC-C3B5-40A4-A196-E8B2A5773C01}" type="pres">
      <dgm:prSet presAssocID="{E5296EDA-DBDB-41C0-AFD4-9493EA9F2F91}" presName="composite" presStyleCnt="0"/>
      <dgm:spPr bwMode="auto"/>
    </dgm:pt>
    <dgm:pt modelId="{EE74A578-155B-4649-B014-41A140D3E95E}" type="pres">
      <dgm:prSet presAssocID="{E5296EDA-DBDB-41C0-AFD4-9493EA9F2F91}" presName="parTx" presStyleLbl="alignNode1" presStyleIdx="2" presStyleCnt="3">
        <dgm:presLayoutVars>
          <dgm:chMax val="0"/>
          <dgm:chPref val="0"/>
          <dgm:bulletEnabled val="1"/>
        </dgm:presLayoutVars>
      </dgm:prSet>
      <dgm:spPr bwMode="auto"/>
    </dgm:pt>
    <dgm:pt modelId="{6E1DDE93-A4D8-4E0D-8EDF-488D00698220}" type="pres">
      <dgm:prSet presAssocID="{E5296EDA-DBDB-41C0-AFD4-9493EA9F2F91}" presName="desTx" presStyleLbl="alignAccFollowNode1" presStyleIdx="2" presStyleCnt="3">
        <dgm:presLayoutVars>
          <dgm:bulletEnabled val="1"/>
        </dgm:presLayoutVars>
      </dgm:prSet>
      <dgm:spPr bwMode="auto"/>
    </dgm:pt>
  </dgm:ptLst>
  <dgm:cxnLst>
    <dgm:cxn modelId="{3F97E907-79D3-42E8-B518-94392251CA3C}" srcId="{6A8CC86C-DF54-448A-AE14-994DAA14386A}" destId="{51632CCE-841A-4783-B488-07D2ADE266CC}" srcOrd="0" destOrd="0" parTransId="{3850C37A-69EA-44A7-9026-261405870C95}" sibTransId="{0887A37E-5620-4523-985A-F64EA5798DBB}"/>
    <dgm:cxn modelId="{57CC4808-4DE5-4D57-90B1-4F296F6F1538}" type="presOf" srcId="{C997C5CD-E44E-47F4-8F37-4AF120F7DE76}" destId="{93A4B8CC-8F57-4A1C-AF9F-30DADC6A837E}" srcOrd="0" destOrd="0" presId="urn:microsoft.com/office/officeart/2005/8/layout/hList1"/>
    <dgm:cxn modelId="{C3D2F90A-F516-49C1-8610-D94C2023F98C}" srcId="{838D07FF-D412-4E29-B670-7830E9EFB197}" destId="{ECCB4A8E-7C5A-4631-9088-93788901220A}" srcOrd="4" destOrd="0" parTransId="{AE903714-5A5D-4EA7-874C-1ADAA5090DF7}" sibTransId="{3915CF71-6A46-4376-9CC0-B99BA19C5134}"/>
    <dgm:cxn modelId="{42176216-81F0-4896-A47F-A4C4C16DE070}" type="presOf" srcId="{9315E216-97DD-4E8B-9D13-DA0B9B95CF87}" destId="{11D178A9-F2FB-479A-8213-E60ABF4CFA3F}" srcOrd="0" destOrd="5" presId="urn:microsoft.com/office/officeart/2005/8/layout/hList1"/>
    <dgm:cxn modelId="{0E0B2720-E5D8-42A5-B00C-3D834FDC898B}" type="presOf" srcId="{329C0D95-412D-408A-8949-F7806CC85E99}" destId="{6E1DDE93-A4D8-4E0D-8EDF-488D00698220}" srcOrd="0" destOrd="0" presId="urn:microsoft.com/office/officeart/2005/8/layout/hList1"/>
    <dgm:cxn modelId="{DCDCE226-E8EC-4FFF-AE2F-939476674244}" type="presOf" srcId="{2AA117A4-3322-42BD-8877-22AAD0ACBCFB}" destId="{93A4B8CC-8F57-4A1C-AF9F-30DADC6A837E}" srcOrd="0" destOrd="1" presId="urn:microsoft.com/office/officeart/2005/8/layout/hList1"/>
    <dgm:cxn modelId="{9B9AF02A-6F6D-4ACD-A5C6-1F5505B14B57}" srcId="{838D07FF-D412-4E29-B670-7830E9EFB197}" destId="{2AA117A4-3322-42BD-8877-22AAD0ACBCFB}" srcOrd="1" destOrd="0" parTransId="{369F8494-02F8-4332-9B30-2D55AAC6E66B}" sibTransId="{63A906FA-B047-470A-9326-A373F2460C55}"/>
    <dgm:cxn modelId="{F811C331-9442-4233-B2A9-56D1FF4FF1CD}" type="presOf" srcId="{51632CCE-841A-4783-B488-07D2ADE266CC}" destId="{11D178A9-F2FB-479A-8213-E60ABF4CFA3F}" srcOrd="0" destOrd="0" presId="urn:microsoft.com/office/officeart/2005/8/layout/hList1"/>
    <dgm:cxn modelId="{F075B534-A56C-4952-8163-7AECEA60A1C6}" srcId="{6A8CC86C-DF54-448A-AE14-994DAA14386A}" destId="{9315E216-97DD-4E8B-9D13-DA0B9B95CF87}" srcOrd="5" destOrd="0" parTransId="{93698325-400E-4A3A-B9E5-8A76A945D862}" sibTransId="{8B662EC6-CA06-420F-9B3E-123031E7A7C4}"/>
    <dgm:cxn modelId="{3AC42C35-64DB-4599-848A-0B6E46F085D7}" type="presOf" srcId="{16A0A51B-FEB5-401A-84CE-BDE8E269EE60}" destId="{11D178A9-F2FB-479A-8213-E60ABF4CFA3F}" srcOrd="0" destOrd="2" presId="urn:microsoft.com/office/officeart/2005/8/layout/hList1"/>
    <dgm:cxn modelId="{B8704C35-A653-42F4-B9EE-109F6E9FD3C4}" type="presOf" srcId="{A79F8DFD-535A-43C2-AF2B-DABF34553946}" destId="{11D178A9-F2FB-479A-8213-E60ABF4CFA3F}" srcOrd="0" destOrd="3" presId="urn:microsoft.com/office/officeart/2005/8/layout/hList1"/>
    <dgm:cxn modelId="{BD5A3C49-7CB6-4E2B-8D34-109D0DC9B91D}" srcId="{1238CDA5-F1CB-40C4-83D6-9505721200AC}" destId="{838D07FF-D412-4E29-B670-7830E9EFB197}" srcOrd="1" destOrd="0" parTransId="{76763CCF-BEEE-4A31-9048-F961E46EA596}" sibTransId="{04296E15-412B-4621-8A56-8DC30AFFF0F5}"/>
    <dgm:cxn modelId="{91C9EA49-F8D3-404A-A814-870EBCD7FEF6}" srcId="{6A8CC86C-DF54-448A-AE14-994DAA14386A}" destId="{70276B7C-7509-434D-BC5E-D28694FCFCF1}" srcOrd="1" destOrd="0" parTransId="{90EA8DE9-54D1-4337-8300-1DAC41E3F050}" sibTransId="{90AF4999-F0E6-47DC-B653-904BEB998443}"/>
    <dgm:cxn modelId="{82A06151-ABC5-45CB-8085-C5816F0A8318}" type="presOf" srcId="{ECCB4A8E-7C5A-4631-9088-93788901220A}" destId="{93A4B8CC-8F57-4A1C-AF9F-30DADC6A837E}" srcOrd="0" destOrd="4" presId="urn:microsoft.com/office/officeart/2005/8/layout/hList1"/>
    <dgm:cxn modelId="{D6EFBE52-93AA-4F0F-95DE-89036B004ADA}" type="presOf" srcId="{7A86B22B-3548-4527-AA08-70589625A6B2}" destId="{93A4B8CC-8F57-4A1C-AF9F-30DADC6A837E}" srcOrd="0" destOrd="2" presId="urn:microsoft.com/office/officeart/2005/8/layout/hList1"/>
    <dgm:cxn modelId="{2545A87F-2CE1-439D-87A8-6DE3CB79CF87}" srcId="{838D07FF-D412-4E29-B670-7830E9EFB197}" destId="{7A86B22B-3548-4527-AA08-70589625A6B2}" srcOrd="2" destOrd="0" parTransId="{48F2E797-B86B-4E1B-ABAD-EB72E40A185F}" sibTransId="{411E2984-DEF5-4EAE-ACA9-882D671D9939}"/>
    <dgm:cxn modelId="{7B11EC84-1EFD-47EB-B15A-4F94F8308AA4}" srcId="{6A8CC86C-DF54-448A-AE14-994DAA14386A}" destId="{A79F8DFD-535A-43C2-AF2B-DABF34553946}" srcOrd="3" destOrd="0" parTransId="{84853540-A9FF-41DD-8D8F-A66634610C3F}" sibTransId="{D3674E8D-B281-4E51-8869-056CF252BD0C}"/>
    <dgm:cxn modelId="{0D2D908D-232D-43C9-B939-DDED634728E1}" srcId="{838D07FF-D412-4E29-B670-7830E9EFB197}" destId="{202E2CFC-3D89-4412-8AE8-1DBE9E959C43}" srcOrd="3" destOrd="0" parTransId="{631D4E4D-58A7-4574-934F-5F473B493A75}" sibTransId="{1172C9DD-E63F-474C-A624-A8E91157FBBC}"/>
    <dgm:cxn modelId="{0C36AC96-1B0B-473B-ACF3-16FF31529D53}" type="presOf" srcId="{838D07FF-D412-4E29-B670-7830E9EFB197}" destId="{9E156591-8B84-4A0E-B34A-E8B69A8502A9}" srcOrd="0" destOrd="0" presId="urn:microsoft.com/office/officeart/2005/8/layout/hList1"/>
    <dgm:cxn modelId="{2C87019A-AF3D-43ED-A13F-6E5084FF9D13}" srcId="{E5296EDA-DBDB-41C0-AFD4-9493EA9F2F91}" destId="{329C0D95-412D-408A-8949-F7806CC85E99}" srcOrd="0" destOrd="0" parTransId="{5935DBE7-3348-414E-BCCB-AB78B4850335}" sibTransId="{3AAD3CE9-0993-41DD-8B83-99447F8C38DF}"/>
    <dgm:cxn modelId="{91CFFD9B-0443-4C83-8068-A77AE9E5C3CE}" type="presOf" srcId="{E5296EDA-DBDB-41C0-AFD4-9493EA9F2F91}" destId="{EE74A578-155B-4649-B014-41A140D3E95E}" srcOrd="0" destOrd="0" presId="urn:microsoft.com/office/officeart/2005/8/layout/hList1"/>
    <dgm:cxn modelId="{2E5730B3-678C-4023-9A2D-BE3EF50EBD17}" type="presOf" srcId="{6A8CC86C-DF54-448A-AE14-994DAA14386A}" destId="{5043C902-E8AB-4AF4-BA65-086F4F3368E4}" srcOrd="0" destOrd="0" presId="urn:microsoft.com/office/officeart/2005/8/layout/hList1"/>
    <dgm:cxn modelId="{8134FFB8-BF77-403B-9174-9CC92D08B6B5}" type="presOf" srcId="{50AC7977-5446-4117-9D01-B8A35E084E1F}" destId="{11D178A9-F2FB-479A-8213-E60ABF4CFA3F}" srcOrd="0" destOrd="4" presId="urn:microsoft.com/office/officeart/2005/8/layout/hList1"/>
    <dgm:cxn modelId="{6DD937C5-2310-4DB6-B2C5-1CF238DD4104}" srcId="{6A8CC86C-DF54-448A-AE14-994DAA14386A}" destId="{16A0A51B-FEB5-401A-84CE-BDE8E269EE60}" srcOrd="2" destOrd="0" parTransId="{1693FC32-F188-404F-815F-8B76E4F529BE}" sibTransId="{9E43B315-7992-4AF1-8432-7C6DBA27E887}"/>
    <dgm:cxn modelId="{D3F1F1C5-F4B3-4FEB-83FE-8F0A3B7DD345}" type="presOf" srcId="{1238CDA5-F1CB-40C4-83D6-9505721200AC}" destId="{3A4D8401-FDF7-492E-89AD-3F4A6B030645}" srcOrd="0" destOrd="0" presId="urn:microsoft.com/office/officeart/2005/8/layout/hList1"/>
    <dgm:cxn modelId="{34AB50C6-159D-48F0-8FEF-39B4042132A7}" type="presOf" srcId="{202E2CFC-3D89-4412-8AE8-1DBE9E959C43}" destId="{93A4B8CC-8F57-4A1C-AF9F-30DADC6A837E}" srcOrd="0" destOrd="3" presId="urn:microsoft.com/office/officeart/2005/8/layout/hList1"/>
    <dgm:cxn modelId="{D5222ED0-A96A-4DEE-97F7-6627065B5318}" srcId="{838D07FF-D412-4E29-B670-7830E9EFB197}" destId="{C997C5CD-E44E-47F4-8F37-4AF120F7DE76}" srcOrd="0" destOrd="0" parTransId="{60AB9F1E-DA8E-4351-B4BE-F9A1829BEF95}" sibTransId="{17A3F07B-E21C-4D3F-9367-6959F362FC87}"/>
    <dgm:cxn modelId="{464569D0-84BA-4CEB-8FB9-3E3BF6BBF635}" srcId="{1238CDA5-F1CB-40C4-83D6-9505721200AC}" destId="{E5296EDA-DBDB-41C0-AFD4-9493EA9F2F91}" srcOrd="2" destOrd="0" parTransId="{9C8584B0-2479-4480-B668-C33BF9F641DA}" sibTransId="{CBAAD2EB-96D7-43A0-A714-17B57B07A674}"/>
    <dgm:cxn modelId="{29E546DF-4992-4A3B-A298-8931857FB788}" srcId="{6A8CC86C-DF54-448A-AE14-994DAA14386A}" destId="{50AC7977-5446-4117-9D01-B8A35E084E1F}" srcOrd="4" destOrd="0" parTransId="{7DF1757E-3782-455E-A56F-56B5605FE7D6}" sibTransId="{B3F942C3-196C-4E50-BD5D-555E8AA30523}"/>
    <dgm:cxn modelId="{290DC3E5-C94B-4424-95FC-9DF804BF6F02}" type="presOf" srcId="{70276B7C-7509-434D-BC5E-D28694FCFCF1}" destId="{11D178A9-F2FB-479A-8213-E60ABF4CFA3F}" srcOrd="0" destOrd="1" presId="urn:microsoft.com/office/officeart/2005/8/layout/hList1"/>
    <dgm:cxn modelId="{FD0CFDE6-6E55-4A4F-BF3F-44D4ACB4011D}" srcId="{1238CDA5-F1CB-40C4-83D6-9505721200AC}" destId="{6A8CC86C-DF54-448A-AE14-994DAA14386A}" srcOrd="0" destOrd="0" parTransId="{AE7F9432-12E5-4201-9067-F0A94B78A313}" sibTransId="{26731E5E-618C-4E10-8202-CA645EB63BAD}"/>
    <dgm:cxn modelId="{8CA948B3-2E6B-4656-AD90-66AD3EC35711}" type="presParOf" srcId="{3A4D8401-FDF7-492E-89AD-3F4A6B030645}" destId="{73A5AF66-0860-407A-9436-0CD549612517}" srcOrd="0" destOrd="0" presId="urn:microsoft.com/office/officeart/2005/8/layout/hList1"/>
    <dgm:cxn modelId="{ADAB08C5-70CA-40A9-A8CC-AB856BB90EDE}" type="presParOf" srcId="{73A5AF66-0860-407A-9436-0CD549612517}" destId="{5043C902-E8AB-4AF4-BA65-086F4F3368E4}" srcOrd="0" destOrd="0" presId="urn:microsoft.com/office/officeart/2005/8/layout/hList1"/>
    <dgm:cxn modelId="{769451C6-E6D5-49C8-B631-E1C5C726EAAB}" type="presParOf" srcId="{73A5AF66-0860-407A-9436-0CD549612517}" destId="{11D178A9-F2FB-479A-8213-E60ABF4CFA3F}" srcOrd="1" destOrd="0" presId="urn:microsoft.com/office/officeart/2005/8/layout/hList1"/>
    <dgm:cxn modelId="{D9006CA5-32B4-4E5B-B5E4-0CC2DC8A6EC5}" type="presParOf" srcId="{3A4D8401-FDF7-492E-89AD-3F4A6B030645}" destId="{73C622CC-264F-4745-8C6B-F30E8F86F570}" srcOrd="1" destOrd="0" presId="urn:microsoft.com/office/officeart/2005/8/layout/hList1"/>
    <dgm:cxn modelId="{606A299E-8A68-4FD9-B87A-7B7E2E049354}" type="presParOf" srcId="{3A4D8401-FDF7-492E-89AD-3F4A6B030645}" destId="{A2B68273-7298-4BC3-B5CC-551C5A5EBA43}" srcOrd="2" destOrd="0" presId="urn:microsoft.com/office/officeart/2005/8/layout/hList1"/>
    <dgm:cxn modelId="{79F99855-8909-4AA2-8A39-AB02E216045D}" type="presParOf" srcId="{A2B68273-7298-4BC3-B5CC-551C5A5EBA43}" destId="{9E156591-8B84-4A0E-B34A-E8B69A8502A9}" srcOrd="0" destOrd="0" presId="urn:microsoft.com/office/officeart/2005/8/layout/hList1"/>
    <dgm:cxn modelId="{D1C6FB68-905B-469F-9F0D-1EFA4F866642}" type="presParOf" srcId="{A2B68273-7298-4BC3-B5CC-551C5A5EBA43}" destId="{93A4B8CC-8F57-4A1C-AF9F-30DADC6A837E}" srcOrd="1" destOrd="0" presId="urn:microsoft.com/office/officeart/2005/8/layout/hList1"/>
    <dgm:cxn modelId="{F4987E6C-67DB-4762-BE8F-15B4AAC84501}" type="presParOf" srcId="{3A4D8401-FDF7-492E-89AD-3F4A6B030645}" destId="{CC5C9B35-98FE-48C9-A5A7-D2B8DD87D5C9}" srcOrd="3" destOrd="0" presId="urn:microsoft.com/office/officeart/2005/8/layout/hList1"/>
    <dgm:cxn modelId="{08D7A5D3-10DA-49A6-894F-427D3C7D7851}" type="presParOf" srcId="{3A4D8401-FDF7-492E-89AD-3F4A6B030645}" destId="{09E2ABEC-C3B5-40A4-A196-E8B2A5773C01}" srcOrd="4" destOrd="0" presId="urn:microsoft.com/office/officeart/2005/8/layout/hList1"/>
    <dgm:cxn modelId="{7C33B8EE-8C73-4621-903B-1B0977C5BD00}" type="presParOf" srcId="{09E2ABEC-C3B5-40A4-A196-E8B2A5773C01}" destId="{EE74A578-155B-4649-B014-41A140D3E95E}" srcOrd="0" destOrd="0" presId="urn:microsoft.com/office/officeart/2005/8/layout/hList1"/>
    <dgm:cxn modelId="{74B77F13-0278-4345-84DE-1309B30A4567}" type="presParOf" srcId="{09E2ABEC-C3B5-40A4-A196-E8B2A5773C01}" destId="{6E1DDE93-A4D8-4E0D-8EDF-488D0069822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4920DE-AB5E-449F-92D4-25A840BA55A2}" type="doc">
      <dgm:prSet loTypeId="urn:microsoft.com/office/officeart/2005/8/layout/hierarchy4#1" loCatId="relationship" qsTypeId="urn:microsoft.com/office/officeart/2005/8/quickstyle/simple1#5" qsCatId="simple" csTypeId="urn:microsoft.com/office/officeart/2005/8/colors/accent1_2#6" csCatId="accent1" phldr="1"/>
      <dgm:spPr bwMode="auto"/>
      <dgm:t>
        <a:bodyPr/>
        <a:lstStyle/>
        <a:p>
          <a:pPr>
            <a:defRPr/>
          </a:pPr>
          <a:endParaRPr lang="ru-RU"/>
        </a:p>
      </dgm:t>
    </dgm:pt>
    <dgm:pt modelId="{01E5A663-0866-4903-8671-CEA6F573AD5B}">
      <dgm:prSet phldrT="[Текст]" custT="1"/>
      <dgm:spPr bwMode="auto">
        <a:solidFill>
          <a:schemeClr val="accent2">
            <a:lumMod val="60000"/>
            <a:lumOff val="40000"/>
          </a:schemeClr>
        </a:solidFill>
      </dgm:spPr>
      <dgm:t>
        <a:bodyPr anchor="ctr"/>
        <a:lstStyle/>
        <a:p>
          <a:pPr>
            <a:defRPr/>
          </a:pPr>
          <a:r>
            <a:rPr lang="ru-RU" sz="2400" i="1">
              <a:latin typeface="Liberation Serif"/>
              <a:ea typeface="Liberation Serif"/>
              <a:cs typeface="Liberation Serif"/>
            </a:rPr>
            <a:t>Функциональный</a:t>
          </a:r>
          <a:endParaRPr/>
        </a:p>
        <a:p>
          <a:pPr>
            <a:defRPr/>
          </a:pPr>
          <a:r>
            <a:rPr lang="ru-RU" sz="2400" i="0">
              <a:latin typeface="Liberation Serif"/>
              <a:ea typeface="Liberation Serif"/>
              <a:cs typeface="Liberation Serif"/>
            </a:rPr>
            <a:t>позволяет классифицировать направление средств бюджета на выполнение основных функций местного самоуправления</a:t>
          </a:r>
          <a:endParaRPr/>
        </a:p>
      </dgm:t>
    </dgm:pt>
    <dgm:pt modelId="{C6E05DEF-05A7-41A5-BC0A-9F8E9D631000}" type="parTrans" cxnId="{43E1A790-E97D-44EF-B35A-488F9400B61E}">
      <dgm:prSet/>
      <dgm:spPr bwMode="auto"/>
      <dgm:t>
        <a:bodyPr/>
        <a:lstStyle/>
        <a:p>
          <a:pPr>
            <a:defRPr/>
          </a:pPr>
          <a:endParaRPr lang="ru-RU"/>
        </a:p>
      </dgm:t>
    </dgm:pt>
    <dgm:pt modelId="{5AEB5236-FB6C-475E-A2FA-35539825F75A}" type="sibTrans" cxnId="{43E1A790-E97D-44EF-B35A-488F9400B61E}">
      <dgm:prSet/>
      <dgm:spPr bwMode="auto"/>
      <dgm:t>
        <a:bodyPr/>
        <a:lstStyle/>
        <a:p>
          <a:pPr>
            <a:defRPr/>
          </a:pPr>
          <a:endParaRPr lang="ru-RU"/>
        </a:p>
      </dgm:t>
    </dgm:pt>
    <dgm:pt modelId="{BB5F3CBB-AA0E-4B44-A57F-060A4AFFA03D}">
      <dgm:prSet phldrT="[Текст]" custT="1"/>
      <dgm:spPr bwMode="auto">
        <a:solidFill>
          <a:schemeClr val="accent2">
            <a:lumMod val="60000"/>
            <a:lumOff val="40000"/>
          </a:schemeClr>
        </a:solidFill>
      </dgm:spPr>
      <dgm:t>
        <a:bodyPr anchor="ctr"/>
        <a:lstStyle/>
        <a:p>
          <a:pPr>
            <a:defRPr/>
          </a:pPr>
          <a:r>
            <a:rPr lang="ru-RU" sz="2400" i="1">
              <a:latin typeface="Liberation Serif"/>
              <a:ea typeface="Liberation Serif"/>
              <a:cs typeface="Liberation Serif"/>
            </a:rPr>
            <a:t>Ведомственный </a:t>
          </a:r>
          <a:endParaRPr/>
        </a:p>
        <a:p>
          <a:pPr>
            <a:defRPr/>
          </a:pPr>
          <a:r>
            <a:rPr lang="ru-RU" sz="2400" i="1">
              <a:latin typeface="Liberation Serif"/>
              <a:ea typeface="Liberation Serif"/>
              <a:cs typeface="Liberation Serif"/>
            </a:rPr>
            <a:t>п</a:t>
          </a:r>
          <a:r>
            <a:rPr lang="ru-RU" sz="2400" i="0">
              <a:latin typeface="Liberation Serif"/>
              <a:ea typeface="Liberation Serif"/>
              <a:cs typeface="Liberation Serif"/>
            </a:rPr>
            <a:t>озволяет выделить в каждой группе расходов соответствующего главного распорядителя бюджетных средств получающего бюджетные ассигнования</a:t>
          </a:r>
          <a:endParaRPr/>
        </a:p>
      </dgm:t>
    </dgm:pt>
    <dgm:pt modelId="{467B59A1-78DF-4054-BFC6-7B76F82D5F41}" type="parTrans" cxnId="{174CA9DB-EF43-48CE-9D84-6BEEE724A72F}">
      <dgm:prSet/>
      <dgm:spPr bwMode="auto"/>
      <dgm:t>
        <a:bodyPr/>
        <a:lstStyle/>
        <a:p>
          <a:pPr>
            <a:defRPr/>
          </a:pPr>
          <a:endParaRPr lang="ru-RU"/>
        </a:p>
      </dgm:t>
    </dgm:pt>
    <dgm:pt modelId="{22DB2515-3748-4393-9580-0C71EA5BC68A}" type="sibTrans" cxnId="{174CA9DB-EF43-48CE-9D84-6BEEE724A72F}">
      <dgm:prSet/>
      <dgm:spPr bwMode="auto"/>
      <dgm:t>
        <a:bodyPr/>
        <a:lstStyle/>
        <a:p>
          <a:pPr>
            <a:defRPr/>
          </a:pPr>
          <a:endParaRPr lang="ru-RU"/>
        </a:p>
      </dgm:t>
    </dgm:pt>
    <dgm:pt modelId="{CC3F084C-5D48-4BF5-81EF-7DBDAF3741FE}">
      <dgm:prSet phldrT="[Текст]" custT="1"/>
      <dgm:spPr bwMode="auto">
        <a:solidFill>
          <a:schemeClr val="accent2">
            <a:lumMod val="60000"/>
            <a:lumOff val="40000"/>
          </a:schemeClr>
        </a:solidFill>
      </dgm:spPr>
      <dgm:t>
        <a:bodyPr anchor="t"/>
        <a:lstStyle/>
        <a:p>
          <a:pPr>
            <a:defRPr/>
          </a:pPr>
          <a:r>
            <a:rPr lang="ru-RU" sz="2400" i="1">
              <a:latin typeface="Liberation Serif"/>
              <a:ea typeface="Liberation Serif"/>
              <a:cs typeface="Liberation Serif"/>
            </a:rPr>
            <a:t>Экономический</a:t>
          </a:r>
          <a:endParaRPr/>
        </a:p>
        <a:p>
          <a:pPr>
            <a:defRPr/>
          </a:pPr>
          <a:r>
            <a:rPr lang="ru-RU" sz="2400" i="0">
              <a:latin typeface="Liberation Serif"/>
              <a:ea typeface="Liberation Serif"/>
              <a:cs typeface="Liberation Serif"/>
            </a:rPr>
            <a:t>позволяет рассмотреть расходы бюджетов в зависимости от экономического содержания операций сектора государственного управления</a:t>
          </a:r>
          <a:endParaRPr/>
        </a:p>
      </dgm:t>
    </dgm:pt>
    <dgm:pt modelId="{4406A244-3617-465C-8205-8D6223DC2A6F}" type="parTrans" cxnId="{3C18080A-A31E-4DC3-BE36-123AC01D75AB}">
      <dgm:prSet/>
      <dgm:spPr bwMode="auto"/>
      <dgm:t>
        <a:bodyPr/>
        <a:lstStyle/>
        <a:p>
          <a:pPr>
            <a:defRPr/>
          </a:pPr>
          <a:endParaRPr lang="ru-RU"/>
        </a:p>
      </dgm:t>
    </dgm:pt>
    <dgm:pt modelId="{5ED95453-F2EE-437B-979C-14556D383064}" type="sibTrans" cxnId="{3C18080A-A31E-4DC3-BE36-123AC01D75AB}">
      <dgm:prSet/>
      <dgm:spPr bwMode="auto"/>
      <dgm:t>
        <a:bodyPr/>
        <a:lstStyle/>
        <a:p>
          <a:pPr>
            <a:defRPr/>
          </a:pPr>
          <a:endParaRPr lang="ru-RU"/>
        </a:p>
      </dgm:t>
    </dgm:pt>
    <dgm:pt modelId="{9D0B35EE-E01F-4EEB-B9EA-3B301A2CA7C2}">
      <dgm:prSet phldrT="[Текст]" custT="1"/>
      <dgm:spPr bwMode="auto">
        <a:solidFill>
          <a:schemeClr val="accent2">
            <a:lumMod val="75000"/>
          </a:schemeClr>
        </a:solidFill>
      </dgm:spPr>
      <dgm:t>
        <a:bodyPr/>
        <a:lstStyle/>
        <a:p>
          <a:pPr>
            <a:defRPr/>
          </a:pPr>
          <a:r>
            <a:rPr lang="ru-RU" sz="2400">
              <a:latin typeface="Liberation Serif"/>
              <a:ea typeface="Liberation Serif"/>
              <a:cs typeface="Liberation Serif"/>
            </a:rPr>
            <a:t>Классификация расходов по признакам</a:t>
          </a:r>
          <a:endParaRPr/>
        </a:p>
      </dgm:t>
    </dgm:pt>
    <dgm:pt modelId="{D20BC82D-7BB9-4781-9BEE-D383D89CCB4B}" type="sibTrans" cxnId="{55DD8CC6-EF56-43C0-AC2C-C362B5E5E811}">
      <dgm:prSet/>
      <dgm:spPr bwMode="auto"/>
      <dgm:t>
        <a:bodyPr/>
        <a:lstStyle/>
        <a:p>
          <a:pPr>
            <a:defRPr/>
          </a:pPr>
          <a:endParaRPr lang="ru-RU"/>
        </a:p>
      </dgm:t>
    </dgm:pt>
    <dgm:pt modelId="{A189E117-3C93-42D0-9E1D-8922883AB150}" type="parTrans" cxnId="{55DD8CC6-EF56-43C0-AC2C-C362B5E5E811}">
      <dgm:prSet/>
      <dgm:spPr bwMode="auto"/>
      <dgm:t>
        <a:bodyPr/>
        <a:lstStyle/>
        <a:p>
          <a:pPr>
            <a:defRPr/>
          </a:pPr>
          <a:endParaRPr lang="ru-RU"/>
        </a:p>
      </dgm:t>
    </dgm:pt>
    <dgm:pt modelId="{BA57775A-CA92-443E-B49B-F06A9D4505C5}" type="pres">
      <dgm:prSet presAssocID="{054920DE-AB5E-449F-92D4-25A840BA55A2}" presName="Name0" presStyleCnt="0">
        <dgm:presLayoutVars>
          <dgm:chPref val="1"/>
          <dgm:dir/>
          <dgm:animOne val="branch"/>
          <dgm:animLvl val="lvl"/>
          <dgm:resizeHandles val="exact"/>
        </dgm:presLayoutVars>
      </dgm:prSet>
      <dgm:spPr bwMode="auto"/>
    </dgm:pt>
    <dgm:pt modelId="{698BD12E-AF6A-40BC-A7D0-06076DA4B110}" type="pres">
      <dgm:prSet presAssocID="{9D0B35EE-E01F-4EEB-B9EA-3B301A2CA7C2}" presName="vertOne" presStyleCnt="0"/>
      <dgm:spPr bwMode="auto"/>
    </dgm:pt>
    <dgm:pt modelId="{6012360E-94B5-4D26-9226-E9E6D45178EF}" type="pres">
      <dgm:prSet presAssocID="{9D0B35EE-E01F-4EEB-B9EA-3B301A2CA7C2}" presName="txOne" presStyleLbl="node0" presStyleIdx="0" presStyleCnt="1" custScaleX="75303" custScaleY="21481">
        <dgm:presLayoutVars>
          <dgm:chPref val="3"/>
        </dgm:presLayoutVars>
      </dgm:prSet>
      <dgm:spPr bwMode="auto"/>
    </dgm:pt>
    <dgm:pt modelId="{349147AB-A8C7-454F-88C0-037EBACEC965}" type="pres">
      <dgm:prSet presAssocID="{9D0B35EE-E01F-4EEB-B9EA-3B301A2CA7C2}" presName="parTransOne" presStyleCnt="0"/>
      <dgm:spPr bwMode="auto"/>
    </dgm:pt>
    <dgm:pt modelId="{4149200E-026E-4A67-AE7D-044DD25740A1}" type="pres">
      <dgm:prSet presAssocID="{9D0B35EE-E01F-4EEB-B9EA-3B301A2CA7C2}" presName="horzOne" presStyleCnt="0"/>
      <dgm:spPr bwMode="auto"/>
    </dgm:pt>
    <dgm:pt modelId="{7DAA31EA-05D5-4C21-9FA2-189AF0679649}" type="pres">
      <dgm:prSet presAssocID="{01E5A663-0866-4903-8671-CEA6F573AD5B}" presName="vertTwo" presStyleCnt="0"/>
      <dgm:spPr bwMode="auto"/>
    </dgm:pt>
    <dgm:pt modelId="{5D0497B7-4293-45FA-8E86-87409A4E7327}" type="pres">
      <dgm:prSet presAssocID="{01E5A663-0866-4903-8671-CEA6F573AD5B}" presName="txTwo" presStyleLbl="node2" presStyleIdx="0" presStyleCnt="3" custScaleY="158834">
        <dgm:presLayoutVars>
          <dgm:chPref val="3"/>
        </dgm:presLayoutVars>
      </dgm:prSet>
      <dgm:spPr bwMode="auto"/>
    </dgm:pt>
    <dgm:pt modelId="{16A24906-9A19-4557-AD9F-88452A1BCB14}" type="pres">
      <dgm:prSet presAssocID="{01E5A663-0866-4903-8671-CEA6F573AD5B}" presName="horzTwo" presStyleCnt="0"/>
      <dgm:spPr bwMode="auto"/>
    </dgm:pt>
    <dgm:pt modelId="{47F319C3-181F-4898-BD4D-1282F3F485B5}" type="pres">
      <dgm:prSet presAssocID="{5AEB5236-FB6C-475E-A2FA-35539825F75A}" presName="sibSpaceTwo" presStyleCnt="0"/>
      <dgm:spPr bwMode="auto"/>
    </dgm:pt>
    <dgm:pt modelId="{CDB618C7-EDFC-4604-9085-CE11A6F6155E}" type="pres">
      <dgm:prSet presAssocID="{BB5F3CBB-AA0E-4B44-A57F-060A4AFFA03D}" presName="vertTwo" presStyleCnt="0"/>
      <dgm:spPr bwMode="auto"/>
    </dgm:pt>
    <dgm:pt modelId="{5AA28BF6-B962-4C35-BDF3-125690A5F41C}" type="pres">
      <dgm:prSet presAssocID="{BB5F3CBB-AA0E-4B44-A57F-060A4AFFA03D}" presName="txTwo" presStyleLbl="node2" presStyleIdx="1" presStyleCnt="3" custScaleY="164071" custLinFactNeighborX="-257" custLinFactNeighborY="496">
        <dgm:presLayoutVars>
          <dgm:chPref val="3"/>
        </dgm:presLayoutVars>
      </dgm:prSet>
      <dgm:spPr bwMode="auto"/>
    </dgm:pt>
    <dgm:pt modelId="{5BA46704-7258-48BE-A6BE-97D8A27098AD}" type="pres">
      <dgm:prSet presAssocID="{BB5F3CBB-AA0E-4B44-A57F-060A4AFFA03D}" presName="horzTwo" presStyleCnt="0"/>
      <dgm:spPr bwMode="auto"/>
    </dgm:pt>
    <dgm:pt modelId="{2EBE3535-8398-46BE-9063-F0D885650235}" type="pres">
      <dgm:prSet presAssocID="{22DB2515-3748-4393-9580-0C71EA5BC68A}" presName="sibSpaceTwo" presStyleCnt="0"/>
      <dgm:spPr bwMode="auto"/>
    </dgm:pt>
    <dgm:pt modelId="{4861DC2A-7DE6-438E-BAA4-A118DAF41973}" type="pres">
      <dgm:prSet presAssocID="{CC3F084C-5D48-4BF5-81EF-7DBDAF3741FE}" presName="vertTwo" presStyleCnt="0"/>
      <dgm:spPr bwMode="auto"/>
    </dgm:pt>
    <dgm:pt modelId="{529E81EE-FE38-4428-B0C0-B416D7365016}" type="pres">
      <dgm:prSet presAssocID="{CC3F084C-5D48-4BF5-81EF-7DBDAF3741FE}" presName="txTwo" presStyleLbl="node2" presStyleIdx="2" presStyleCnt="3" custScaleY="156791">
        <dgm:presLayoutVars>
          <dgm:chPref val="3"/>
        </dgm:presLayoutVars>
      </dgm:prSet>
      <dgm:spPr bwMode="auto"/>
    </dgm:pt>
    <dgm:pt modelId="{56E6D758-0DAF-401F-81A9-2323605F8EAF}" type="pres">
      <dgm:prSet presAssocID="{CC3F084C-5D48-4BF5-81EF-7DBDAF3741FE}" presName="horzTwo" presStyleCnt="0"/>
      <dgm:spPr bwMode="auto"/>
    </dgm:pt>
  </dgm:ptLst>
  <dgm:cxnLst>
    <dgm:cxn modelId="{3C18080A-A31E-4DC3-BE36-123AC01D75AB}" srcId="{9D0B35EE-E01F-4EEB-B9EA-3B301A2CA7C2}" destId="{CC3F084C-5D48-4BF5-81EF-7DBDAF3741FE}" srcOrd="2" destOrd="0" parTransId="{4406A244-3617-465C-8205-8D6223DC2A6F}" sibTransId="{5ED95453-F2EE-437B-979C-14556D383064}"/>
    <dgm:cxn modelId="{4FB9191A-3EE9-4209-9B95-9ECD7E9A395F}" type="presOf" srcId="{9D0B35EE-E01F-4EEB-B9EA-3B301A2CA7C2}" destId="{6012360E-94B5-4D26-9226-E9E6D45178EF}" srcOrd="0" destOrd="0" presId="urn:microsoft.com/office/officeart/2005/8/layout/hierarchy4#1"/>
    <dgm:cxn modelId="{8131BD49-CBC1-4BB6-A0D9-7CDD4A1F7609}" type="presOf" srcId="{CC3F084C-5D48-4BF5-81EF-7DBDAF3741FE}" destId="{529E81EE-FE38-4428-B0C0-B416D7365016}" srcOrd="0" destOrd="0" presId="urn:microsoft.com/office/officeart/2005/8/layout/hierarchy4#1"/>
    <dgm:cxn modelId="{43E1A790-E97D-44EF-B35A-488F9400B61E}" srcId="{9D0B35EE-E01F-4EEB-B9EA-3B301A2CA7C2}" destId="{01E5A663-0866-4903-8671-CEA6F573AD5B}" srcOrd="0" destOrd="0" parTransId="{C6E05DEF-05A7-41A5-BC0A-9F8E9D631000}" sibTransId="{5AEB5236-FB6C-475E-A2FA-35539825F75A}"/>
    <dgm:cxn modelId="{2C05FDBE-3377-45BA-9D36-5D2540DE7536}" type="presOf" srcId="{01E5A663-0866-4903-8671-CEA6F573AD5B}" destId="{5D0497B7-4293-45FA-8E86-87409A4E7327}" srcOrd="0" destOrd="0" presId="urn:microsoft.com/office/officeart/2005/8/layout/hierarchy4#1"/>
    <dgm:cxn modelId="{55DD8CC6-EF56-43C0-AC2C-C362B5E5E811}" srcId="{054920DE-AB5E-449F-92D4-25A840BA55A2}" destId="{9D0B35EE-E01F-4EEB-B9EA-3B301A2CA7C2}" srcOrd="0" destOrd="0" parTransId="{A189E117-3C93-42D0-9E1D-8922883AB150}" sibTransId="{D20BC82D-7BB9-4781-9BEE-D383D89CCB4B}"/>
    <dgm:cxn modelId="{174CA9DB-EF43-48CE-9D84-6BEEE724A72F}" srcId="{9D0B35EE-E01F-4EEB-B9EA-3B301A2CA7C2}" destId="{BB5F3CBB-AA0E-4B44-A57F-060A4AFFA03D}" srcOrd="1" destOrd="0" parTransId="{467B59A1-78DF-4054-BFC6-7B76F82D5F41}" sibTransId="{22DB2515-3748-4393-9580-0C71EA5BC68A}"/>
    <dgm:cxn modelId="{C4C530E0-D965-461E-A1A1-626D584A635D}" type="presOf" srcId="{054920DE-AB5E-449F-92D4-25A840BA55A2}" destId="{BA57775A-CA92-443E-B49B-F06A9D4505C5}" srcOrd="0" destOrd="0" presId="urn:microsoft.com/office/officeart/2005/8/layout/hierarchy4#1"/>
    <dgm:cxn modelId="{5CFDC4F6-0F77-4B44-A014-44B98FA528C7}" type="presOf" srcId="{BB5F3CBB-AA0E-4B44-A57F-060A4AFFA03D}" destId="{5AA28BF6-B962-4C35-BDF3-125690A5F41C}" srcOrd="0" destOrd="0" presId="urn:microsoft.com/office/officeart/2005/8/layout/hierarchy4#1"/>
    <dgm:cxn modelId="{FDB2F2B6-6823-4178-8DF7-8BA0FC574BE5}" type="presParOf" srcId="{BA57775A-CA92-443E-B49B-F06A9D4505C5}" destId="{698BD12E-AF6A-40BC-A7D0-06076DA4B110}" srcOrd="0" destOrd="0" presId="urn:microsoft.com/office/officeart/2005/8/layout/hierarchy4#1"/>
    <dgm:cxn modelId="{E830B120-9BA1-49C6-97B6-F97BD4E1BB7A}" type="presParOf" srcId="{698BD12E-AF6A-40BC-A7D0-06076DA4B110}" destId="{6012360E-94B5-4D26-9226-E9E6D45178EF}" srcOrd="0" destOrd="0" presId="urn:microsoft.com/office/officeart/2005/8/layout/hierarchy4#1"/>
    <dgm:cxn modelId="{A71B1B2E-B959-40FB-AF3E-393B6B595750}" type="presParOf" srcId="{698BD12E-AF6A-40BC-A7D0-06076DA4B110}" destId="{349147AB-A8C7-454F-88C0-037EBACEC965}" srcOrd="1" destOrd="0" presId="urn:microsoft.com/office/officeart/2005/8/layout/hierarchy4#1"/>
    <dgm:cxn modelId="{3971DBF0-64B8-4D47-9483-7351BAEA50A0}" type="presParOf" srcId="{698BD12E-AF6A-40BC-A7D0-06076DA4B110}" destId="{4149200E-026E-4A67-AE7D-044DD25740A1}" srcOrd="2" destOrd="0" presId="urn:microsoft.com/office/officeart/2005/8/layout/hierarchy4#1"/>
    <dgm:cxn modelId="{7A3060F4-238B-493E-A7C2-B60864F215ED}" type="presParOf" srcId="{4149200E-026E-4A67-AE7D-044DD25740A1}" destId="{7DAA31EA-05D5-4C21-9FA2-189AF0679649}" srcOrd="0" destOrd="0" presId="urn:microsoft.com/office/officeart/2005/8/layout/hierarchy4#1"/>
    <dgm:cxn modelId="{129D9327-633F-417B-8373-14631F1CACE1}" type="presParOf" srcId="{7DAA31EA-05D5-4C21-9FA2-189AF0679649}" destId="{5D0497B7-4293-45FA-8E86-87409A4E7327}" srcOrd="0" destOrd="0" presId="urn:microsoft.com/office/officeart/2005/8/layout/hierarchy4#1"/>
    <dgm:cxn modelId="{17A7B96B-3279-493C-A115-E93CAF246701}" type="presParOf" srcId="{7DAA31EA-05D5-4C21-9FA2-189AF0679649}" destId="{16A24906-9A19-4557-AD9F-88452A1BCB14}" srcOrd="1" destOrd="0" presId="urn:microsoft.com/office/officeart/2005/8/layout/hierarchy4#1"/>
    <dgm:cxn modelId="{90DC301A-FB68-44B6-ACF1-9EED68D0D79F}" type="presParOf" srcId="{4149200E-026E-4A67-AE7D-044DD25740A1}" destId="{47F319C3-181F-4898-BD4D-1282F3F485B5}" srcOrd="1" destOrd="0" presId="urn:microsoft.com/office/officeart/2005/8/layout/hierarchy4#1"/>
    <dgm:cxn modelId="{DCF1A155-F0C0-48CF-A825-C774D5D993D3}" type="presParOf" srcId="{4149200E-026E-4A67-AE7D-044DD25740A1}" destId="{CDB618C7-EDFC-4604-9085-CE11A6F6155E}" srcOrd="2" destOrd="0" presId="urn:microsoft.com/office/officeart/2005/8/layout/hierarchy4#1"/>
    <dgm:cxn modelId="{0D2AFC1C-77DC-45B8-AEC4-D9608BBE3C46}" type="presParOf" srcId="{CDB618C7-EDFC-4604-9085-CE11A6F6155E}" destId="{5AA28BF6-B962-4C35-BDF3-125690A5F41C}" srcOrd="0" destOrd="0" presId="urn:microsoft.com/office/officeart/2005/8/layout/hierarchy4#1"/>
    <dgm:cxn modelId="{B356D534-9C1E-4758-AC47-E497A731628B}" type="presParOf" srcId="{CDB618C7-EDFC-4604-9085-CE11A6F6155E}" destId="{5BA46704-7258-48BE-A6BE-97D8A27098AD}" srcOrd="1" destOrd="0" presId="urn:microsoft.com/office/officeart/2005/8/layout/hierarchy4#1"/>
    <dgm:cxn modelId="{E1EDD158-4B7B-44D5-B13B-6296132BA44F}" type="presParOf" srcId="{4149200E-026E-4A67-AE7D-044DD25740A1}" destId="{2EBE3535-8398-46BE-9063-F0D885650235}" srcOrd="3" destOrd="0" presId="urn:microsoft.com/office/officeart/2005/8/layout/hierarchy4#1"/>
    <dgm:cxn modelId="{21599CD8-460A-44DF-9217-137C6AD28B99}" type="presParOf" srcId="{4149200E-026E-4A67-AE7D-044DD25740A1}" destId="{4861DC2A-7DE6-438E-BAA4-A118DAF41973}" srcOrd="4" destOrd="0" presId="urn:microsoft.com/office/officeart/2005/8/layout/hierarchy4#1"/>
    <dgm:cxn modelId="{F6EE8E9E-C6F1-432A-9A1E-4A5A75C3145E}" type="presParOf" srcId="{4861DC2A-7DE6-438E-BAA4-A118DAF41973}" destId="{529E81EE-FE38-4428-B0C0-B416D7365016}" srcOrd="0" destOrd="0" presId="urn:microsoft.com/office/officeart/2005/8/layout/hierarchy4#1"/>
    <dgm:cxn modelId="{403E93F6-F724-4090-A890-F24C357448BB}" type="presParOf" srcId="{4861DC2A-7DE6-438E-BAA4-A118DAF41973}" destId="{56E6D758-0DAF-401F-81A9-2323605F8EAF}" srcOrd="1" destOrd="0" presId="urn:microsoft.com/office/officeart/2005/8/layout/hierarchy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19197-F508-40B4-8DA3-8146426D4699}">
      <dsp:nvSpPr>
        <dsp:cNvPr id="0" name=""/>
        <dsp:cNvSpPr/>
      </dsp:nvSpPr>
      <dsp:spPr bwMode="auto">
        <a:xfrm rot="5400000">
          <a:off x="-136505" y="138880"/>
          <a:ext cx="910035" cy="637024"/>
        </a:xfrm>
        <a:prstGeom prst="chevron">
          <a:avLst>
            <a:gd name="adj" fmla="val 50000"/>
          </a:avLst>
        </a:prstGeom>
        <a:solidFill>
          <a:schemeClr val="accent3">
            <a:hueOff val="0"/>
            <a:satOff val="0"/>
            <a:lumOff val="0"/>
            <a:alphaOff val="0"/>
          </a:schemeClr>
        </a:solidFill>
        <a:ln w="15875" cap="rnd" cmpd="sng" algn="ctr">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defRPr/>
          </a:pPr>
          <a:endParaRPr lang="ru-RU" sz="1700" kern="1200"/>
        </a:p>
      </dsp:txBody>
      <dsp:txXfrm rot="-5400000">
        <a:off x="1" y="320886"/>
        <a:ext cx="637024" cy="273011"/>
      </dsp:txXfrm>
    </dsp:sp>
    <dsp:sp modelId="{4081495A-C712-4997-A715-A721FF0C9D09}">
      <dsp:nvSpPr>
        <dsp:cNvPr id="0" name=""/>
        <dsp:cNvSpPr/>
      </dsp:nvSpPr>
      <dsp:spPr bwMode="auto">
        <a:xfrm rot="5400000">
          <a:off x="5460550" y="-4820423"/>
          <a:ext cx="591522" cy="10238575"/>
        </a:xfrm>
        <a:prstGeom prst="round2SameRect">
          <a:avLst>
            <a:gd name="adj1" fmla="val 16667"/>
            <a:gd name="adj2" fmla="val 0"/>
          </a:avLst>
        </a:prstGeom>
        <a:solidFill>
          <a:schemeClr val="lt1">
            <a:alpha val="90000"/>
            <a:hueOff val="0"/>
            <a:satOff val="0"/>
            <a:lumOff val="0"/>
            <a:alphaOff val="0"/>
          </a:schemeClr>
        </a:solidFill>
        <a:ln w="15875" cap="rnd" cmpd="sng" algn="ctr">
          <a:prstDash val="solid"/>
        </a:ln>
        <a:effectLst/>
      </dsp:spPr>
      <dsp:style>
        <a:lnRef idx="2">
          <a:srgbClr val="000000"/>
        </a:lnRef>
        <a:fillRef idx="1">
          <a:srgbClr val="000000"/>
        </a:fillRef>
        <a:effectRef idx="0">
          <a:srgbClr val="00000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defRPr/>
          </a:pPr>
          <a:r>
            <a:rPr lang="ru-RU" sz="2700" kern="1200">
              <a:latin typeface="Liberation Serif"/>
              <a:ea typeface="Liberation Serif"/>
              <a:cs typeface="Liberation Serif"/>
            </a:rPr>
            <a:t>Утверждение бюджета очередного года</a:t>
          </a:r>
          <a:endParaRPr lang="ru-RU" sz="2700" kern="1200"/>
        </a:p>
      </dsp:txBody>
      <dsp:txXfrm rot="-5400000">
        <a:off x="637024" y="31979"/>
        <a:ext cx="10209699" cy="533770"/>
      </dsp:txXfrm>
    </dsp:sp>
    <dsp:sp modelId="{B201F85B-D3AC-498C-9DF5-73FF43B264BD}">
      <dsp:nvSpPr>
        <dsp:cNvPr id="0" name=""/>
        <dsp:cNvSpPr/>
      </dsp:nvSpPr>
      <dsp:spPr bwMode="auto">
        <a:xfrm rot="5400000">
          <a:off x="-136505" y="951687"/>
          <a:ext cx="910035" cy="637024"/>
        </a:xfrm>
        <a:prstGeom prst="chevron">
          <a:avLst>
            <a:gd name="adj" fmla="val 50000"/>
          </a:avLst>
        </a:prstGeom>
        <a:solidFill>
          <a:schemeClr val="accent3">
            <a:hueOff val="3519069"/>
            <a:satOff val="-8018"/>
            <a:lumOff val="3216"/>
            <a:alphaOff val="0"/>
          </a:schemeClr>
        </a:solidFill>
        <a:ln w="15875" cap="rnd" cmpd="sng" algn="ctr">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defRPr/>
          </a:pPr>
          <a:endParaRPr lang="ru-RU" sz="1700" kern="1200"/>
        </a:p>
      </dsp:txBody>
      <dsp:txXfrm rot="-5400000">
        <a:off x="1" y="1133693"/>
        <a:ext cx="637024" cy="273011"/>
      </dsp:txXfrm>
    </dsp:sp>
    <dsp:sp modelId="{47B11177-44B2-4EE6-8AE1-BFBB57134447}">
      <dsp:nvSpPr>
        <dsp:cNvPr id="0" name=""/>
        <dsp:cNvSpPr/>
      </dsp:nvSpPr>
      <dsp:spPr bwMode="auto">
        <a:xfrm rot="5400000">
          <a:off x="5460550" y="-4008343"/>
          <a:ext cx="591522" cy="10238575"/>
        </a:xfrm>
        <a:prstGeom prst="round2SameRect">
          <a:avLst>
            <a:gd name="adj1" fmla="val 16667"/>
            <a:gd name="adj2" fmla="val 0"/>
          </a:avLst>
        </a:prstGeom>
        <a:solidFill>
          <a:schemeClr val="lt1">
            <a:alpha val="90000"/>
            <a:hueOff val="0"/>
            <a:satOff val="0"/>
            <a:lumOff val="0"/>
            <a:alphaOff val="0"/>
          </a:schemeClr>
        </a:solidFill>
        <a:ln w="15875" cap="rnd" cmpd="sng" algn="ctr">
          <a:prstDash val="solid"/>
        </a:ln>
        <a:effectLst/>
      </dsp:spPr>
      <dsp:style>
        <a:lnRef idx="2">
          <a:srgbClr val="000000"/>
        </a:lnRef>
        <a:fillRef idx="1">
          <a:srgbClr val="000000"/>
        </a:fillRef>
        <a:effectRef idx="0">
          <a:srgbClr val="00000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defRPr/>
          </a:pPr>
          <a:r>
            <a:rPr lang="ru-RU" sz="2700" kern="1200">
              <a:latin typeface="Liberation Serif"/>
              <a:ea typeface="Liberation Serif"/>
              <a:cs typeface="Liberation Serif"/>
            </a:rPr>
            <a:t>Исполнение бюджета в текущем году</a:t>
          </a:r>
          <a:endParaRPr lang="ru-RU" sz="2700" kern="1200"/>
        </a:p>
      </dsp:txBody>
      <dsp:txXfrm rot="-5400000">
        <a:off x="637024" y="844059"/>
        <a:ext cx="10209699" cy="533770"/>
      </dsp:txXfrm>
    </dsp:sp>
    <dsp:sp modelId="{F7DD0030-6FD8-4301-AE80-75F93AAB990A}">
      <dsp:nvSpPr>
        <dsp:cNvPr id="0" name=""/>
        <dsp:cNvSpPr/>
      </dsp:nvSpPr>
      <dsp:spPr bwMode="auto">
        <a:xfrm rot="5400000">
          <a:off x="-136505" y="1763767"/>
          <a:ext cx="910035" cy="637024"/>
        </a:xfrm>
        <a:prstGeom prst="chevron">
          <a:avLst>
            <a:gd name="adj" fmla="val 50000"/>
          </a:avLst>
        </a:prstGeom>
        <a:solidFill>
          <a:schemeClr val="accent3">
            <a:hueOff val="7038137"/>
            <a:satOff val="-16035"/>
            <a:lumOff val="6432"/>
            <a:alphaOff val="0"/>
          </a:schemeClr>
        </a:solidFill>
        <a:ln w="15875" cap="rnd" cmpd="sng" algn="ctr">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defRPr/>
          </a:pPr>
          <a:endParaRPr lang="ru-RU" sz="1700" kern="1200"/>
        </a:p>
      </dsp:txBody>
      <dsp:txXfrm rot="-5400000">
        <a:off x="1" y="1945773"/>
        <a:ext cx="637024" cy="273011"/>
      </dsp:txXfrm>
    </dsp:sp>
    <dsp:sp modelId="{734F2728-FD00-4DDD-8C3D-2002F14EF748}">
      <dsp:nvSpPr>
        <dsp:cNvPr id="0" name=""/>
        <dsp:cNvSpPr/>
      </dsp:nvSpPr>
      <dsp:spPr bwMode="auto">
        <a:xfrm rot="5400000">
          <a:off x="5460550" y="-3196263"/>
          <a:ext cx="591522" cy="10238575"/>
        </a:xfrm>
        <a:prstGeom prst="round2SameRect">
          <a:avLst>
            <a:gd name="adj1" fmla="val 16667"/>
            <a:gd name="adj2" fmla="val 0"/>
          </a:avLst>
        </a:prstGeom>
        <a:solidFill>
          <a:schemeClr val="lt1">
            <a:alpha val="90000"/>
            <a:hueOff val="0"/>
            <a:satOff val="0"/>
            <a:lumOff val="0"/>
            <a:alphaOff val="0"/>
          </a:schemeClr>
        </a:solidFill>
        <a:ln w="15875" cap="rnd" cmpd="sng" algn="ctr">
          <a:prstDash val="solid"/>
        </a:ln>
        <a:effectLst/>
      </dsp:spPr>
      <dsp:style>
        <a:lnRef idx="2">
          <a:srgbClr val="000000"/>
        </a:lnRef>
        <a:fillRef idx="1">
          <a:srgbClr val="000000"/>
        </a:fillRef>
        <a:effectRef idx="0">
          <a:srgbClr val="00000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defRPr/>
          </a:pPr>
          <a:r>
            <a:rPr lang="ru-RU" sz="2700" kern="1200">
              <a:latin typeface="Liberation Serif"/>
              <a:ea typeface="Liberation Serif"/>
              <a:cs typeface="Liberation Serif"/>
            </a:rPr>
            <a:t>Формирование отчета об исполнении бюджета предыдущего года</a:t>
          </a:r>
          <a:endParaRPr lang="ru-RU" sz="2700" kern="1200"/>
        </a:p>
      </dsp:txBody>
      <dsp:txXfrm rot="-5400000">
        <a:off x="637024" y="1656139"/>
        <a:ext cx="10209699" cy="533770"/>
      </dsp:txXfrm>
    </dsp:sp>
    <dsp:sp modelId="{A23344A3-9C67-4B75-AE57-5EEFD72D205D}">
      <dsp:nvSpPr>
        <dsp:cNvPr id="0" name=""/>
        <dsp:cNvSpPr/>
      </dsp:nvSpPr>
      <dsp:spPr bwMode="auto">
        <a:xfrm rot="5400000">
          <a:off x="-136505" y="2575847"/>
          <a:ext cx="910035" cy="637024"/>
        </a:xfrm>
        <a:prstGeom prst="chevron">
          <a:avLst>
            <a:gd name="adj" fmla="val 50000"/>
          </a:avLst>
        </a:prstGeom>
        <a:solidFill>
          <a:schemeClr val="accent3">
            <a:hueOff val="10557206"/>
            <a:satOff val="-24053"/>
            <a:lumOff val="9648"/>
            <a:alphaOff val="0"/>
          </a:schemeClr>
        </a:solidFill>
        <a:ln w="15875" cap="rnd" cmpd="sng" algn="ctr">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defRPr/>
          </a:pPr>
          <a:endParaRPr lang="ru-RU" sz="1700" kern="1200"/>
        </a:p>
      </dsp:txBody>
      <dsp:txXfrm rot="-5400000">
        <a:off x="1" y="2757853"/>
        <a:ext cx="637024" cy="273011"/>
      </dsp:txXfrm>
    </dsp:sp>
    <dsp:sp modelId="{D26461E3-B430-453A-86E0-43CAB7F4BEFA}">
      <dsp:nvSpPr>
        <dsp:cNvPr id="0" name=""/>
        <dsp:cNvSpPr/>
      </dsp:nvSpPr>
      <dsp:spPr bwMode="auto">
        <a:xfrm rot="5400000">
          <a:off x="5460550" y="-2384183"/>
          <a:ext cx="591522" cy="10238575"/>
        </a:xfrm>
        <a:prstGeom prst="round2SameRect">
          <a:avLst>
            <a:gd name="adj1" fmla="val 16667"/>
            <a:gd name="adj2" fmla="val 0"/>
          </a:avLst>
        </a:prstGeom>
        <a:solidFill>
          <a:schemeClr val="lt1">
            <a:alpha val="90000"/>
            <a:hueOff val="0"/>
            <a:satOff val="0"/>
            <a:lumOff val="0"/>
            <a:alphaOff val="0"/>
          </a:schemeClr>
        </a:solidFill>
        <a:ln w="15875" cap="rnd" cmpd="sng" algn="ctr">
          <a:prstDash val="solid"/>
        </a:ln>
        <a:effectLst/>
      </dsp:spPr>
      <dsp:style>
        <a:lnRef idx="2">
          <a:srgbClr val="000000"/>
        </a:lnRef>
        <a:fillRef idx="1">
          <a:srgbClr val="000000"/>
        </a:fillRef>
        <a:effectRef idx="0">
          <a:srgbClr val="00000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defRPr/>
          </a:pPr>
          <a:r>
            <a:rPr lang="ru-RU" sz="2700" kern="1200">
              <a:latin typeface="Liberation Serif"/>
              <a:ea typeface="Liberation Serif"/>
              <a:cs typeface="Liberation Serif"/>
            </a:rPr>
            <a:t>Утверждение отчета об исполнении бюджета предыдущего года</a:t>
          </a:r>
          <a:endParaRPr lang="ru-RU" sz="2700" kern="1200"/>
        </a:p>
      </dsp:txBody>
      <dsp:txXfrm rot="-5400000">
        <a:off x="637024" y="2468219"/>
        <a:ext cx="10209699" cy="533770"/>
      </dsp:txXfrm>
    </dsp:sp>
    <dsp:sp modelId="{8CD40BB4-9BBE-4A08-BF30-EB4BB8167D02}">
      <dsp:nvSpPr>
        <dsp:cNvPr id="0" name=""/>
        <dsp:cNvSpPr/>
      </dsp:nvSpPr>
      <dsp:spPr bwMode="auto">
        <a:xfrm rot="5400000">
          <a:off x="-136505" y="3387927"/>
          <a:ext cx="910035" cy="637024"/>
        </a:xfrm>
        <a:prstGeom prst="chevron">
          <a:avLst>
            <a:gd name="adj" fmla="val 50000"/>
          </a:avLst>
        </a:prstGeom>
        <a:solidFill>
          <a:schemeClr val="accent3">
            <a:hueOff val="14076274"/>
            <a:satOff val="-32070"/>
            <a:lumOff val="12864"/>
            <a:alphaOff val="0"/>
          </a:schemeClr>
        </a:solidFill>
        <a:ln w="15875" cap="rnd" cmpd="sng" algn="ctr">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defRPr/>
          </a:pPr>
          <a:endParaRPr lang="ru-RU" sz="1700" kern="1200"/>
        </a:p>
      </dsp:txBody>
      <dsp:txXfrm rot="-5400000">
        <a:off x="1" y="3569933"/>
        <a:ext cx="637024" cy="273011"/>
      </dsp:txXfrm>
    </dsp:sp>
    <dsp:sp modelId="{07174B66-6637-4E72-87ED-25D22324B0F5}">
      <dsp:nvSpPr>
        <dsp:cNvPr id="0" name=""/>
        <dsp:cNvSpPr/>
      </dsp:nvSpPr>
      <dsp:spPr bwMode="auto">
        <a:xfrm rot="5400000">
          <a:off x="5460550" y="-1572104"/>
          <a:ext cx="591522" cy="10238575"/>
        </a:xfrm>
        <a:prstGeom prst="round2SameRect">
          <a:avLst>
            <a:gd name="adj1" fmla="val 16667"/>
            <a:gd name="adj2" fmla="val 0"/>
          </a:avLst>
        </a:prstGeom>
        <a:solidFill>
          <a:schemeClr val="lt1">
            <a:alpha val="90000"/>
            <a:hueOff val="0"/>
            <a:satOff val="0"/>
            <a:lumOff val="0"/>
            <a:alphaOff val="0"/>
          </a:schemeClr>
        </a:solidFill>
        <a:ln w="15875" cap="rnd" cmpd="sng" algn="ctr">
          <a:prstDash val="solid"/>
        </a:ln>
        <a:effectLst/>
      </dsp:spPr>
      <dsp:style>
        <a:lnRef idx="2">
          <a:srgbClr val="000000"/>
        </a:lnRef>
        <a:fillRef idx="1">
          <a:srgbClr val="000000"/>
        </a:fillRef>
        <a:effectRef idx="0">
          <a:srgbClr val="00000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defRPr/>
          </a:pPr>
          <a:r>
            <a:rPr lang="ru-RU" sz="2700" kern="1200">
              <a:latin typeface="Liberation Serif"/>
              <a:ea typeface="Liberation Serif"/>
              <a:cs typeface="Liberation Serif"/>
            </a:rPr>
            <a:t>Составление проекта бюджетного очередного года</a:t>
          </a:r>
          <a:endParaRPr lang="ru-RU" sz="2700" kern="1200"/>
        </a:p>
      </dsp:txBody>
      <dsp:txXfrm rot="-5400000">
        <a:off x="637024" y="3280298"/>
        <a:ext cx="10209699" cy="533770"/>
      </dsp:txXfrm>
    </dsp:sp>
    <dsp:sp modelId="{21E3F0C5-4325-4CC0-9DFA-27DE10491164}">
      <dsp:nvSpPr>
        <dsp:cNvPr id="0" name=""/>
        <dsp:cNvSpPr/>
      </dsp:nvSpPr>
      <dsp:spPr bwMode="auto">
        <a:xfrm rot="5400000">
          <a:off x="-136505" y="4200007"/>
          <a:ext cx="910035" cy="637024"/>
        </a:xfrm>
        <a:prstGeom prst="chevron">
          <a:avLst>
            <a:gd name="adj" fmla="val 50000"/>
          </a:avLst>
        </a:prstGeom>
        <a:solidFill>
          <a:schemeClr val="accent3">
            <a:hueOff val="17595342"/>
            <a:satOff val="-40088"/>
            <a:lumOff val="16080"/>
            <a:alphaOff val="0"/>
          </a:schemeClr>
        </a:solidFill>
        <a:ln w="15875" cap="rnd" cmpd="sng" algn="ctr">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defRPr/>
          </a:pPr>
          <a:endParaRPr lang="ru-RU" sz="1700" kern="1200"/>
        </a:p>
      </dsp:txBody>
      <dsp:txXfrm rot="-5400000">
        <a:off x="1" y="4382013"/>
        <a:ext cx="637024" cy="273011"/>
      </dsp:txXfrm>
    </dsp:sp>
    <dsp:sp modelId="{A4B049F6-40D4-4E7D-990A-6F7E7CB7D849}">
      <dsp:nvSpPr>
        <dsp:cNvPr id="0" name=""/>
        <dsp:cNvSpPr/>
      </dsp:nvSpPr>
      <dsp:spPr bwMode="auto">
        <a:xfrm rot="5400000">
          <a:off x="5460550" y="-760024"/>
          <a:ext cx="591522" cy="10238575"/>
        </a:xfrm>
        <a:prstGeom prst="round2SameRect">
          <a:avLst>
            <a:gd name="adj1" fmla="val 16667"/>
            <a:gd name="adj2" fmla="val 0"/>
          </a:avLst>
        </a:prstGeom>
        <a:solidFill>
          <a:schemeClr val="lt1">
            <a:alpha val="90000"/>
            <a:hueOff val="0"/>
            <a:satOff val="0"/>
            <a:lumOff val="0"/>
            <a:alphaOff val="0"/>
          </a:schemeClr>
        </a:solidFill>
        <a:ln w="15875" cap="rnd" cmpd="sng" algn="ctr">
          <a:prstDash val="solid"/>
        </a:ln>
        <a:effectLst/>
      </dsp:spPr>
      <dsp:style>
        <a:lnRef idx="2">
          <a:srgbClr val="000000"/>
        </a:lnRef>
        <a:fillRef idx="1">
          <a:srgbClr val="000000"/>
        </a:fillRef>
        <a:effectRef idx="0">
          <a:srgbClr val="00000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defRPr/>
          </a:pPr>
          <a:r>
            <a:rPr lang="ru-RU" sz="2700" kern="1200">
              <a:latin typeface="Liberation Serif"/>
              <a:ea typeface="Liberation Serif"/>
              <a:cs typeface="Liberation Serif"/>
            </a:rPr>
            <a:t>Рассмотрение проекта бюджета очередного года</a:t>
          </a:r>
          <a:endParaRPr lang="ru-RU" sz="2700" kern="1200"/>
        </a:p>
      </dsp:txBody>
      <dsp:txXfrm rot="-5400000">
        <a:off x="637024" y="4092378"/>
        <a:ext cx="10209699" cy="5337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8DBF5-6C0E-4D1B-AEB8-8F7B00168A37}">
      <dsp:nvSpPr>
        <dsp:cNvPr id="0" name=""/>
        <dsp:cNvSpPr/>
      </dsp:nvSpPr>
      <dsp:spPr bwMode="auto">
        <a:xfrm rot="5400000">
          <a:off x="7089650" y="-3134430"/>
          <a:ext cx="611515" cy="6960384"/>
        </a:xfrm>
        <a:prstGeom prst="round2SameRect">
          <a:avLst>
            <a:gd name="adj1" fmla="val 16667"/>
            <a:gd name="adj2" fmla="val 0"/>
          </a:avLst>
        </a:prstGeom>
        <a:solidFill>
          <a:schemeClr val="accent5">
            <a:tint val="40000"/>
            <a:alpha val="90000"/>
            <a:hueOff val="0"/>
            <a:satOff val="0"/>
            <a:lumOff val="0"/>
            <a:alphaOff val="0"/>
          </a:schemeClr>
        </a:solidFill>
        <a:ln w="15875" cap="rnd" cmpd="sng" algn="ctr">
          <a:prstDash val="solid"/>
        </a:ln>
        <a:effectLst/>
      </dsp:spPr>
      <dsp:style>
        <a:lnRef idx="2">
          <a:srgbClr val="000000"/>
        </a:lnRef>
        <a:fillRef idx="1">
          <a:srgbClr val="000000"/>
        </a:fillRef>
        <a:effectRef idx="0">
          <a:srgbClr val="00000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defRPr/>
          </a:pPr>
          <a:r>
            <a:rPr lang="ru-RU" sz="1200" kern="1200">
              <a:latin typeface="Liberation Serif"/>
              <a:ea typeface="Liberation Serif"/>
              <a:cs typeface="Liberation Serif"/>
            </a:rPr>
            <a:t>Работа по составлению проекта бюджета района начинается за 6 месяцев до начала очередного финансового года. Администрация района утверждает перечень мероприятий по разработке проекта бюджета, определяет ответственных исполнителей и сроки исполнения. Непосредственное составление проекта бюджета осуществляет финансовое управление.</a:t>
          </a:r>
          <a:endParaRPr lang="ru-RU" sz="1200" kern="1200"/>
        </a:p>
      </dsp:txBody>
      <dsp:txXfrm rot="-5400000">
        <a:off x="3915216" y="69856"/>
        <a:ext cx="6930532" cy="551811"/>
      </dsp:txXfrm>
    </dsp:sp>
    <dsp:sp modelId="{04B4C4CF-B1F5-45B5-8909-A554A5924EC5}">
      <dsp:nvSpPr>
        <dsp:cNvPr id="0" name=""/>
        <dsp:cNvSpPr/>
      </dsp:nvSpPr>
      <dsp:spPr bwMode="auto">
        <a:xfrm>
          <a:off x="0" y="752"/>
          <a:ext cx="3915216" cy="690017"/>
        </a:xfrm>
        <a:prstGeom prst="roundRect">
          <a:avLst>
            <a:gd name="adj" fmla="val 16667"/>
          </a:avLst>
        </a:prstGeom>
        <a:solidFill>
          <a:schemeClr val="accent5">
            <a:hueOff val="0"/>
            <a:satOff val="0"/>
            <a:lumOff val="0"/>
            <a:alphaOff val="0"/>
          </a:schemeClr>
        </a:solidFill>
        <a:ln w="15875" cap="rnd" cmpd="sng" algn="ctr">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defRPr/>
          </a:pPr>
          <a:r>
            <a:rPr lang="ru-RU" sz="2200" kern="1200">
              <a:latin typeface="Liberation Serif"/>
              <a:ea typeface="Liberation Serif"/>
              <a:cs typeface="Liberation Serif"/>
            </a:rPr>
            <a:t>Составление проекта бюджета</a:t>
          </a:r>
          <a:endParaRPr lang="ru-RU" sz="2200" kern="1200"/>
        </a:p>
      </dsp:txBody>
      <dsp:txXfrm>
        <a:off x="33684" y="34436"/>
        <a:ext cx="3847848" cy="622649"/>
      </dsp:txXfrm>
    </dsp:sp>
    <dsp:sp modelId="{183F96C5-20E3-463D-A368-737F6521EEED}">
      <dsp:nvSpPr>
        <dsp:cNvPr id="0" name=""/>
        <dsp:cNvSpPr/>
      </dsp:nvSpPr>
      <dsp:spPr bwMode="auto">
        <a:xfrm rot="5400000">
          <a:off x="6598670" y="-1850870"/>
          <a:ext cx="1579030" cy="6953586"/>
        </a:xfrm>
        <a:prstGeom prst="round2SameRect">
          <a:avLst>
            <a:gd name="adj1" fmla="val 16667"/>
            <a:gd name="adj2" fmla="val 0"/>
          </a:avLst>
        </a:prstGeom>
        <a:solidFill>
          <a:schemeClr val="accent5">
            <a:tint val="40000"/>
            <a:alpha val="90000"/>
            <a:hueOff val="-1343620"/>
            <a:satOff val="1280"/>
            <a:lumOff val="-41"/>
            <a:alphaOff val="0"/>
          </a:schemeClr>
        </a:solidFill>
        <a:ln w="15875" cap="rnd" cmpd="sng" algn="ctr">
          <a:prstDash val="solid"/>
        </a:ln>
        <a:effectLst/>
      </dsp:spPr>
      <dsp:style>
        <a:lnRef idx="2">
          <a:srgbClr val="000000"/>
        </a:lnRef>
        <a:fillRef idx="1">
          <a:srgbClr val="000000"/>
        </a:fillRef>
        <a:effectRef idx="0">
          <a:srgbClr val="00000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defRPr/>
          </a:pPr>
          <a:r>
            <a:rPr lang="ru-RU" sz="1200" kern="1200">
              <a:latin typeface="Liberation Serif"/>
              <a:ea typeface="Liberation Serif"/>
              <a:cs typeface="Liberation Serif"/>
            </a:rPr>
            <a:t>Сформированный проект бюджета района Глава вносит на рассмотрение в Думу муниципального  района не позднее 15 ноября текущего года.</a:t>
          </a:r>
          <a:endParaRPr lang="ru-RU" sz="1200" kern="1200"/>
        </a:p>
        <a:p>
          <a:pPr marL="114300" lvl="1" indent="-114300" algn="l" defTabSz="533400">
            <a:lnSpc>
              <a:spcPct val="90000"/>
            </a:lnSpc>
            <a:spcBef>
              <a:spcPct val="0"/>
            </a:spcBef>
            <a:spcAft>
              <a:spcPct val="15000"/>
            </a:spcAft>
            <a:buChar char="•"/>
            <a:defRPr/>
          </a:pPr>
          <a:r>
            <a:rPr lang="ru-RU" sz="1200" kern="1200">
              <a:latin typeface="Liberation Serif"/>
              <a:ea typeface="Liberation Serif"/>
              <a:cs typeface="Liberation Serif"/>
            </a:rPr>
            <a:t>Принятый к рассмотрению  Думой муниципального района  проект бюджета направляется в комиссию по бюджету, финансам и налоговой политике и в Контрольный орган.</a:t>
          </a:r>
          <a:endParaRPr lang="ru-RU" sz="1200" kern="1200"/>
        </a:p>
        <a:p>
          <a:pPr marL="114300" lvl="1" indent="-114300" algn="l" defTabSz="533400">
            <a:lnSpc>
              <a:spcPct val="90000"/>
            </a:lnSpc>
            <a:spcBef>
              <a:spcPct val="0"/>
            </a:spcBef>
            <a:spcAft>
              <a:spcPct val="15000"/>
            </a:spcAft>
            <a:buChar char="•"/>
            <a:defRPr/>
          </a:pPr>
          <a:r>
            <a:rPr lang="ru-RU" sz="1200" kern="1200">
              <a:latin typeface="Liberation Serif"/>
              <a:ea typeface="Liberation Serif"/>
              <a:cs typeface="Liberation Serif"/>
            </a:rPr>
            <a:t>Проект решения о местном бюджете выносится администрацией Слободо-Туринского муниципального района на публичные слушания в соответствии с Положением  «О порядке организации и проведения публичных слушаний в Слободо-Туринском районе.</a:t>
          </a:r>
          <a:endParaRPr lang="ru-RU" sz="1200" kern="1200"/>
        </a:p>
        <a:p>
          <a:pPr marL="114300" lvl="1" indent="-114300" algn="l" defTabSz="533400">
            <a:lnSpc>
              <a:spcPct val="90000"/>
            </a:lnSpc>
            <a:spcBef>
              <a:spcPct val="0"/>
            </a:spcBef>
            <a:spcAft>
              <a:spcPct val="15000"/>
            </a:spcAft>
            <a:buChar char="•"/>
            <a:defRPr/>
          </a:pPr>
          <a:r>
            <a:rPr lang="ru-RU" sz="1200" kern="1200">
              <a:latin typeface="Liberation Serif"/>
              <a:ea typeface="Liberation Serif"/>
              <a:cs typeface="Liberation Serif"/>
            </a:rPr>
            <a:t>Проект решения о местном бюджете на очередной финансовый год подлежит официальному опубликованию в установленном порядке.</a:t>
          </a:r>
          <a:endParaRPr lang="ru-RU" sz="1200" kern="1200"/>
        </a:p>
      </dsp:txBody>
      <dsp:txXfrm rot="-5400000">
        <a:off x="3911392" y="913490"/>
        <a:ext cx="6876504" cy="1424866"/>
      </dsp:txXfrm>
    </dsp:sp>
    <dsp:sp modelId="{8BC3E68F-E4DC-4BD8-AF70-61B6A2D953F7}">
      <dsp:nvSpPr>
        <dsp:cNvPr id="0" name=""/>
        <dsp:cNvSpPr/>
      </dsp:nvSpPr>
      <dsp:spPr bwMode="auto">
        <a:xfrm>
          <a:off x="0" y="725270"/>
          <a:ext cx="3911392" cy="1801304"/>
        </a:xfrm>
        <a:prstGeom prst="roundRect">
          <a:avLst>
            <a:gd name="adj" fmla="val 16667"/>
          </a:avLst>
        </a:prstGeom>
        <a:solidFill>
          <a:schemeClr val="accent5">
            <a:hueOff val="-1519836"/>
            <a:satOff val="1607"/>
            <a:lumOff val="-295"/>
            <a:alphaOff val="0"/>
          </a:schemeClr>
        </a:solidFill>
        <a:ln w="15875" cap="rnd" cmpd="sng" algn="ctr">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defRPr/>
          </a:pPr>
          <a:r>
            <a:rPr lang="ru-RU" sz="2200" kern="1200">
              <a:latin typeface="Liberation Serif"/>
              <a:ea typeface="Liberation Serif"/>
              <a:cs typeface="Liberation Serif"/>
            </a:rPr>
            <a:t>Рассмотрение проекта бюджета</a:t>
          </a:r>
          <a:endParaRPr lang="ru-RU" sz="2200" kern="1200"/>
        </a:p>
      </dsp:txBody>
      <dsp:txXfrm>
        <a:off x="87932" y="813202"/>
        <a:ext cx="3735528" cy="1625440"/>
      </dsp:txXfrm>
    </dsp:sp>
    <dsp:sp modelId="{47C4B9AD-1995-41D3-B895-96656922A46A}">
      <dsp:nvSpPr>
        <dsp:cNvPr id="0" name=""/>
        <dsp:cNvSpPr/>
      </dsp:nvSpPr>
      <dsp:spPr bwMode="auto">
        <a:xfrm rot="5400000">
          <a:off x="6873695" y="-271351"/>
          <a:ext cx="1028981" cy="6953586"/>
        </a:xfrm>
        <a:prstGeom prst="round2SameRect">
          <a:avLst>
            <a:gd name="adj1" fmla="val 16667"/>
            <a:gd name="adj2" fmla="val 0"/>
          </a:avLst>
        </a:prstGeom>
        <a:solidFill>
          <a:schemeClr val="accent5">
            <a:tint val="40000"/>
            <a:alpha val="90000"/>
            <a:hueOff val="-2687239"/>
            <a:satOff val="2559"/>
            <a:lumOff val="-82"/>
            <a:alphaOff val="0"/>
          </a:schemeClr>
        </a:solidFill>
        <a:ln w="15875" cap="rnd" cmpd="sng" algn="ctr">
          <a:prstDash val="solid"/>
        </a:ln>
        <a:effectLst/>
      </dsp:spPr>
      <dsp:style>
        <a:lnRef idx="2">
          <a:srgbClr val="000000"/>
        </a:lnRef>
        <a:fillRef idx="1">
          <a:srgbClr val="000000"/>
        </a:fillRef>
        <a:effectRef idx="0">
          <a:srgbClr val="00000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defRPr/>
          </a:pPr>
          <a:r>
            <a:rPr lang="ru-RU" sz="1200" kern="1200">
              <a:latin typeface="Liberation Serif"/>
              <a:ea typeface="Liberation Serif"/>
              <a:cs typeface="Liberation Serif"/>
            </a:rPr>
            <a:t>Бюджет  Слободо-Туринского муниципального района утверждается районной Думой в форме Решения.</a:t>
          </a:r>
          <a:endParaRPr lang="ru-RU" sz="1200" kern="1200"/>
        </a:p>
        <a:p>
          <a:pPr marL="114300" lvl="1" indent="-114300" algn="l" defTabSz="533400">
            <a:lnSpc>
              <a:spcPct val="90000"/>
            </a:lnSpc>
            <a:spcBef>
              <a:spcPct val="0"/>
            </a:spcBef>
            <a:spcAft>
              <a:spcPct val="15000"/>
            </a:spcAft>
            <a:buChar char="•"/>
            <a:defRPr/>
          </a:pPr>
          <a:r>
            <a:rPr lang="ru-RU" sz="1200" kern="1200">
              <a:latin typeface="Liberation Serif"/>
              <a:ea typeface="Liberation Serif"/>
              <a:cs typeface="Liberation Serif"/>
            </a:rPr>
            <a:t>Принятое районной Думой Решение о бюджете подлежит обнародованию путем опубликования в общественно-политической газете Слободо-Туринского муниципального района «Коммунар» и разместить на официальной сайте Думы Слободо-Туринского муниципального района в информационно-телекоммуникационной сети «Интернет» </a:t>
          </a:r>
          <a:r>
            <a:rPr lang="en-US" sz="1200" kern="1200">
              <a:latin typeface="Liberation Serif"/>
              <a:ea typeface="Liberation Serif"/>
              <a:cs typeface="Liberation Serif"/>
            </a:rPr>
            <a:t>http://sld-duma.ru</a:t>
          </a:r>
          <a:endParaRPr lang="ru-RU" sz="1200" kern="1200"/>
        </a:p>
      </dsp:txBody>
      <dsp:txXfrm rot="-5400000">
        <a:off x="3911393" y="2741182"/>
        <a:ext cx="6903355" cy="928519"/>
      </dsp:txXfrm>
    </dsp:sp>
    <dsp:sp modelId="{5AF59769-50DF-4FD8-8D19-7EABA87CF8F4}">
      <dsp:nvSpPr>
        <dsp:cNvPr id="0" name=""/>
        <dsp:cNvSpPr/>
      </dsp:nvSpPr>
      <dsp:spPr bwMode="auto">
        <a:xfrm>
          <a:off x="0" y="2561075"/>
          <a:ext cx="3911392" cy="1288731"/>
        </a:xfrm>
        <a:prstGeom prst="roundRect">
          <a:avLst>
            <a:gd name="adj" fmla="val 16667"/>
          </a:avLst>
        </a:prstGeom>
        <a:solidFill>
          <a:schemeClr val="accent5">
            <a:hueOff val="-3039673"/>
            <a:satOff val="3213"/>
            <a:lumOff val="-589"/>
            <a:alphaOff val="0"/>
          </a:schemeClr>
        </a:solidFill>
        <a:ln w="15875" cap="rnd" cmpd="sng" algn="ctr">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defRPr/>
          </a:pPr>
          <a:r>
            <a:rPr lang="ru-RU" sz="2200" kern="1200">
              <a:latin typeface="Liberation Serif"/>
              <a:ea typeface="Liberation Serif"/>
              <a:cs typeface="Liberation Serif"/>
            </a:rPr>
            <a:t>Утверждение бюджета</a:t>
          </a:r>
          <a:endParaRPr lang="ru-RU" sz="2200" kern="1200"/>
        </a:p>
      </dsp:txBody>
      <dsp:txXfrm>
        <a:off x="62911" y="2623985"/>
        <a:ext cx="3785570" cy="1162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9CC91-3A5C-4198-8759-AD22A890F758}">
      <dsp:nvSpPr>
        <dsp:cNvPr id="0" name=""/>
        <dsp:cNvSpPr/>
      </dsp:nvSpPr>
      <dsp:spPr bwMode="auto">
        <a:xfrm>
          <a:off x="0" y="0"/>
          <a:ext cx="2574106" cy="4781160"/>
        </a:xfrm>
        <a:prstGeom prst="roundRect">
          <a:avLst>
            <a:gd name="adj" fmla="val 10000"/>
          </a:avLst>
        </a:prstGeom>
        <a:solidFill>
          <a:schemeClr val="accent1">
            <a:tint val="40000"/>
            <a:hueOff val="0"/>
            <a:satOff val="0"/>
            <a:lumOff val="0"/>
            <a:alphaOff val="0"/>
          </a:schemeClr>
        </a:solidFill>
        <a:ln>
          <a:noFill/>
        </a:ln>
        <a:effectLst/>
      </dsp:spPr>
      <dsp:style>
        <a:lnRef idx="0">
          <a:srgbClr val="000000"/>
        </a:lnRef>
        <a:fillRef idx="1">
          <a:schemeClr val="accent1">
            <a:tint val="40000"/>
          </a:schemeClr>
        </a:fillRef>
        <a:effectRef idx="0">
          <a:srgbClr val="000000"/>
        </a:effectRef>
        <a:fontRef idx="minor"/>
      </dsp:style>
      <dsp:txBody>
        <a:bodyPr spcFirstLastPara="0" vert="horz" wrap="square" lIns="91440" tIns="45720" rIns="91440" bIns="45720" numCol="1" spcCol="1270" anchor="ctr" anchorCtr="0">
          <a:noAutofit/>
        </a:bodyPr>
        <a:lstStyle/>
        <a:p>
          <a:pPr marL="0" lvl="0" indent="0" algn="ctr" defTabSz="1600200">
            <a:lnSpc>
              <a:spcPct val="90000"/>
            </a:lnSpc>
            <a:spcBef>
              <a:spcPct val="0"/>
            </a:spcBef>
            <a:spcAft>
              <a:spcPct val="35000"/>
            </a:spcAft>
            <a:buNone/>
            <a:defRPr/>
          </a:pPr>
          <a:r>
            <a:rPr lang="en-US" sz="3600" kern="1200"/>
            <a:t>1</a:t>
          </a:r>
          <a:endParaRPr lang="ru-RU" sz="3600" kern="1200"/>
        </a:p>
      </dsp:txBody>
      <dsp:txXfrm>
        <a:off x="0" y="0"/>
        <a:ext cx="2574106" cy="1434347"/>
      </dsp:txXfrm>
    </dsp:sp>
    <dsp:sp modelId="{BB0F1621-7F20-4326-B0FF-2C579FBC477D}">
      <dsp:nvSpPr>
        <dsp:cNvPr id="0" name=""/>
        <dsp:cNvSpPr/>
      </dsp:nvSpPr>
      <dsp:spPr bwMode="auto">
        <a:xfrm>
          <a:off x="257410" y="1434347"/>
          <a:ext cx="2059285" cy="3107754"/>
        </a:xfrm>
        <a:prstGeom prst="roundRect">
          <a:avLst>
            <a:gd name="adj" fmla="val 10000"/>
          </a:avLst>
        </a:prstGeom>
        <a:solidFill>
          <a:schemeClr val="accent1">
            <a:hueOff val="0"/>
            <a:satOff val="0"/>
            <a:lumOff val="0"/>
            <a:alphaOff val="0"/>
          </a:schemeClr>
        </a:solidFill>
        <a:ln w="15875" cap="rnd" cmpd="sng" algn="ctr">
          <a:prstDash val="solid"/>
        </a:ln>
        <a:effectLst/>
      </dsp:spPr>
      <dsp:style>
        <a:lnRef idx="2">
          <a:schemeClr val="lt1"/>
        </a:lnRef>
        <a:fillRef idx="1">
          <a:schemeClr val="accent1"/>
        </a:fillRef>
        <a:effectRef idx="0">
          <a:srgbClr val="000000"/>
        </a:effectRef>
        <a:fontRef idx="minor">
          <a:schemeClr val="lt1"/>
        </a:fontRef>
      </dsp:style>
      <dsp:txBody>
        <a:bodyPr spcFirstLastPara="0" vert="horz" wrap="square" lIns="91440" tIns="45720" rIns="91440" bIns="45720" numCol="1" spcCol="1270" anchor="ctr" anchorCtr="0">
          <a:noAutofit/>
        </a:bodyPr>
        <a:lstStyle/>
        <a:p>
          <a:pPr marL="0" lvl="0" indent="0" algn="ctr" defTabSz="1600200">
            <a:lnSpc>
              <a:spcPct val="90000"/>
            </a:lnSpc>
            <a:spcBef>
              <a:spcPct val="0"/>
            </a:spcBef>
            <a:spcAft>
              <a:spcPct val="35000"/>
            </a:spcAft>
            <a:buNone/>
            <a:defRPr/>
          </a:pPr>
          <a:r>
            <a:rPr lang="ru-RU" sz="3600" kern="1200">
              <a:latin typeface="Liberation Serif"/>
              <a:ea typeface="Liberation Serif"/>
              <a:cs typeface="Liberation Serif"/>
            </a:rPr>
            <a:t>Прогнозе социально – экономического развития</a:t>
          </a:r>
          <a:endParaRPr lang="ru-RU" sz="3600" kern="1200"/>
        </a:p>
      </dsp:txBody>
      <dsp:txXfrm>
        <a:off x="317725" y="1494662"/>
        <a:ext cx="1938656" cy="2987125"/>
      </dsp:txXfrm>
    </dsp:sp>
    <dsp:sp modelId="{2D2C25DF-BBB0-431B-998E-2F53CA5998A2}">
      <dsp:nvSpPr>
        <dsp:cNvPr id="0" name=""/>
        <dsp:cNvSpPr/>
      </dsp:nvSpPr>
      <dsp:spPr bwMode="auto">
        <a:xfrm>
          <a:off x="2767164" y="0"/>
          <a:ext cx="2574106" cy="4781160"/>
        </a:xfrm>
        <a:prstGeom prst="roundRect">
          <a:avLst>
            <a:gd name="adj" fmla="val 10000"/>
          </a:avLst>
        </a:prstGeom>
        <a:solidFill>
          <a:schemeClr val="accent1">
            <a:tint val="40000"/>
            <a:hueOff val="0"/>
            <a:satOff val="0"/>
            <a:lumOff val="0"/>
            <a:alphaOff val="0"/>
          </a:schemeClr>
        </a:solidFill>
        <a:ln>
          <a:noFill/>
        </a:ln>
        <a:effectLst/>
      </dsp:spPr>
      <dsp:style>
        <a:lnRef idx="0">
          <a:srgbClr val="000000"/>
        </a:lnRef>
        <a:fillRef idx="1">
          <a:schemeClr val="accent1">
            <a:tint val="40000"/>
          </a:schemeClr>
        </a:fillRef>
        <a:effectRef idx="0">
          <a:srgbClr val="000000"/>
        </a:effectRef>
        <a:fontRef idx="minor"/>
      </dsp:style>
      <dsp:txBody>
        <a:bodyPr spcFirstLastPara="0" vert="horz" wrap="square" lIns="91440" tIns="45720" rIns="91440" bIns="45720" numCol="1" spcCol="1270" anchor="ctr" anchorCtr="0">
          <a:noAutofit/>
        </a:bodyPr>
        <a:lstStyle/>
        <a:p>
          <a:pPr marL="0" lvl="0" indent="0" algn="ctr" defTabSz="1600200">
            <a:lnSpc>
              <a:spcPct val="90000"/>
            </a:lnSpc>
            <a:spcBef>
              <a:spcPct val="0"/>
            </a:spcBef>
            <a:spcAft>
              <a:spcPct val="35000"/>
            </a:spcAft>
            <a:buNone/>
            <a:defRPr/>
          </a:pPr>
          <a:r>
            <a:rPr lang="en-US" sz="3600" kern="1200"/>
            <a:t>2</a:t>
          </a:r>
          <a:endParaRPr lang="ru-RU" sz="3600" kern="1200"/>
        </a:p>
      </dsp:txBody>
      <dsp:txXfrm>
        <a:off x="2767164" y="0"/>
        <a:ext cx="2574106" cy="1434347"/>
      </dsp:txXfrm>
    </dsp:sp>
    <dsp:sp modelId="{65448ADE-927A-4031-9D84-D178F59863B3}">
      <dsp:nvSpPr>
        <dsp:cNvPr id="0" name=""/>
        <dsp:cNvSpPr/>
      </dsp:nvSpPr>
      <dsp:spPr bwMode="auto">
        <a:xfrm>
          <a:off x="3024575" y="1434347"/>
          <a:ext cx="2059285" cy="3107754"/>
        </a:xfrm>
        <a:prstGeom prst="roundRect">
          <a:avLst>
            <a:gd name="adj" fmla="val 10000"/>
          </a:avLst>
        </a:prstGeom>
        <a:solidFill>
          <a:schemeClr val="accent1">
            <a:hueOff val="0"/>
            <a:satOff val="0"/>
            <a:lumOff val="0"/>
            <a:alphaOff val="0"/>
          </a:schemeClr>
        </a:solidFill>
        <a:ln w="15875" cap="rnd" cmpd="sng" algn="ctr">
          <a:prstDash val="solid"/>
        </a:ln>
        <a:effectLst/>
      </dsp:spPr>
      <dsp:style>
        <a:lnRef idx="2">
          <a:schemeClr val="lt1"/>
        </a:lnRef>
        <a:fillRef idx="1">
          <a:schemeClr val="accent1"/>
        </a:fillRef>
        <a:effectRef idx="0">
          <a:srgbClr val="000000"/>
        </a:effectRef>
        <a:fontRef idx="minor">
          <a:schemeClr val="lt1"/>
        </a:fontRef>
      </dsp:style>
      <dsp:txBody>
        <a:bodyPr spcFirstLastPara="0" vert="horz" wrap="square" lIns="91440" tIns="45720" rIns="91440" bIns="45720" numCol="1" spcCol="1270" anchor="ctr" anchorCtr="0">
          <a:noAutofit/>
        </a:bodyPr>
        <a:lstStyle/>
        <a:p>
          <a:pPr marL="0" lvl="0" indent="0" algn="ctr" defTabSz="1600200">
            <a:lnSpc>
              <a:spcPct val="90000"/>
            </a:lnSpc>
            <a:spcBef>
              <a:spcPct val="0"/>
            </a:spcBef>
            <a:spcAft>
              <a:spcPct val="35000"/>
            </a:spcAft>
            <a:buNone/>
            <a:defRPr/>
          </a:pPr>
          <a:r>
            <a:rPr lang="ru-RU" sz="3600" kern="1200">
              <a:latin typeface="Liberation Serif"/>
              <a:ea typeface="Liberation Serif"/>
              <a:cs typeface="Liberation Serif"/>
            </a:rPr>
            <a:t>Бюджетном прогнозе на долгосрочный период</a:t>
          </a:r>
          <a:endParaRPr lang="ru-RU" sz="3600" kern="1200"/>
        </a:p>
      </dsp:txBody>
      <dsp:txXfrm>
        <a:off x="3084889" y="1494662"/>
        <a:ext cx="1938656" cy="2987125"/>
      </dsp:txXfrm>
    </dsp:sp>
    <dsp:sp modelId="{24E5EC49-3F8D-415F-8264-7B73A11139F2}">
      <dsp:nvSpPr>
        <dsp:cNvPr id="0" name=""/>
        <dsp:cNvSpPr/>
      </dsp:nvSpPr>
      <dsp:spPr bwMode="auto">
        <a:xfrm>
          <a:off x="5534328" y="0"/>
          <a:ext cx="2574106" cy="4781160"/>
        </a:xfrm>
        <a:prstGeom prst="roundRect">
          <a:avLst>
            <a:gd name="adj" fmla="val 10000"/>
          </a:avLst>
        </a:prstGeom>
        <a:solidFill>
          <a:schemeClr val="accent1">
            <a:tint val="40000"/>
            <a:hueOff val="0"/>
            <a:satOff val="0"/>
            <a:lumOff val="0"/>
            <a:alphaOff val="0"/>
          </a:schemeClr>
        </a:solidFill>
        <a:ln>
          <a:noFill/>
        </a:ln>
        <a:effectLst/>
      </dsp:spPr>
      <dsp:style>
        <a:lnRef idx="0">
          <a:srgbClr val="000000"/>
        </a:lnRef>
        <a:fillRef idx="1">
          <a:schemeClr val="accent1">
            <a:tint val="40000"/>
          </a:schemeClr>
        </a:fillRef>
        <a:effectRef idx="0">
          <a:srgbClr val="000000"/>
        </a:effectRef>
        <a:fontRef idx="minor"/>
      </dsp:style>
      <dsp:txBody>
        <a:bodyPr spcFirstLastPara="0" vert="horz" wrap="square" lIns="91440" tIns="45720" rIns="91440" bIns="45720" numCol="1" spcCol="1270" anchor="ctr" anchorCtr="0">
          <a:noAutofit/>
        </a:bodyPr>
        <a:lstStyle/>
        <a:p>
          <a:pPr marL="0" lvl="0" indent="0" algn="ctr" defTabSz="1600200">
            <a:lnSpc>
              <a:spcPct val="90000"/>
            </a:lnSpc>
            <a:spcBef>
              <a:spcPct val="0"/>
            </a:spcBef>
            <a:spcAft>
              <a:spcPct val="35000"/>
            </a:spcAft>
            <a:buNone/>
            <a:defRPr/>
          </a:pPr>
          <a:r>
            <a:rPr lang="en-US" sz="3600" kern="1200"/>
            <a:t>3</a:t>
          </a:r>
          <a:endParaRPr lang="ru-RU" sz="3600" kern="1200"/>
        </a:p>
      </dsp:txBody>
      <dsp:txXfrm>
        <a:off x="5534328" y="0"/>
        <a:ext cx="2574106" cy="1434347"/>
      </dsp:txXfrm>
    </dsp:sp>
    <dsp:sp modelId="{314B8ECA-CA3A-4FA8-8172-26FF56368812}">
      <dsp:nvSpPr>
        <dsp:cNvPr id="0" name=""/>
        <dsp:cNvSpPr/>
      </dsp:nvSpPr>
      <dsp:spPr bwMode="auto">
        <a:xfrm>
          <a:off x="5791739" y="1434347"/>
          <a:ext cx="2059285" cy="3107754"/>
        </a:xfrm>
        <a:prstGeom prst="roundRect">
          <a:avLst>
            <a:gd name="adj" fmla="val 10000"/>
          </a:avLst>
        </a:prstGeom>
        <a:solidFill>
          <a:schemeClr val="accent1">
            <a:hueOff val="0"/>
            <a:satOff val="0"/>
            <a:lumOff val="0"/>
            <a:alphaOff val="0"/>
          </a:schemeClr>
        </a:solidFill>
        <a:ln w="15875" cap="rnd" cmpd="sng" algn="ctr">
          <a:prstDash val="solid"/>
        </a:ln>
        <a:effectLst/>
      </dsp:spPr>
      <dsp:style>
        <a:lnRef idx="2">
          <a:schemeClr val="lt1"/>
        </a:lnRef>
        <a:fillRef idx="1">
          <a:schemeClr val="accent1"/>
        </a:fillRef>
        <a:effectRef idx="0">
          <a:srgbClr val="000000"/>
        </a:effectRef>
        <a:fontRef idx="minor">
          <a:schemeClr val="lt1"/>
        </a:fontRef>
      </dsp:style>
      <dsp:txBody>
        <a:bodyPr spcFirstLastPara="0" vert="horz" wrap="square" lIns="91440" tIns="45720" rIns="91440" bIns="45720" numCol="1" spcCol="1270" anchor="ctr" anchorCtr="0">
          <a:noAutofit/>
        </a:bodyPr>
        <a:lstStyle/>
        <a:p>
          <a:pPr marL="0" lvl="0" indent="0" algn="ctr" defTabSz="1600200">
            <a:lnSpc>
              <a:spcPct val="90000"/>
            </a:lnSpc>
            <a:spcBef>
              <a:spcPct val="0"/>
            </a:spcBef>
            <a:spcAft>
              <a:spcPct val="35000"/>
            </a:spcAft>
            <a:buNone/>
            <a:defRPr/>
          </a:pPr>
          <a:r>
            <a:rPr lang="ru-RU" sz="3600" kern="1200">
              <a:latin typeface="Liberation Serif"/>
              <a:ea typeface="Liberation Serif"/>
              <a:cs typeface="Liberation Serif"/>
            </a:rPr>
            <a:t>Основных направлениях бюджетной политики и основных направлениях  налоговой политики</a:t>
          </a:r>
          <a:endParaRPr lang="ru-RU" sz="3600" kern="1200"/>
        </a:p>
      </dsp:txBody>
      <dsp:txXfrm>
        <a:off x="5852054" y="1494662"/>
        <a:ext cx="1938656" cy="2987125"/>
      </dsp:txXfrm>
    </dsp:sp>
    <dsp:sp modelId="{557D86FF-015B-4D25-A49A-8A637806CB77}">
      <dsp:nvSpPr>
        <dsp:cNvPr id="0" name=""/>
        <dsp:cNvSpPr/>
      </dsp:nvSpPr>
      <dsp:spPr bwMode="auto">
        <a:xfrm>
          <a:off x="8301493" y="0"/>
          <a:ext cx="2574106" cy="4781160"/>
        </a:xfrm>
        <a:prstGeom prst="roundRect">
          <a:avLst>
            <a:gd name="adj" fmla="val 10000"/>
          </a:avLst>
        </a:prstGeom>
        <a:solidFill>
          <a:schemeClr val="accent1">
            <a:tint val="40000"/>
            <a:hueOff val="0"/>
            <a:satOff val="0"/>
            <a:lumOff val="0"/>
            <a:alphaOff val="0"/>
          </a:schemeClr>
        </a:solidFill>
        <a:ln>
          <a:noFill/>
        </a:ln>
        <a:effectLst/>
      </dsp:spPr>
      <dsp:style>
        <a:lnRef idx="0">
          <a:srgbClr val="000000"/>
        </a:lnRef>
        <a:fillRef idx="1">
          <a:schemeClr val="accent1">
            <a:tint val="40000"/>
          </a:schemeClr>
        </a:fillRef>
        <a:effectRef idx="0">
          <a:srgbClr val="000000"/>
        </a:effectRef>
        <a:fontRef idx="minor"/>
      </dsp:style>
      <dsp:txBody>
        <a:bodyPr spcFirstLastPara="0" vert="horz" wrap="square" lIns="91440" tIns="45720" rIns="91440" bIns="45720" numCol="1" spcCol="1270" anchor="ctr" anchorCtr="0">
          <a:noAutofit/>
        </a:bodyPr>
        <a:lstStyle/>
        <a:p>
          <a:pPr marL="0" lvl="0" indent="0" algn="ctr" defTabSz="1600200">
            <a:lnSpc>
              <a:spcPct val="90000"/>
            </a:lnSpc>
            <a:spcBef>
              <a:spcPct val="0"/>
            </a:spcBef>
            <a:spcAft>
              <a:spcPct val="35000"/>
            </a:spcAft>
            <a:buNone/>
            <a:defRPr/>
          </a:pPr>
          <a:r>
            <a:rPr lang="en-US" sz="3600" kern="1200"/>
            <a:t>4</a:t>
          </a:r>
          <a:endParaRPr lang="ru-RU" sz="3600" kern="1200"/>
        </a:p>
      </dsp:txBody>
      <dsp:txXfrm>
        <a:off x="8301493" y="0"/>
        <a:ext cx="2574106" cy="1434347"/>
      </dsp:txXfrm>
    </dsp:sp>
    <dsp:sp modelId="{82AD6E5F-C0AB-414A-96D6-AFB803F67448}">
      <dsp:nvSpPr>
        <dsp:cNvPr id="0" name=""/>
        <dsp:cNvSpPr/>
      </dsp:nvSpPr>
      <dsp:spPr bwMode="auto">
        <a:xfrm>
          <a:off x="8558904" y="1434347"/>
          <a:ext cx="2059285" cy="3107754"/>
        </a:xfrm>
        <a:prstGeom prst="roundRect">
          <a:avLst>
            <a:gd name="adj" fmla="val 10000"/>
          </a:avLst>
        </a:prstGeom>
        <a:solidFill>
          <a:schemeClr val="accent1">
            <a:hueOff val="0"/>
            <a:satOff val="0"/>
            <a:lumOff val="0"/>
            <a:alphaOff val="0"/>
          </a:schemeClr>
        </a:solidFill>
        <a:ln w="15875" cap="rnd" cmpd="sng" algn="ctr">
          <a:prstDash val="solid"/>
        </a:ln>
        <a:effectLst/>
      </dsp:spPr>
      <dsp:style>
        <a:lnRef idx="2">
          <a:schemeClr val="lt1"/>
        </a:lnRef>
        <a:fillRef idx="1">
          <a:schemeClr val="accent1"/>
        </a:fillRef>
        <a:effectRef idx="0">
          <a:srgbClr val="000000"/>
        </a:effectRef>
        <a:fontRef idx="minor">
          <a:schemeClr val="lt1"/>
        </a:fontRef>
      </dsp:style>
      <dsp:txBody>
        <a:bodyPr spcFirstLastPara="0" vert="horz" wrap="square" lIns="91440" tIns="45720" rIns="91440" bIns="45720" numCol="1" spcCol="1270" anchor="ctr" anchorCtr="0">
          <a:noAutofit/>
        </a:bodyPr>
        <a:lstStyle/>
        <a:p>
          <a:pPr marL="0" lvl="0" indent="0" algn="ctr" defTabSz="1600200">
            <a:lnSpc>
              <a:spcPct val="90000"/>
            </a:lnSpc>
            <a:spcBef>
              <a:spcPct val="0"/>
            </a:spcBef>
            <a:spcAft>
              <a:spcPct val="35000"/>
            </a:spcAft>
            <a:buNone/>
            <a:defRPr/>
          </a:pPr>
          <a:r>
            <a:rPr lang="ru-RU" sz="3600" kern="1200">
              <a:latin typeface="Liberation Serif"/>
              <a:ea typeface="Liberation Serif"/>
              <a:cs typeface="Liberation Serif"/>
            </a:rPr>
            <a:t>Муниципальных программах</a:t>
          </a:r>
          <a:endParaRPr lang="ru-RU" sz="3600" kern="1200"/>
        </a:p>
      </dsp:txBody>
      <dsp:txXfrm>
        <a:off x="8619218" y="1494662"/>
        <a:ext cx="1938656" cy="2987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3C902-E8AB-4AF4-BA65-086F4F3368E4}">
      <dsp:nvSpPr>
        <dsp:cNvPr id="0" name=""/>
        <dsp:cNvSpPr/>
      </dsp:nvSpPr>
      <dsp:spPr bwMode="white">
        <a:xfrm>
          <a:off x="3398" y="137997"/>
          <a:ext cx="3313659" cy="716524"/>
        </a:xfrm>
        <a:prstGeom prst="rect">
          <a:avLst/>
        </a:prstGeom>
        <a:gradFill rotWithShape="0">
          <a:gsLst>
            <a:gs pos="0">
              <a:schemeClr val="accent1">
                <a:hueOff val="0"/>
                <a:satOff val="0"/>
                <a:lumOff val="0"/>
                <a:alphaOff val="0"/>
                <a:tint val="98000"/>
                <a:lumMod val="128000"/>
              </a:schemeClr>
            </a:gs>
            <a:gs pos="100000">
              <a:schemeClr val="accent1">
                <a:hueOff val="0"/>
                <a:satOff val="0"/>
                <a:lumOff val="0"/>
                <a:alphaOff val="0"/>
                <a:shade val="94000"/>
                <a:lumMod val="88000"/>
              </a:schemeClr>
            </a:gs>
          </a:gsLst>
          <a:lin ang="5400000" scaled="0"/>
        </a:gradFill>
        <a:ln w="9525" cap="rnd" cmpd="sng" algn="ctr">
          <a:prstDash val="solid"/>
        </a:ln>
        <a:effectLst>
          <a:outerShdw blurRad="40000" dist="23000" dir="5400000" rotWithShape="0">
            <a:srgbClr val="000000">
              <a:alpha val="35000"/>
            </a:srgbClr>
          </a:outerShdw>
        </a:effectLst>
        <a:scene3d>
          <a:camera prst="orthographicFront"/>
          <a:lightRig rig="flat" dir="t"/>
        </a:scene3d>
      </dsp:spPr>
      <dsp:style>
        <a:lnRef idx="1">
          <a:srgbClr val="000000"/>
        </a:lnRef>
        <a:fillRef idx="3">
          <a:srgbClr val="000000"/>
        </a:fillRef>
        <a:effectRef idx="2">
          <a:srgbClr val="00000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defRPr/>
          </a:pPr>
          <a:r>
            <a:rPr lang="ru-RU" sz="2000" kern="1200">
              <a:latin typeface="Liberation Serif"/>
              <a:ea typeface="Liberation Serif"/>
              <a:cs typeface="Liberation Serif"/>
            </a:rPr>
            <a:t>Налоговые поступления</a:t>
          </a:r>
          <a:endParaRPr sz="2000" kern="1200"/>
        </a:p>
      </dsp:txBody>
      <dsp:txXfrm>
        <a:off x="3398" y="137997"/>
        <a:ext cx="3313659" cy="716524"/>
      </dsp:txXfrm>
    </dsp:sp>
    <dsp:sp modelId="{11D178A9-F2FB-479A-8213-E60ABF4CFA3F}">
      <dsp:nvSpPr>
        <dsp:cNvPr id="0" name=""/>
        <dsp:cNvSpPr/>
      </dsp:nvSpPr>
      <dsp:spPr bwMode="white">
        <a:xfrm>
          <a:off x="3398" y="854522"/>
          <a:ext cx="3313659" cy="3952799"/>
        </a:xfrm>
        <a:prstGeom prst="rect">
          <a:avLst/>
        </a:prstGeom>
        <a:solidFill>
          <a:schemeClr val="accent1">
            <a:alpha val="90000"/>
            <a:tint val="40000"/>
            <a:hueOff val="0"/>
            <a:satOff val="0"/>
            <a:lumOff val="0"/>
            <a:alphaOff val="0"/>
          </a:schemeClr>
        </a:solidFill>
        <a:ln w="9525" cap="rnd" cmpd="sng" algn="ctr">
          <a:prstDash val="solid"/>
        </a:ln>
        <a:effectLst>
          <a:outerShdw blurRad="40000" dist="23000" dir="5400000" rotWithShape="0">
            <a:srgbClr val="000000">
              <a:alpha val="35000"/>
            </a:srgbClr>
          </a:outerShdw>
        </a:effectLst>
        <a:scene3d>
          <a:camera prst="orthographicFront"/>
          <a:lightRig rig="flat" dir="t"/>
        </a:scene3d>
      </dsp:spPr>
      <dsp:style>
        <a:lnRef idx="1">
          <a:srgbClr val="000000"/>
        </a:lnRef>
        <a:fillRef idx="1">
          <a:srgbClr val="000000"/>
        </a:fillRef>
        <a:effectRef idx="2">
          <a:srgbClr val="00000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ts val="0"/>
            </a:spcAft>
            <a:buChar char="•"/>
            <a:defRPr/>
          </a:pPr>
          <a:r>
            <a:rPr lang="ru-RU" sz="2000" kern="1200">
              <a:latin typeface="Liberation Serif"/>
              <a:ea typeface="Liberation Serif"/>
              <a:cs typeface="Liberation Serif"/>
            </a:rPr>
            <a:t>налог на доходы физических лиц</a:t>
          </a:r>
          <a:endParaRPr sz="2000" kern="1200"/>
        </a:p>
        <a:p>
          <a:pPr marL="228600" lvl="1" indent="-228600" algn="l" defTabSz="889000">
            <a:lnSpc>
              <a:spcPct val="100000"/>
            </a:lnSpc>
            <a:spcBef>
              <a:spcPct val="0"/>
            </a:spcBef>
            <a:spcAft>
              <a:spcPts val="0"/>
            </a:spcAft>
            <a:buChar char="•"/>
            <a:defRPr/>
          </a:pPr>
          <a:r>
            <a:rPr lang="ru-RU" sz="2000" kern="1200">
              <a:latin typeface="Liberation Serif"/>
              <a:ea typeface="Liberation Serif"/>
              <a:cs typeface="Liberation Serif"/>
            </a:rPr>
            <a:t>акцизы</a:t>
          </a:r>
          <a:endParaRPr sz="2000" kern="1200"/>
        </a:p>
        <a:p>
          <a:pPr marL="228600" lvl="1" indent="-228600" algn="l" defTabSz="889000">
            <a:lnSpc>
              <a:spcPct val="100000"/>
            </a:lnSpc>
            <a:spcBef>
              <a:spcPct val="0"/>
            </a:spcBef>
            <a:spcAft>
              <a:spcPts val="0"/>
            </a:spcAft>
            <a:buChar char="•"/>
            <a:defRPr/>
          </a:pPr>
          <a:r>
            <a:rPr lang="ru-RU" sz="2000" kern="1200">
              <a:latin typeface="Liberation Serif"/>
              <a:ea typeface="Liberation Serif"/>
              <a:cs typeface="Liberation Serif"/>
            </a:rPr>
            <a:t>налог, взимаемый в связи с применением упрощенной системы налогообложения </a:t>
          </a:r>
          <a:endParaRPr sz="2000" kern="1200"/>
        </a:p>
        <a:p>
          <a:pPr marL="228600" lvl="1" indent="-228600" algn="l" defTabSz="889000">
            <a:lnSpc>
              <a:spcPct val="100000"/>
            </a:lnSpc>
            <a:spcBef>
              <a:spcPct val="0"/>
            </a:spcBef>
            <a:spcAft>
              <a:spcPts val="0"/>
            </a:spcAft>
            <a:buChar char="•"/>
            <a:defRPr/>
          </a:pPr>
          <a:r>
            <a:rPr lang="ru-RU" sz="2000" kern="1200">
              <a:latin typeface="Liberation Serif"/>
              <a:ea typeface="Liberation Serif"/>
              <a:cs typeface="Liberation Serif"/>
            </a:rPr>
            <a:t>единый сельскохозяйственный налог</a:t>
          </a:r>
          <a:endParaRPr sz="2000" kern="1200"/>
        </a:p>
        <a:p>
          <a:pPr marL="228600" lvl="1" indent="-228600" algn="l" defTabSz="889000">
            <a:lnSpc>
              <a:spcPct val="100000"/>
            </a:lnSpc>
            <a:spcBef>
              <a:spcPct val="0"/>
            </a:spcBef>
            <a:spcAft>
              <a:spcPts val="0"/>
            </a:spcAft>
            <a:buChar char="•"/>
            <a:defRPr/>
          </a:pPr>
          <a:r>
            <a:rPr lang="ru-RU" sz="2000" kern="1200">
              <a:latin typeface="Liberation Serif"/>
              <a:ea typeface="Liberation Serif"/>
              <a:cs typeface="Liberation Serif"/>
            </a:rPr>
            <a:t>патентная система</a:t>
          </a:r>
          <a:endParaRPr sz="2000" kern="1200"/>
        </a:p>
        <a:p>
          <a:pPr marL="228600" lvl="1" indent="-228600" algn="l" defTabSz="889000">
            <a:lnSpc>
              <a:spcPct val="100000"/>
            </a:lnSpc>
            <a:spcBef>
              <a:spcPct val="0"/>
            </a:spcBef>
            <a:spcAft>
              <a:spcPts val="0"/>
            </a:spcAft>
            <a:buChar char="•"/>
            <a:defRPr/>
          </a:pPr>
          <a:r>
            <a:rPr lang="ru-RU" sz="2000" kern="1200">
              <a:latin typeface="Liberation Serif"/>
              <a:ea typeface="Liberation Serif"/>
              <a:cs typeface="Liberation Serif"/>
            </a:rPr>
            <a:t>госпошлина</a:t>
          </a:r>
          <a:endParaRPr sz="2000" kern="1200"/>
        </a:p>
      </dsp:txBody>
      <dsp:txXfrm>
        <a:off x="3398" y="854522"/>
        <a:ext cx="3313659" cy="3952799"/>
      </dsp:txXfrm>
    </dsp:sp>
    <dsp:sp modelId="{9E156591-8B84-4A0E-B34A-E8B69A8502A9}">
      <dsp:nvSpPr>
        <dsp:cNvPr id="0" name=""/>
        <dsp:cNvSpPr/>
      </dsp:nvSpPr>
      <dsp:spPr bwMode="white">
        <a:xfrm>
          <a:off x="3780970" y="137997"/>
          <a:ext cx="3313659" cy="716524"/>
        </a:xfrm>
        <a:prstGeom prst="rect">
          <a:avLst/>
        </a:prstGeom>
        <a:gradFill rotWithShape="0">
          <a:gsLst>
            <a:gs pos="0">
              <a:schemeClr val="accent1">
                <a:hueOff val="0"/>
                <a:satOff val="0"/>
                <a:lumOff val="0"/>
                <a:alphaOff val="0"/>
                <a:tint val="98000"/>
                <a:lumMod val="128000"/>
              </a:schemeClr>
            </a:gs>
            <a:gs pos="100000">
              <a:schemeClr val="accent1">
                <a:hueOff val="0"/>
                <a:satOff val="0"/>
                <a:lumOff val="0"/>
                <a:alphaOff val="0"/>
                <a:shade val="94000"/>
                <a:lumMod val="88000"/>
              </a:schemeClr>
            </a:gs>
          </a:gsLst>
          <a:lin ang="5400000" scaled="0"/>
        </a:gradFill>
        <a:ln w="9525" cap="rnd" cmpd="sng" algn="ctr">
          <a:prstDash val="solid"/>
        </a:ln>
        <a:effectLst>
          <a:outerShdw blurRad="40000" dist="23000" dir="5400000" rotWithShape="0">
            <a:srgbClr val="000000">
              <a:alpha val="35000"/>
            </a:srgbClr>
          </a:outerShdw>
        </a:effectLst>
        <a:scene3d>
          <a:camera prst="orthographicFront"/>
          <a:lightRig rig="flat" dir="t"/>
        </a:scene3d>
      </dsp:spPr>
      <dsp:style>
        <a:lnRef idx="1">
          <a:srgbClr val="000000"/>
        </a:lnRef>
        <a:fillRef idx="3">
          <a:srgbClr val="000000"/>
        </a:fillRef>
        <a:effectRef idx="2">
          <a:srgbClr val="00000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defRPr/>
          </a:pPr>
          <a:r>
            <a:rPr lang="ru-RU" sz="2000" kern="1200">
              <a:latin typeface="Liberation Serif"/>
              <a:ea typeface="Liberation Serif"/>
              <a:cs typeface="Liberation Serif"/>
            </a:rPr>
            <a:t>Неналоговые доходы</a:t>
          </a:r>
          <a:endParaRPr sz="2000" kern="1200"/>
        </a:p>
      </dsp:txBody>
      <dsp:txXfrm>
        <a:off x="3780970" y="137997"/>
        <a:ext cx="3313659" cy="716524"/>
      </dsp:txXfrm>
    </dsp:sp>
    <dsp:sp modelId="{93A4B8CC-8F57-4A1C-AF9F-30DADC6A837E}">
      <dsp:nvSpPr>
        <dsp:cNvPr id="0" name=""/>
        <dsp:cNvSpPr/>
      </dsp:nvSpPr>
      <dsp:spPr bwMode="white">
        <a:xfrm>
          <a:off x="3780970" y="854522"/>
          <a:ext cx="3313659" cy="3952799"/>
        </a:xfrm>
        <a:prstGeom prst="rect">
          <a:avLst/>
        </a:prstGeom>
        <a:solidFill>
          <a:schemeClr val="accent1">
            <a:alpha val="90000"/>
            <a:tint val="40000"/>
            <a:hueOff val="0"/>
            <a:satOff val="0"/>
            <a:lumOff val="0"/>
            <a:alphaOff val="0"/>
          </a:schemeClr>
        </a:solidFill>
        <a:ln w="9525" cap="rnd" cmpd="sng" algn="ctr">
          <a:prstDash val="solid"/>
        </a:ln>
        <a:effectLst>
          <a:outerShdw blurRad="40000" dist="23000" dir="5400000" rotWithShape="0">
            <a:srgbClr val="000000">
              <a:alpha val="35000"/>
            </a:srgbClr>
          </a:outerShdw>
        </a:effectLst>
        <a:scene3d>
          <a:camera prst="orthographicFront"/>
          <a:lightRig rig="flat" dir="t"/>
        </a:scene3d>
      </dsp:spPr>
      <dsp:style>
        <a:lnRef idx="1">
          <a:srgbClr val="000000"/>
        </a:lnRef>
        <a:fillRef idx="1">
          <a:srgbClr val="000000"/>
        </a:fillRef>
        <a:effectRef idx="2">
          <a:srgbClr val="00000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defRPr/>
          </a:pPr>
          <a:r>
            <a:rPr lang="ru-RU" sz="2000" kern="1200">
              <a:latin typeface="Liberation Serif"/>
              <a:ea typeface="Liberation Serif"/>
              <a:cs typeface="Liberation Serif"/>
            </a:rPr>
            <a:t>доходы от использования муниципального имущества</a:t>
          </a:r>
          <a:endParaRPr sz="2000" kern="1200"/>
        </a:p>
        <a:p>
          <a:pPr marL="228600" lvl="1" indent="-228600" algn="l" defTabSz="889000">
            <a:lnSpc>
              <a:spcPct val="90000"/>
            </a:lnSpc>
            <a:spcBef>
              <a:spcPct val="0"/>
            </a:spcBef>
            <a:spcAft>
              <a:spcPct val="15000"/>
            </a:spcAft>
            <a:buChar char="•"/>
            <a:defRPr/>
          </a:pPr>
          <a:r>
            <a:rPr lang="ru-RU" sz="2000" kern="1200">
              <a:latin typeface="Liberation Serif"/>
              <a:ea typeface="Liberation Serif"/>
              <a:cs typeface="Liberation Serif"/>
            </a:rPr>
            <a:t>доходы от оказания платных услуг</a:t>
          </a:r>
          <a:endParaRPr sz="2000" kern="1200"/>
        </a:p>
        <a:p>
          <a:pPr marL="228600" lvl="1" indent="-228600" algn="l" defTabSz="889000">
            <a:lnSpc>
              <a:spcPct val="90000"/>
            </a:lnSpc>
            <a:spcBef>
              <a:spcPct val="0"/>
            </a:spcBef>
            <a:spcAft>
              <a:spcPct val="15000"/>
            </a:spcAft>
            <a:buChar char="•"/>
            <a:defRPr/>
          </a:pPr>
          <a:r>
            <a:rPr lang="ru-RU" sz="2000" kern="1200">
              <a:latin typeface="Liberation Serif"/>
              <a:ea typeface="Liberation Serif"/>
              <a:cs typeface="Liberation Serif"/>
            </a:rPr>
            <a:t>доходы от продажи материальных и не материальных активов</a:t>
          </a:r>
          <a:endParaRPr sz="2000" kern="1200"/>
        </a:p>
        <a:p>
          <a:pPr marL="228600" lvl="1" indent="-228600" algn="l" defTabSz="889000">
            <a:lnSpc>
              <a:spcPct val="90000"/>
            </a:lnSpc>
            <a:spcBef>
              <a:spcPct val="0"/>
            </a:spcBef>
            <a:spcAft>
              <a:spcPct val="15000"/>
            </a:spcAft>
            <a:buChar char="•"/>
            <a:defRPr/>
          </a:pPr>
          <a:r>
            <a:rPr lang="ru-RU" sz="2000" kern="1200">
              <a:latin typeface="Liberation Serif"/>
              <a:ea typeface="Liberation Serif"/>
              <a:cs typeface="Liberation Serif"/>
            </a:rPr>
            <a:t>штрафы за нарушение законодательства</a:t>
          </a:r>
          <a:endParaRPr sz="2000" kern="1200"/>
        </a:p>
        <a:p>
          <a:pPr marL="228600" lvl="1" indent="-228600" algn="l" defTabSz="889000">
            <a:lnSpc>
              <a:spcPct val="90000"/>
            </a:lnSpc>
            <a:spcBef>
              <a:spcPct val="0"/>
            </a:spcBef>
            <a:spcAft>
              <a:spcPct val="15000"/>
            </a:spcAft>
            <a:buChar char="•"/>
            <a:defRPr/>
          </a:pPr>
          <a:r>
            <a:rPr lang="ru-RU" sz="2000" kern="1200">
              <a:latin typeface="Liberation Serif"/>
              <a:ea typeface="Liberation Serif"/>
              <a:cs typeface="Liberation Serif"/>
            </a:rPr>
            <a:t>прочие неналоговые доходы</a:t>
          </a:r>
          <a:endParaRPr sz="2000" kern="1200"/>
        </a:p>
      </dsp:txBody>
      <dsp:txXfrm>
        <a:off x="3780970" y="854522"/>
        <a:ext cx="3313659" cy="3952799"/>
      </dsp:txXfrm>
    </dsp:sp>
    <dsp:sp modelId="{EE74A578-155B-4649-B014-41A140D3E95E}">
      <dsp:nvSpPr>
        <dsp:cNvPr id="0" name=""/>
        <dsp:cNvSpPr/>
      </dsp:nvSpPr>
      <dsp:spPr bwMode="white">
        <a:xfrm>
          <a:off x="7558542" y="137997"/>
          <a:ext cx="3313659" cy="716524"/>
        </a:xfrm>
        <a:prstGeom prst="rect">
          <a:avLst/>
        </a:prstGeom>
        <a:gradFill rotWithShape="0">
          <a:gsLst>
            <a:gs pos="0">
              <a:schemeClr val="accent1">
                <a:hueOff val="0"/>
                <a:satOff val="0"/>
                <a:lumOff val="0"/>
                <a:alphaOff val="0"/>
                <a:tint val="98000"/>
                <a:lumMod val="128000"/>
              </a:schemeClr>
            </a:gs>
            <a:gs pos="100000">
              <a:schemeClr val="accent1">
                <a:hueOff val="0"/>
                <a:satOff val="0"/>
                <a:lumOff val="0"/>
                <a:alphaOff val="0"/>
                <a:shade val="94000"/>
                <a:lumMod val="88000"/>
              </a:schemeClr>
            </a:gs>
          </a:gsLst>
          <a:lin ang="5400000" scaled="0"/>
        </a:gradFill>
        <a:ln w="9525" cap="rnd" cmpd="sng" algn="ctr">
          <a:prstDash val="solid"/>
        </a:ln>
        <a:effectLst>
          <a:outerShdw blurRad="40000" dist="23000" dir="5400000" rotWithShape="0">
            <a:srgbClr val="000000">
              <a:alpha val="35000"/>
            </a:srgbClr>
          </a:outerShdw>
        </a:effectLst>
        <a:scene3d>
          <a:camera prst="orthographicFront"/>
          <a:lightRig rig="flat" dir="t"/>
        </a:scene3d>
      </dsp:spPr>
      <dsp:style>
        <a:lnRef idx="1">
          <a:srgbClr val="000000"/>
        </a:lnRef>
        <a:fillRef idx="3">
          <a:srgbClr val="000000"/>
        </a:fillRef>
        <a:effectRef idx="2">
          <a:srgbClr val="00000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defRPr/>
          </a:pPr>
          <a:r>
            <a:rPr lang="ru-RU" sz="2000" kern="1200">
              <a:latin typeface="Liberation Serif"/>
              <a:ea typeface="Liberation Serif"/>
              <a:cs typeface="Liberation Serif"/>
            </a:rPr>
            <a:t>Безвозмездные поступления</a:t>
          </a:r>
          <a:endParaRPr sz="2000" kern="1200"/>
        </a:p>
      </dsp:txBody>
      <dsp:txXfrm>
        <a:off x="7558542" y="137997"/>
        <a:ext cx="3313659" cy="716524"/>
      </dsp:txXfrm>
    </dsp:sp>
    <dsp:sp modelId="{6E1DDE93-A4D8-4E0D-8EDF-488D00698220}">
      <dsp:nvSpPr>
        <dsp:cNvPr id="0" name=""/>
        <dsp:cNvSpPr/>
      </dsp:nvSpPr>
      <dsp:spPr bwMode="white">
        <a:xfrm>
          <a:off x="7558542" y="854522"/>
          <a:ext cx="3313659" cy="3952799"/>
        </a:xfrm>
        <a:prstGeom prst="rect">
          <a:avLst/>
        </a:prstGeom>
        <a:solidFill>
          <a:schemeClr val="accent1">
            <a:alpha val="90000"/>
            <a:tint val="40000"/>
            <a:hueOff val="0"/>
            <a:satOff val="0"/>
            <a:lumOff val="0"/>
            <a:alphaOff val="0"/>
          </a:schemeClr>
        </a:solidFill>
        <a:ln w="9525" cap="rnd" cmpd="sng" algn="ctr">
          <a:prstDash val="solid"/>
        </a:ln>
        <a:effectLst>
          <a:outerShdw blurRad="40000" dist="23000" dir="5400000" rotWithShape="0">
            <a:srgbClr val="000000">
              <a:alpha val="35000"/>
            </a:srgbClr>
          </a:outerShdw>
        </a:effectLst>
        <a:scene3d>
          <a:camera prst="orthographicFront"/>
          <a:lightRig rig="flat" dir="t"/>
        </a:scene3d>
      </dsp:spPr>
      <dsp:style>
        <a:lnRef idx="1">
          <a:srgbClr val="000000"/>
        </a:lnRef>
        <a:fillRef idx="1">
          <a:srgbClr val="000000"/>
        </a:fillRef>
        <a:effectRef idx="2">
          <a:srgbClr val="00000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defRPr/>
          </a:pPr>
          <a:r>
            <a:rPr lang="ru-RU" sz="2000" kern="1200">
              <a:latin typeface="Liberation Serif"/>
              <a:ea typeface="Liberation Serif"/>
              <a:cs typeface="Liberation Serif"/>
            </a:rPr>
            <a:t>Поступления от других бюджетов (межбюджетные трансферты), организаций, граждан (кроме налоговых и неналоговых доходов)</a:t>
          </a:r>
          <a:endParaRPr sz="2000" kern="1200"/>
        </a:p>
      </dsp:txBody>
      <dsp:txXfrm>
        <a:off x="7558542" y="854522"/>
        <a:ext cx="3313659" cy="39527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2360E-94B5-4D26-9226-E9E6D45178EF}">
      <dsp:nvSpPr>
        <dsp:cNvPr id="0" name=""/>
        <dsp:cNvSpPr/>
      </dsp:nvSpPr>
      <dsp:spPr bwMode="white">
        <a:xfrm>
          <a:off x="0" y="0"/>
          <a:ext cx="10875600" cy="499689"/>
        </a:xfrm>
        <a:prstGeom prst="roundRect">
          <a:avLst>
            <a:gd name="adj" fmla="val 10000"/>
          </a:avLst>
        </a:prstGeom>
        <a:solidFill>
          <a:schemeClr val="accent2">
            <a:lumMod val="75000"/>
          </a:schemeClr>
        </a:solidFill>
        <a:ln w="15875" cap="rnd" cmpd="sng" algn="ctr">
          <a:prstDash val="solid"/>
        </a:ln>
        <a:effectLst/>
      </dsp:spPr>
      <dsp:style>
        <a:lnRef idx="2">
          <a:schemeClr val="lt1"/>
        </a:lnRef>
        <a:fillRef idx="1">
          <a:schemeClr val="accent1"/>
        </a:fillRef>
        <a:effectRef idx="0">
          <a:srgbClr val="000000"/>
        </a:effectRef>
        <a:fontRef idx="minor">
          <a:schemeClr val="lt1"/>
        </a:fontRef>
      </dsp:style>
      <dsp:txBody>
        <a:bodyPr spcFirstLastPara="0" vert="horz" wrap="square" lIns="91439" tIns="91439" rIns="91439" bIns="91439" numCol="1" spcCol="1270" anchor="ctr" anchorCtr="0">
          <a:noAutofit/>
        </a:bodyPr>
        <a:lstStyle/>
        <a:p>
          <a:pPr marL="0" lvl="0" indent="0" algn="ctr" defTabSz="1066800">
            <a:lnSpc>
              <a:spcPct val="90000"/>
            </a:lnSpc>
            <a:spcBef>
              <a:spcPct val="0"/>
            </a:spcBef>
            <a:spcAft>
              <a:spcPct val="35000"/>
            </a:spcAft>
            <a:buNone/>
            <a:defRPr/>
          </a:pPr>
          <a:r>
            <a:rPr lang="ru-RU" sz="2400" kern="1200">
              <a:latin typeface="Liberation Serif"/>
              <a:ea typeface="Liberation Serif"/>
              <a:cs typeface="Liberation Serif"/>
            </a:rPr>
            <a:t>Классификация расходов по признакам</a:t>
          </a:r>
          <a:endParaRPr kern="1200"/>
        </a:p>
      </dsp:txBody>
      <dsp:txXfrm>
        <a:off x="0" y="0"/>
        <a:ext cx="10875600" cy="499689"/>
      </dsp:txXfrm>
    </dsp:sp>
    <dsp:sp modelId="{5D0497B7-4293-45FA-8E86-87409A4E7327}">
      <dsp:nvSpPr>
        <dsp:cNvPr id="0" name=""/>
        <dsp:cNvSpPr/>
      </dsp:nvSpPr>
      <dsp:spPr bwMode="white">
        <a:xfrm>
          <a:off x="0" y="806156"/>
          <a:ext cx="3432955" cy="3694781"/>
        </a:xfrm>
        <a:prstGeom prst="roundRect">
          <a:avLst>
            <a:gd name="adj" fmla="val 10000"/>
          </a:avLst>
        </a:prstGeom>
        <a:solidFill>
          <a:schemeClr val="accent2">
            <a:lumMod val="60000"/>
            <a:lumOff val="40000"/>
          </a:schemeClr>
        </a:solidFill>
        <a:ln w="15875" cap="rnd" cmpd="sng" algn="ctr">
          <a:prstDash val="solid"/>
        </a:ln>
        <a:effectLst/>
      </dsp:spPr>
      <dsp:style>
        <a:lnRef idx="2">
          <a:schemeClr val="lt1"/>
        </a:lnRef>
        <a:fillRef idx="1">
          <a:schemeClr val="accent1"/>
        </a:fillRef>
        <a:effectRef idx="0">
          <a:srgbClr val="000000"/>
        </a:effectRef>
        <a:fontRef idx="minor">
          <a:schemeClr val="lt1"/>
        </a:fontRef>
      </dsp:style>
      <dsp:txBody>
        <a:bodyPr spcFirstLastPara="0" vert="horz" wrap="square" lIns="91439" tIns="91439" rIns="91439" bIns="91439" numCol="1" spcCol="1270" anchor="ctr" anchorCtr="0">
          <a:noAutofit/>
        </a:bodyPr>
        <a:lstStyle/>
        <a:p>
          <a:pPr marL="0" lvl="0" indent="0" algn="ctr" defTabSz="1066800">
            <a:lnSpc>
              <a:spcPct val="90000"/>
            </a:lnSpc>
            <a:spcBef>
              <a:spcPct val="0"/>
            </a:spcBef>
            <a:spcAft>
              <a:spcPct val="35000"/>
            </a:spcAft>
            <a:buNone/>
            <a:defRPr/>
          </a:pPr>
          <a:r>
            <a:rPr lang="ru-RU" sz="2400" i="1" kern="1200">
              <a:latin typeface="Liberation Serif"/>
              <a:ea typeface="Liberation Serif"/>
              <a:cs typeface="Liberation Serif"/>
            </a:rPr>
            <a:t>Функциональный</a:t>
          </a:r>
          <a:endParaRPr kern="1200"/>
        </a:p>
        <a:p>
          <a:pPr marL="0" lvl="0" indent="0" algn="ctr" defTabSz="1066800">
            <a:lnSpc>
              <a:spcPct val="90000"/>
            </a:lnSpc>
            <a:spcBef>
              <a:spcPct val="0"/>
            </a:spcBef>
            <a:spcAft>
              <a:spcPct val="35000"/>
            </a:spcAft>
            <a:buNone/>
            <a:defRPr/>
          </a:pPr>
          <a:r>
            <a:rPr lang="ru-RU" sz="2400" i="0" kern="1200">
              <a:latin typeface="Liberation Serif"/>
              <a:ea typeface="Liberation Serif"/>
              <a:cs typeface="Liberation Serif"/>
            </a:rPr>
            <a:t>позволяет классифицировать направление средств бюджета на выполнение основных функций местного самоуправления</a:t>
          </a:r>
          <a:endParaRPr kern="1200"/>
        </a:p>
      </dsp:txBody>
      <dsp:txXfrm>
        <a:off x="0" y="806156"/>
        <a:ext cx="3432955" cy="3694781"/>
      </dsp:txXfrm>
    </dsp:sp>
    <dsp:sp modelId="{5AA28BF6-B962-4C35-BDF3-125690A5F41C}">
      <dsp:nvSpPr>
        <dsp:cNvPr id="0" name=""/>
        <dsp:cNvSpPr/>
      </dsp:nvSpPr>
      <dsp:spPr bwMode="white">
        <a:xfrm>
          <a:off x="3712500" y="806156"/>
          <a:ext cx="3432955" cy="3816603"/>
        </a:xfrm>
        <a:prstGeom prst="roundRect">
          <a:avLst>
            <a:gd name="adj" fmla="val 10000"/>
          </a:avLst>
        </a:prstGeom>
        <a:solidFill>
          <a:schemeClr val="accent2">
            <a:lumMod val="60000"/>
            <a:lumOff val="40000"/>
          </a:schemeClr>
        </a:solidFill>
        <a:ln w="15875" cap="rnd" cmpd="sng" algn="ctr">
          <a:prstDash val="solid"/>
        </a:ln>
        <a:effectLst/>
      </dsp:spPr>
      <dsp:style>
        <a:lnRef idx="2">
          <a:schemeClr val="lt1"/>
        </a:lnRef>
        <a:fillRef idx="1">
          <a:schemeClr val="accent1"/>
        </a:fillRef>
        <a:effectRef idx="0">
          <a:srgbClr val="000000"/>
        </a:effectRef>
        <a:fontRef idx="minor">
          <a:schemeClr val="lt1"/>
        </a:fontRef>
      </dsp:style>
      <dsp:txBody>
        <a:bodyPr spcFirstLastPara="0" vert="horz" wrap="square" lIns="91439" tIns="91439" rIns="91439" bIns="91439" numCol="1" spcCol="1270" anchor="ctr" anchorCtr="0">
          <a:noAutofit/>
        </a:bodyPr>
        <a:lstStyle/>
        <a:p>
          <a:pPr marL="0" lvl="0" indent="0" algn="ctr" defTabSz="1066800">
            <a:lnSpc>
              <a:spcPct val="90000"/>
            </a:lnSpc>
            <a:spcBef>
              <a:spcPct val="0"/>
            </a:spcBef>
            <a:spcAft>
              <a:spcPct val="35000"/>
            </a:spcAft>
            <a:buNone/>
            <a:defRPr/>
          </a:pPr>
          <a:r>
            <a:rPr lang="ru-RU" sz="2400" i="1" kern="1200">
              <a:latin typeface="Liberation Serif"/>
              <a:ea typeface="Liberation Serif"/>
              <a:cs typeface="Liberation Serif"/>
            </a:rPr>
            <a:t>Ведомственный </a:t>
          </a:r>
          <a:endParaRPr kern="1200"/>
        </a:p>
        <a:p>
          <a:pPr marL="0" lvl="0" indent="0" algn="ctr" defTabSz="1066800">
            <a:lnSpc>
              <a:spcPct val="90000"/>
            </a:lnSpc>
            <a:spcBef>
              <a:spcPct val="0"/>
            </a:spcBef>
            <a:spcAft>
              <a:spcPct val="35000"/>
            </a:spcAft>
            <a:buNone/>
            <a:defRPr/>
          </a:pPr>
          <a:r>
            <a:rPr lang="ru-RU" sz="2400" i="1" kern="1200">
              <a:latin typeface="Liberation Serif"/>
              <a:ea typeface="Liberation Serif"/>
              <a:cs typeface="Liberation Serif"/>
            </a:rPr>
            <a:t>п</a:t>
          </a:r>
          <a:r>
            <a:rPr lang="ru-RU" sz="2400" i="0" kern="1200">
              <a:latin typeface="Liberation Serif"/>
              <a:ea typeface="Liberation Serif"/>
              <a:cs typeface="Liberation Serif"/>
            </a:rPr>
            <a:t>озволяет выделить в каждой группе расходов соответствующего главного распорядителя бюджетных средств получающего бюджетные ассигнования</a:t>
          </a:r>
          <a:endParaRPr kern="1200"/>
        </a:p>
      </dsp:txBody>
      <dsp:txXfrm>
        <a:off x="3712500" y="806156"/>
        <a:ext cx="3432955" cy="3816603"/>
      </dsp:txXfrm>
    </dsp:sp>
    <dsp:sp modelId="{529E81EE-FE38-4428-B0C0-B416D7365016}">
      <dsp:nvSpPr>
        <dsp:cNvPr id="0" name=""/>
        <dsp:cNvSpPr/>
      </dsp:nvSpPr>
      <dsp:spPr bwMode="white">
        <a:xfrm>
          <a:off x="7442645" y="806156"/>
          <a:ext cx="3432955" cy="3647257"/>
        </a:xfrm>
        <a:prstGeom prst="roundRect">
          <a:avLst>
            <a:gd name="adj" fmla="val 10000"/>
          </a:avLst>
        </a:prstGeom>
        <a:solidFill>
          <a:schemeClr val="accent2">
            <a:lumMod val="60000"/>
            <a:lumOff val="40000"/>
          </a:schemeClr>
        </a:solidFill>
        <a:ln w="15875" cap="rnd" cmpd="sng" algn="ctr">
          <a:prstDash val="solid"/>
        </a:ln>
        <a:effectLst/>
      </dsp:spPr>
      <dsp:style>
        <a:lnRef idx="2">
          <a:schemeClr val="lt1"/>
        </a:lnRef>
        <a:fillRef idx="1">
          <a:schemeClr val="accent1"/>
        </a:fillRef>
        <a:effectRef idx="0">
          <a:srgbClr val="000000"/>
        </a:effectRef>
        <a:fontRef idx="minor">
          <a:schemeClr val="lt1"/>
        </a:fontRef>
      </dsp:style>
      <dsp:txBody>
        <a:bodyPr spcFirstLastPara="0" vert="horz" wrap="square" lIns="91439" tIns="91439" rIns="91439" bIns="91439" numCol="1" spcCol="1270" anchor="t" anchorCtr="0">
          <a:noAutofit/>
        </a:bodyPr>
        <a:lstStyle/>
        <a:p>
          <a:pPr marL="0" lvl="0" indent="0" algn="ctr" defTabSz="1066800">
            <a:lnSpc>
              <a:spcPct val="90000"/>
            </a:lnSpc>
            <a:spcBef>
              <a:spcPct val="0"/>
            </a:spcBef>
            <a:spcAft>
              <a:spcPct val="35000"/>
            </a:spcAft>
            <a:buNone/>
            <a:defRPr/>
          </a:pPr>
          <a:r>
            <a:rPr lang="ru-RU" sz="2400" i="1" kern="1200">
              <a:latin typeface="Liberation Serif"/>
              <a:ea typeface="Liberation Serif"/>
              <a:cs typeface="Liberation Serif"/>
            </a:rPr>
            <a:t>Экономический</a:t>
          </a:r>
          <a:endParaRPr kern="1200"/>
        </a:p>
        <a:p>
          <a:pPr marL="0" lvl="0" indent="0" algn="ctr" defTabSz="1066800">
            <a:lnSpc>
              <a:spcPct val="90000"/>
            </a:lnSpc>
            <a:spcBef>
              <a:spcPct val="0"/>
            </a:spcBef>
            <a:spcAft>
              <a:spcPct val="35000"/>
            </a:spcAft>
            <a:buNone/>
            <a:defRPr/>
          </a:pPr>
          <a:r>
            <a:rPr lang="ru-RU" sz="2400" i="0" kern="1200">
              <a:latin typeface="Liberation Serif"/>
              <a:ea typeface="Liberation Serif"/>
              <a:cs typeface="Liberation Serif"/>
            </a:rPr>
            <a:t>позволяет рассмотреть расходы бюджетов в зависимости от экономического содержания операций сектора государственного управления</a:t>
          </a:r>
          <a:endParaRPr kern="1200"/>
        </a:p>
      </dsp:txBody>
      <dsp:txXfrm>
        <a:off x="7442645" y="806156"/>
        <a:ext cx="3432955" cy="36472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1">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alignAccFollowNode1">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alignImgPlace1">
    <dgm:scene3d>
      <a:camera prst="orthographicFront"/>
      <a:lightRig rig="flat" dir="t"/>
    </dgm:scene3d>
    <dgm:sp3d/>
    <dgm:txPr/>
    <dgm:style>
      <a:lnRef idx="0">
        <a:srgbClr val="000000"/>
      </a:lnRef>
      <a:fillRef idx="3">
        <a:srgbClr val="000000"/>
      </a:fillRef>
      <a:effectRef idx="2">
        <a:srgbClr val="000000"/>
      </a:effectRef>
      <a:fontRef idx="minor"/>
    </dgm:style>
  </dgm:styleLbl>
  <dgm:styleLbl name="alignNode1">
    <dgm:scene3d>
      <a:camera prst="orthographicFront"/>
      <a:lightRig rig="flat" dir="t"/>
    </dgm:scene3d>
    <dgm:sp3d/>
    <dgm:txPr/>
    <dgm:style>
      <a:lnRef idx="1">
        <a:srgbClr val="000000"/>
      </a:lnRef>
      <a:fillRef idx="3">
        <a:srgbClr val="000000"/>
      </a:fillRef>
      <a:effectRef idx="2">
        <a:srgbClr val="000000"/>
      </a:effectRef>
      <a:fontRef idx="minor">
        <a:schemeClr val="lt1"/>
      </a:fontRef>
    </dgm:style>
  </dgm:styleLbl>
  <dgm:styleLbl name="asst0">
    <dgm:scene3d>
      <a:camera prst="orthographicFront"/>
      <a:lightRig rig="flat" dir="t"/>
    </dgm:scene3d>
    <dgm:sp3d/>
    <dgm:txPr/>
    <dgm:style>
      <a:lnRef idx="0">
        <a:srgbClr val="000000"/>
      </a:lnRef>
      <a:fillRef idx="3">
        <a:srgbClr val="000000"/>
      </a:fillRef>
      <a:effectRef idx="1">
        <a:srgbClr val="000000"/>
      </a:effectRef>
      <a:fontRef idx="minor">
        <a:schemeClr val="lt1"/>
      </a:fontRef>
    </dgm:style>
  </dgm:styleLbl>
  <dgm:styleLbl name="asst1">
    <dgm:scene3d>
      <a:camera prst="orthographicFront"/>
      <a:lightRig rig="flat" dir="t"/>
    </dgm:scene3d>
    <dgm:sp3d/>
    <dgm:txPr/>
    <dgm:style>
      <a:lnRef idx="0">
        <a:srgbClr val="000000"/>
      </a:lnRef>
      <a:fillRef idx="3">
        <a:srgbClr val="000000"/>
      </a:fillRef>
      <a:effectRef idx="1">
        <a:srgbClr val="000000"/>
      </a:effectRef>
      <a:fontRef idx="minor">
        <a:schemeClr val="lt1"/>
      </a:fontRef>
    </dgm:style>
  </dgm:styleLbl>
  <dgm:styleLbl name="asst2">
    <dgm:scene3d>
      <a:camera prst="orthographicFront"/>
      <a:lightRig rig="flat" dir="t"/>
    </dgm:scene3d>
    <dgm:sp3d/>
    <dgm:txPr/>
    <dgm:style>
      <a:lnRef idx="0">
        <a:srgbClr val="000000"/>
      </a:lnRef>
      <a:fillRef idx="3">
        <a:srgbClr val="000000"/>
      </a:fillRef>
      <a:effectRef idx="1">
        <a:srgbClr val="000000"/>
      </a:effectRef>
      <a:fontRef idx="minor">
        <a:schemeClr val="lt1"/>
      </a:fontRef>
    </dgm:style>
  </dgm:styleLbl>
  <dgm:styleLbl name="asst3">
    <dgm:scene3d>
      <a:camera prst="orthographicFront"/>
      <a:lightRig rig="flat" dir="t"/>
    </dgm:scene3d>
    <dgm:sp3d/>
    <dgm:txPr/>
    <dgm:style>
      <a:lnRef idx="0">
        <a:srgbClr val="000000"/>
      </a:lnRef>
      <a:fillRef idx="3">
        <a:srgbClr val="000000"/>
      </a:fillRef>
      <a:effectRef idx="1">
        <a:srgbClr val="000000"/>
      </a:effectRef>
      <a:fontRef idx="minor">
        <a:schemeClr val="lt1"/>
      </a:fontRef>
    </dgm:style>
  </dgm:styleLbl>
  <dgm:styleLbl name="bgAcc1">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bgAccFollowNode1">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bgImgPlace1">
    <dgm:scene3d>
      <a:camera prst="orthographicFront"/>
      <a:lightRig rig="flat" dir="t"/>
    </dgm:scene3d>
    <dgm:sp3d/>
    <dgm:txPr/>
    <dgm:style>
      <a:lnRef idx="0">
        <a:srgbClr val="000000"/>
      </a:lnRef>
      <a:fillRef idx="3">
        <a:srgbClr val="000000"/>
      </a:fillRef>
      <a:effectRef idx="2">
        <a:srgbClr val="000000"/>
      </a:effectRef>
      <a:fontRef idx="minor"/>
    </dgm:style>
  </dgm:styleLbl>
  <dgm:styleLbl name="bgShp">
    <dgm:scene3d>
      <a:camera prst="orthographicFront"/>
      <a:lightRig rig="flat" dir="t"/>
    </dgm:scene3d>
    <dgm:sp3d/>
    <dgm:txPr/>
    <dgm:style>
      <a:lnRef idx="0">
        <a:srgbClr val="000000"/>
      </a:lnRef>
      <a:fillRef idx="3">
        <a:srgbClr val="000000"/>
      </a:fillRef>
      <a:effectRef idx="0">
        <a:srgbClr val="000000"/>
      </a:effectRef>
      <a:fontRef idx="minor"/>
    </dgm:style>
  </dgm:styleLbl>
  <dgm:styleLbl name="bgSibTrans2D1">
    <dgm:scene3d>
      <a:camera prst="orthographicFront"/>
      <a:lightRig rig="flat" dir="t"/>
    </dgm:scene3d>
    <dgm:sp3d/>
    <dgm:txPr/>
    <dgm:style>
      <a:lnRef idx="0">
        <a:srgbClr val="000000"/>
      </a:lnRef>
      <a:fillRef idx="3">
        <a:srgbClr val="000000"/>
      </a:fillRef>
      <a:effectRef idx="2">
        <a:srgbClr val="000000"/>
      </a:effectRef>
      <a:fontRef idx="minor">
        <a:schemeClr val="lt1"/>
      </a:fontRef>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dkBgShp">
    <dgm:scene3d>
      <a:camera prst="orthographicFront"/>
      <a:lightRig rig="flat" dir="t"/>
    </dgm:scene3d>
    <dgm:sp3d/>
    <dgm:txPr/>
    <dgm:style>
      <a:lnRef idx="0">
        <a:srgbClr val="000000"/>
      </a:lnRef>
      <a:fillRef idx="2">
        <a:srgbClr val="000000"/>
      </a:fillRef>
      <a:effectRef idx="0">
        <a:srgbClr val="000000"/>
      </a:effectRef>
      <a:fontRef idx="minor"/>
    </dgm:style>
  </dgm:styleLbl>
  <dgm:styleLbl name="fgAcc0">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fgAcc1">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fgAcc2">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fgAcc3">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fgAcc4">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fgAccFollowNode1">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fgImgPlace1">
    <dgm:scene3d>
      <a:camera prst="orthographicFront"/>
      <a:lightRig rig="flat" dir="t"/>
    </dgm:scene3d>
    <dgm:sp3d/>
    <dgm:txPr/>
    <dgm:style>
      <a:lnRef idx="0">
        <a:srgbClr val="000000"/>
      </a:lnRef>
      <a:fillRef idx="3">
        <a:srgbClr val="000000"/>
      </a:fillRef>
      <a:effectRef idx="2">
        <a:srgbClr val="000000"/>
      </a:effectRef>
      <a:fontRef idx="minor"/>
    </dgm:style>
  </dgm:styleLbl>
  <dgm:styleLbl name="fgShp">
    <dgm:scene3d>
      <a:camera prst="orthographicFront"/>
      <a:lightRig rig="flat" dir="t"/>
    </dgm:scene3d>
    <dgm:sp3d/>
    <dgm:txPr/>
    <dgm:style>
      <a:lnRef idx="0">
        <a:srgbClr val="000000"/>
      </a:lnRef>
      <a:fillRef idx="1">
        <a:srgbClr val="000000"/>
      </a:fillRef>
      <a:effectRef idx="3">
        <a:srgbClr val="000000"/>
      </a:effectRef>
      <a:fontRef idx="minor">
        <a:schemeClr val="lt1"/>
      </a:fontRef>
    </dgm:style>
  </dgm:styleLbl>
  <dgm:styleLbl name="fgSibTrans2D1">
    <dgm:scene3d>
      <a:camera prst="orthographicFront"/>
      <a:lightRig rig="flat" dir="t"/>
    </dgm:scene3d>
    <dgm:sp3d/>
    <dgm:txPr/>
    <dgm:style>
      <a:lnRef idx="0">
        <a:srgbClr val="000000"/>
      </a:lnRef>
      <a:fillRef idx="3">
        <a:srgbClr val="000000"/>
      </a:fillRef>
      <a:effectRef idx="2">
        <a:srgbClr val="000000"/>
      </a:effectRef>
      <a:fontRef idx="minor">
        <a:schemeClr val="lt1"/>
      </a:fontRef>
    </dgm:style>
  </dgm:styleLbl>
  <dgm:styleLbl name="lnNode1">
    <dgm:scene3d>
      <a:camera prst="orthographicFront"/>
      <a:lightRig rig="flat" dir="t"/>
    </dgm:scene3d>
    <dgm:sp3d/>
    <dgm:txPr/>
    <dgm:style>
      <a:lnRef idx="0">
        <a:srgbClr val="000000"/>
      </a:lnRef>
      <a:fillRef idx="3">
        <a:srgbClr val="000000"/>
      </a:fillRef>
      <a:effectRef idx="1">
        <a:srgbClr val="000000"/>
      </a:effectRef>
      <a:fontRef idx="minor">
        <a:schemeClr val="lt1"/>
      </a:fontRef>
    </dgm:style>
  </dgm:styleLbl>
  <dgm:styleLbl name="node0">
    <dgm:scene3d>
      <a:camera prst="orthographicFront"/>
      <a:lightRig rig="flat" dir="t"/>
    </dgm:scene3d>
    <dgm:sp3d/>
    <dgm:txPr/>
    <dgm:style>
      <a:lnRef idx="0">
        <a:srgbClr val="000000"/>
      </a:lnRef>
      <a:fillRef idx="3">
        <a:srgbClr val="000000"/>
      </a:fillRef>
      <a:effectRef idx="2">
        <a:srgbClr val="000000"/>
      </a:effectRef>
      <a:fontRef idx="minor">
        <a:schemeClr val="lt1"/>
      </a:fontRef>
    </dgm:style>
  </dgm:styleLbl>
  <dgm:styleLbl name="node1">
    <dgm:scene3d>
      <a:camera prst="orthographicFront"/>
      <a:lightRig rig="flat" dir="t"/>
    </dgm:scene3d>
    <dgm:sp3d/>
    <dgm:txPr/>
    <dgm:style>
      <a:lnRef idx="0">
        <a:srgbClr val="000000"/>
      </a:lnRef>
      <a:fillRef idx="3">
        <a:srgbClr val="000000"/>
      </a:fillRef>
      <a:effectRef idx="2">
        <a:srgbClr val="000000"/>
      </a:effectRef>
      <a:fontRef idx="minor">
        <a:schemeClr val="lt1"/>
      </a:fontRef>
    </dgm:style>
  </dgm:styleLbl>
  <dgm:styleLbl name="node2">
    <dgm:scene3d>
      <a:camera prst="orthographicFront"/>
      <a:lightRig rig="flat" dir="t"/>
    </dgm:scene3d>
    <dgm:sp3d/>
    <dgm:txPr/>
    <dgm:style>
      <a:lnRef idx="0">
        <a:srgbClr val="000000"/>
      </a:lnRef>
      <a:fillRef idx="3">
        <a:srgbClr val="000000"/>
      </a:fillRef>
      <a:effectRef idx="1">
        <a:srgbClr val="000000"/>
      </a:effectRef>
      <a:fontRef idx="minor">
        <a:schemeClr val="lt1"/>
      </a:fontRef>
    </dgm:style>
  </dgm:styleLbl>
  <dgm:styleLbl name="node3">
    <dgm:scene3d>
      <a:camera prst="orthographicFront"/>
      <a:lightRig rig="flat" dir="t"/>
    </dgm:scene3d>
    <dgm:sp3d/>
    <dgm:txPr/>
    <dgm:style>
      <a:lnRef idx="0">
        <a:srgbClr val="000000"/>
      </a:lnRef>
      <a:fillRef idx="3">
        <a:srgbClr val="000000"/>
      </a:fillRef>
      <a:effectRef idx="1">
        <a:srgbClr val="000000"/>
      </a:effectRef>
      <a:fontRef idx="minor">
        <a:schemeClr val="lt1"/>
      </a:fontRef>
    </dgm:style>
  </dgm:styleLbl>
  <dgm:styleLbl name="node4">
    <dgm:scene3d>
      <a:camera prst="orthographicFront"/>
      <a:lightRig rig="flat" dir="t"/>
    </dgm:scene3d>
    <dgm:sp3d/>
    <dgm:txPr/>
    <dgm:style>
      <a:lnRef idx="0">
        <a:srgbClr val="000000"/>
      </a:lnRef>
      <a:fillRef idx="3">
        <a:srgbClr val="000000"/>
      </a:fillRef>
      <a:effectRef idx="1">
        <a:srgbClr val="000000"/>
      </a:effectRef>
      <a:fontRef idx="minor">
        <a:schemeClr val="lt1"/>
      </a:fontRef>
    </dgm:style>
  </dgm:styleLbl>
  <dgm:styleLbl name="parChTrans1D1">
    <dgm:scene3d>
      <a:camera prst="orthographicFront"/>
      <a:lightRig rig="fla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fla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fla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flat" dir="t"/>
    </dgm:scene3d>
    <dgm:sp3d/>
    <dgm:txPr/>
    <dgm:style>
      <a:lnRef idx="2">
        <a:srgbClr val="000000"/>
      </a:lnRef>
      <a:fillRef idx="0">
        <a:srgbClr val="000000"/>
      </a:fillRef>
      <a:effectRef idx="0">
        <a:srgbClr val="000000"/>
      </a:effectRef>
      <a:fontRef idx="minor"/>
    </dgm:style>
  </dgm:styleLbl>
  <dgm:styleLbl name="parChTrans2D1">
    <dgm:scene3d>
      <a:camera prst="orthographicFront"/>
      <a:lightRig rig="flat" dir="t"/>
    </dgm:scene3d>
    <dgm:sp3d/>
    <dgm:txPr/>
    <dgm:style>
      <a:lnRef idx="0">
        <a:srgbClr val="000000"/>
      </a:lnRef>
      <a:fillRef idx="3">
        <a:srgbClr val="000000"/>
      </a:fillRef>
      <a:effectRef idx="1">
        <a:srgbClr val="000000"/>
      </a:effectRef>
      <a:fontRef idx="minor">
        <a:schemeClr val="lt1"/>
      </a:fontRef>
    </dgm:style>
  </dgm:styleLbl>
  <dgm:styleLbl name="parChTrans2D2">
    <dgm:scene3d>
      <a:camera prst="orthographicFront"/>
      <a:lightRig rig="flat" dir="t"/>
    </dgm:scene3d>
    <dgm:sp3d/>
    <dgm:txPr/>
    <dgm:style>
      <a:lnRef idx="0">
        <a:srgbClr val="000000"/>
      </a:lnRef>
      <a:fillRef idx="3">
        <a:srgbClr val="000000"/>
      </a:fillRef>
      <a:effectRef idx="1">
        <a:srgbClr val="000000"/>
      </a:effectRef>
      <a:fontRef idx="minor">
        <a:schemeClr val="lt1"/>
      </a:fontRef>
    </dgm:style>
  </dgm:styleLbl>
  <dgm:styleLbl name="parChTrans2D3">
    <dgm:scene3d>
      <a:camera prst="orthographicFront"/>
      <a:lightRig rig="flat" dir="t"/>
    </dgm:scene3d>
    <dgm:sp3d/>
    <dgm:txPr/>
    <dgm:style>
      <a:lnRef idx="0">
        <a:srgbClr val="000000"/>
      </a:lnRef>
      <a:fillRef idx="3">
        <a:srgbClr val="000000"/>
      </a:fillRef>
      <a:effectRef idx="1">
        <a:srgbClr val="000000"/>
      </a:effectRef>
      <a:fontRef idx="minor">
        <a:schemeClr val="lt1"/>
      </a:fontRef>
    </dgm:style>
  </dgm:styleLbl>
  <dgm:styleLbl name="parChTrans2D4">
    <dgm:scene3d>
      <a:camera prst="orthographicFront"/>
      <a:lightRig rig="flat" dir="t"/>
    </dgm:scene3d>
    <dgm:sp3d/>
    <dgm:txPr/>
    <dgm:style>
      <a:lnRef idx="0">
        <a:srgbClr val="000000"/>
      </a:lnRef>
      <a:fillRef idx="3">
        <a:srgbClr val="000000"/>
      </a:fillRef>
      <a:effectRef idx="1">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flat" dir="t"/>
    </dgm:scene3d>
    <dgm:sp3d/>
    <dgm:txPr/>
    <dgm:style>
      <a:lnRef idx="1">
        <a:srgbClr val="000000"/>
      </a:lnRef>
      <a:fillRef idx="0">
        <a:srgbClr val="000000"/>
      </a:fillRef>
      <a:effectRef idx="0">
        <a:srgbClr val="000000"/>
      </a:effectRef>
      <a:fontRef idx="minor"/>
    </dgm:style>
  </dgm:styleLbl>
  <dgm:styleLbl name="sibTrans2D1">
    <dgm:scene3d>
      <a:camera prst="orthographicFront"/>
      <a:lightRig rig="flat" dir="t"/>
    </dgm:scene3d>
    <dgm:sp3d/>
    <dgm:txPr/>
    <dgm:style>
      <a:lnRef idx="0">
        <a:srgbClr val="000000"/>
      </a:lnRef>
      <a:fillRef idx="3">
        <a:srgbClr val="000000"/>
      </a:fillRef>
      <a:effectRef idx="2">
        <a:srgbClr val="000000"/>
      </a:effectRef>
      <a:fontRef idx="minor">
        <a:schemeClr val="lt1"/>
      </a:fontRef>
    </dgm:style>
  </dgm:styleLbl>
  <dgm:styleLbl name="solidAlignAcc1">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solidBgAcc1">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solidFgAcc1">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trAlignAcc1">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trBgShp">
    <dgm:scene3d>
      <a:camera prst="orthographicFront"/>
      <a:lightRig rig="flat" dir="t"/>
    </dgm:scene3d>
    <dgm:sp3d/>
    <dgm:txPr/>
    <dgm:style>
      <a:lnRef idx="0">
        <a:srgbClr val="000000"/>
      </a:lnRef>
      <a:fillRef idx="1">
        <a:srgbClr val="000000"/>
      </a:fillRef>
      <a:effectRef idx="0">
        <a:srgbClr val="000000"/>
      </a:effectRef>
      <a:fontRef idx="minor"/>
    </dgm:style>
  </dgm:styleLbl>
  <dgm:styleLbl name="vennNode1">
    <dgm:scene3d>
      <a:camera prst="orthographicFront"/>
      <a:lightRig rig="flat" dir="t"/>
    </dgm:scene3d>
    <dgm:sp3d/>
    <dgm:txPr/>
    <dgm:style>
      <a:lnRef idx="0">
        <a:srgbClr val="000000"/>
      </a:lnRef>
      <a:fillRef idx="1">
        <a:srgbClr val="000000"/>
      </a:fillRef>
      <a:effectRef idx="1">
        <a:srgbClr val="00000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Def>
</file>

<file path=ppt/drawings/drawing1.xml><?xml version="1.0" encoding="utf-8"?>
<c:userShapes xmlns:c="http://schemas.openxmlformats.org/drawingml/2006/chart">
  <cdr:relSizeAnchor xmlns:cdr="http://schemas.openxmlformats.org/drawingml/2006/chartDrawing">
    <cdr:from>
      <cdr:x>0.00237</cdr:x>
      <cdr:y>0.48201</cdr:y>
    </cdr:from>
    <cdr:to>
      <cdr:x>0.35676</cdr:x>
      <cdr:y>1</cdr:y>
    </cdr:to>
    <cdr:sp macro="" textlink="">
      <cdr:nvSpPr>
        <cdr:cNvPr id="4" name="TextBox 3"/>
        <cdr:cNvSpPr txBox="1"/>
      </cdr:nvSpPr>
      <cdr:spPr bwMode="auto">
        <a:xfrm xmlns:a="http://schemas.openxmlformats.org/drawingml/2006/main">
          <a:off x="25828" y="1742192"/>
          <a:ext cx="3854151" cy="18722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defRPr/>
          </a:pPr>
          <a:r>
            <a:rPr lang="ru-RU" sz="1600" b="1">
              <a:latin typeface="Times New Roman"/>
              <a:cs typeface="Times New Roman"/>
            </a:rPr>
            <a:t>Безвозмездные поступления – 1450073,8</a:t>
          </a:r>
          <a:endParaRPr/>
        </a:p>
        <a:p xmlns:a="http://schemas.openxmlformats.org/drawingml/2006/main">
          <a:pPr>
            <a:defRPr/>
          </a:pPr>
          <a:endParaRPr lang="ru-RU" sz="1600" b="1">
            <a:latin typeface="Times New Roman"/>
            <a:cs typeface="Times New Roman"/>
          </a:endParaRPr>
        </a:p>
        <a:p xmlns:a="http://schemas.openxmlformats.org/drawingml/2006/main">
          <a:pPr>
            <a:defRPr/>
          </a:pPr>
          <a:r>
            <a:rPr lang="ru-RU" sz="1600" b="1">
              <a:latin typeface="Times New Roman"/>
              <a:cs typeface="Times New Roman"/>
            </a:rPr>
            <a:t>Налоговые поступления – 229301,4</a:t>
          </a:r>
          <a:endParaRPr/>
        </a:p>
        <a:p xmlns:a="http://schemas.openxmlformats.org/drawingml/2006/main">
          <a:pPr>
            <a:defRPr/>
          </a:pPr>
          <a:endParaRPr lang="ru-RU" sz="1600" b="1">
            <a:latin typeface="Times New Roman"/>
            <a:cs typeface="Times New Roman"/>
          </a:endParaRPr>
        </a:p>
        <a:p xmlns:a="http://schemas.openxmlformats.org/drawingml/2006/main">
          <a:pPr>
            <a:defRPr/>
          </a:pPr>
          <a:r>
            <a:rPr lang="ru-RU" sz="1600" b="1">
              <a:latin typeface="Times New Roman"/>
              <a:cs typeface="Times New Roman"/>
            </a:rPr>
            <a:t>Неналоговые поступления – 22801</a:t>
          </a:r>
        </a:p>
        <a:p xmlns:a="http://schemas.openxmlformats.org/drawingml/2006/main">
          <a:pPr>
            <a:defRPr/>
          </a:pPr>
          <a:endParaRPr lang="ru-RU" sz="1600">
            <a:latin typeface="Times New Roman"/>
            <a:cs typeface="Times New Roman"/>
          </a:endParaRPr>
        </a:p>
        <a:p xmlns:a="http://schemas.openxmlformats.org/drawingml/2006/main">
          <a:pPr>
            <a:defRPr/>
          </a:pPr>
          <a:endParaRPr lang="ru-RU" sz="1600">
            <a:latin typeface="Times New Roman"/>
            <a:cs typeface="Times New Roman"/>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C7A7459-1358-55A3-6660-6E21D7E18543}"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51C32DF-6ACE-BA58-E467-B2DE3373AA54}"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A320CC4-DCCA-0D82-4BA0-B4A3CC053916}"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8B12E23-A9D8-FA42-CF9E-30042386B276}"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F9012B0-EBB8-83DD-E4B5-C170D824E33E}" type="slidenum">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ECD0FE2-5F47-F806-63FD-9BE20D3852DC}" type="slidenum">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9A34956-637E-0E43-6645-76BA61BF9119}" type="slidenum">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BA1B444-0145-A062-04E1-67BE5B9053C8}" type="slidenum">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51F45BE-7B3C-A0B6-884A-F40F305A952C}" type="slidenum">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3028B85-4681-6C7B-41AA-1B555DD1544F}" type="slidenum">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4334D38-6BE5-91C9-373B-FF3362236CBA}" type="slidenum">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6FCF0A0-4811-5140-22E9-5CA4E0E74FA7}" type="slidenum">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97382AA-C2B8-6FEC-87A1-F6BAB3DB5A6C}" type="slidenum">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72D6811-C8D6-C172-C847-E41C5753D5D6}" type="slidenum">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AD1B82D-0EF9-591F-80B4-75029D4CC34B}" type="slidenum">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D33E00E-5F6B-071D-7A77-4DBEAD300A8E}" type="slidenum">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F466884-C19D-9B17-AB30-427AE31A5616}" type="slidenum">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A7F1B26-10CA-F740-C0A1-B067EF0BD6A4}" type="slidenum">
              <a:r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2706E2F-6E20-AD4A-58E9-ABB3D92169F8}" type="slidenum">
              <a:r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436AD00-A181-9379-74AB-10366AF60109}" type="slidenum">
              <a:r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FF59FE4-C890-9240-274A-83F680CD4742}" type="slidenum">
              <a:r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FAADFC9-402D-D338-07D9-A260455DE4DD}" type="slidenum">
              <a:r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C9A859E-1816-5B4F-45F3-D029E069532B}" type="slidenum">
              <a:r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3BE0ACE-18FF-591B-6C7F-68C085E1E5E9}" type="slidenum">
              <a:r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21B1D3D-CCFF-2558-08A9-9E6EEEFADA9C}" type="slidenum">
              <a:r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12B3AEC-AC75-E9DA-084B-FB65EF1E735B}" type="slidenum">
              <a:r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5FCAC9A-FB83-F7AB-B505-FDC607F41959}" type="slidenum">
              <a:r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49551F6-50A3-F828-2093-3A97259ABCEE}" type="slidenum">
              <a:r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153523A-AF63-4EFB-4B10-ADBED4348D6B}" type="slidenum">
              <a:r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F28DFE2-9231-DD21-C5AA-B1D0C01668F8}" type="slidenum">
              <a:rP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E217B1D-ED7C-C8FF-1F39-34A962C42A17}" type="slidenum">
              <a:r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367BA91-CC66-A398-0F9D-A6B173422C95}" type="slidenum">
              <a:rP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0803827-9AC4-10EF-3B92-3B930EB7CE54}" type="slidenum">
              <a:rP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22E2175-86D1-B9FC-1A49-B82C4D2F4ED5}" type="slidenum">
              <a:rP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037DA2E-0FAB-225C-F1CD-F78EB8D0F1FB}" type="slidenum">
              <a:rP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959D506-0713-E2A8-47C5-4FCB232ABB7C}" type="slidenum">
              <a:rP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3EC6525-39F9-BCD9-3CCF-630516A49AC2}" type="slidenum">
              <a:rP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F5B83C3-1272-F2E8-47FC-CC99E8B247AD}" type="slidenum">
              <a:rPr/>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B90D833-18AE-1834-B76A-116B9D45C3BF}" type="slidenum">
              <a:rPr/>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1D67A5E-7F6C-AB6C-FF78-09DF03E36A97}" type="slidenum">
              <a:rPr/>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B72AC78-59DE-F1E7-10E6-8D9DC0389C5C}" type="slidenum">
              <a:rPr/>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3129A90-F4D5-4D41-F8D0-8E17393C5AE9}" type="slidenum">
              <a:rPr/>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1E35CDB-1DF7-829E-B8FB-00B5B76E0BCD}" type="slidenum">
              <a:rPr/>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6CBDDE5-3B69-C280-0DAB-F52C8D25BF89}" type="slidenum">
              <a:rPr/>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631CF2C-1296-B150-6625-2A14C5370B3D}" type="slidenum">
              <a:rPr/>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A53551C-A65C-E29F-8533-28F83C439F76}" type="slidenum">
              <a:rPr/>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4DE5896-60D0-B814-2BF3-A8EC2D056C94}" type="slidenum">
              <a:rPr/>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821EB06-71C8-C7C8-84D1-C41C4BCDFA02}" type="slidenum">
              <a:rPr/>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52C3CE8-3129-4375-E189-3C1CE9BEA065}" type="slidenum">
              <a:rPr/>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1FF8DD5-99EF-08E6-C478-197B61271723}" type="slidenum">
              <a:rPr/>
              <a:t>54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3348DE3-7A18-95DC-4D52-BD6D2D89B5CD}"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121799E-FACF-FB94-BC1A-12D49B869CEF}"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25C7C31-A56D-3731-4D72-8FCEAB084397}"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433DFE2-87D5-8ADF-1F1D-82E8DEFB532F}"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Титульный слайд">
    <p:spTree>
      <p:nvGrpSpPr>
        <p:cNvPr id="1" name=""/>
        <p:cNvGrpSpPr/>
        <p:nvPr/>
      </p:nvGrpSpPr>
      <p:grpSpPr bwMode="auto">
        <a:xfrm>
          <a:off x="0" y="0"/>
          <a:ext cx="0" cy="0"/>
          <a:chOff x="0" y="0"/>
          <a:chExt cx="0" cy="0"/>
        </a:xfrm>
      </p:grpSpPr>
      <p:sp>
        <p:nvSpPr>
          <p:cNvPr id="16" name="PlaceHolder 1"/>
          <p:cNvSpPr>
            <a:spLocks noGrp="1"/>
          </p:cNvSpPr>
          <p:nvPr>
            <p:ph type="title"/>
          </p:nvPr>
        </p:nvSpPr>
        <p:spPr bwMode="auto">
          <a:xfrm>
            <a:off x="684360" y="4487400"/>
            <a:ext cx="8532720" cy="1505160"/>
          </a:xfrm>
          <a:prstGeom prst="rect">
            <a:avLst/>
          </a:prstGeom>
          <a:noFill/>
          <a:ln w="0">
            <a:noFill/>
          </a:ln>
        </p:spPr>
        <p:txBody>
          <a:bodyPr lIns="0" tIns="0" rIns="0" bIns="0" anchor="ctr">
            <a:noAutofit/>
          </a:bodyPr>
          <a:lstStyle/>
          <a:p>
            <a:pPr indent="0" algn="ctr">
              <a:buNone/>
              <a:defRPr/>
            </a:pPr>
            <a:endParaRPr lang="ru-RU" sz="4400" b="0" strike="noStrike" spc="-1">
              <a:solidFill>
                <a:srgbClr val="FFFFFF"/>
              </a:solidFill>
              <a:latin typeface="Arial"/>
            </a:endParaRPr>
          </a:p>
        </p:txBody>
      </p:sp>
      <p:sp>
        <p:nvSpPr>
          <p:cNvPr id="17" name="PlaceHolder 2"/>
          <p:cNvSpPr>
            <a:spLocks noGrp="1"/>
          </p:cNvSpPr>
          <p:nvPr>
            <p:ph type="subTitle"/>
          </p:nvPr>
        </p:nvSpPr>
        <p:spPr bwMode="auto">
          <a:xfrm>
            <a:off x="684360" y="685800"/>
            <a:ext cx="8532720" cy="3613320"/>
          </a:xfrm>
          <a:prstGeom prst="rect">
            <a:avLst/>
          </a:prstGeom>
          <a:noFill/>
          <a:ln w="0">
            <a:noFill/>
          </a:ln>
        </p:spPr>
        <p:txBody>
          <a:bodyPr lIns="0" tIns="0" rIns="0" bIns="0" anchor="ctr">
            <a:noAutofit/>
          </a:bodyPr>
          <a:lstStyle/>
          <a:p>
            <a:pPr indent="0" algn="ctr">
              <a:buNone/>
              <a:defRPr/>
            </a:pPr>
            <a:endParaRPr lang="ru-RU" sz="3200" b="0" strike="noStrike" spc="-1">
              <a:solidFill>
                <a:srgbClr val="FFFFFF"/>
              </a:solidFill>
              <a:latin typeface="Arial"/>
            </a:endParaRPr>
          </a:p>
        </p:txBody>
      </p:sp>
      <p:sp>
        <p:nvSpPr>
          <p:cNvPr id="4" name="PlaceHolder 3"/>
          <p:cNvSpPr>
            <a:spLocks noGrp="1"/>
          </p:cNvSpPr>
          <p:nvPr>
            <p:ph type="ftr" idx="1"/>
          </p:nvPr>
        </p:nvSpPr>
        <p:spPr bwMode="auto"/>
        <p:txBody>
          <a:bodyPr/>
          <a:lstStyle/>
          <a:p>
            <a:pPr>
              <a:defRPr/>
            </a:pPr>
            <a:r>
              <a:t>Footer</a:t>
            </a:r>
          </a:p>
        </p:txBody>
      </p:sp>
      <p:sp>
        <p:nvSpPr>
          <p:cNvPr id="5" name="PlaceHolder 4"/>
          <p:cNvSpPr>
            <a:spLocks noGrp="1"/>
          </p:cNvSpPr>
          <p:nvPr>
            <p:ph type="sldNum" idx="2"/>
          </p:nvPr>
        </p:nvSpPr>
        <p:spPr bwMode="auto"/>
        <p:txBody>
          <a:bodyPr/>
          <a:lstStyle/>
          <a:p>
            <a:pPr>
              <a:defRPr/>
            </a:pPr>
            <a:fld id="{9061F63B-9614-47E4-9580-E4CCB4A5F1FF}" type="slidenum">
              <a:rPr/>
              <a:t>‹#›</a:t>
            </a:fld>
            <a:endParaRPr/>
          </a:p>
        </p:txBody>
      </p:sp>
      <p:sp>
        <p:nvSpPr>
          <p:cNvPr id="6" name="PlaceHolder 5"/>
          <p:cNvSpPr>
            <a:spLocks noGrp="1"/>
          </p:cNvSpPr>
          <p:nvPr>
            <p:ph type="dt" idx="3"/>
          </p:nvPr>
        </p:nvSpPr>
        <p:spPr bwMode="auto"/>
        <p:txBody>
          <a:body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 preserve="1" userDrawn="1">
  <p:cSld name="Заголовок и объект">
    <p:spTree>
      <p:nvGrpSpPr>
        <p:cNvPr id="1" name=""/>
        <p:cNvGrpSpPr/>
        <p:nvPr/>
      </p:nvGrpSpPr>
      <p:grpSpPr bwMode="auto">
        <a:xfrm>
          <a:off x="0" y="0"/>
          <a:ext cx="0" cy="0"/>
          <a:chOff x="0" y="0"/>
          <a:chExt cx="0" cy="0"/>
        </a:xfrm>
      </p:grpSpPr>
      <p:sp>
        <p:nvSpPr>
          <p:cNvPr id="105" name="PlaceHolder 1"/>
          <p:cNvSpPr>
            <a:spLocks noGrp="1"/>
          </p:cNvSpPr>
          <p:nvPr>
            <p:ph type="title"/>
          </p:nvPr>
        </p:nvSpPr>
        <p:spPr bwMode="auto">
          <a:xfrm>
            <a:off x="684360" y="4487400"/>
            <a:ext cx="8532720" cy="1505160"/>
          </a:xfrm>
          <a:prstGeom prst="rect">
            <a:avLst/>
          </a:prstGeom>
          <a:noFill/>
          <a:ln w="0">
            <a:noFill/>
          </a:ln>
        </p:spPr>
        <p:txBody>
          <a:bodyPr lIns="0" tIns="0" rIns="0" bIns="0" anchor="ctr">
            <a:noAutofit/>
          </a:bodyPr>
          <a:lstStyle/>
          <a:p>
            <a:pPr indent="0" algn="ctr">
              <a:buNone/>
              <a:defRPr/>
            </a:pPr>
            <a:endParaRPr lang="ru-RU" sz="4400" b="0" strike="noStrike" spc="-1">
              <a:solidFill>
                <a:srgbClr val="FFFFFF"/>
              </a:solidFill>
              <a:latin typeface="Arial"/>
            </a:endParaRPr>
          </a:p>
        </p:txBody>
      </p:sp>
      <p:sp>
        <p:nvSpPr>
          <p:cNvPr id="106" name="PlaceHolder 2"/>
          <p:cNvSpPr>
            <a:spLocks noGrp="1"/>
          </p:cNvSpPr>
          <p:nvPr>
            <p:ph/>
          </p:nvPr>
        </p:nvSpPr>
        <p:spPr bwMode="auto">
          <a:xfrm>
            <a:off x="684360" y="685800"/>
            <a:ext cx="8532720" cy="3613320"/>
          </a:xfrm>
          <a:prstGeom prst="rect">
            <a:avLst/>
          </a:prstGeom>
          <a:noFill/>
          <a:ln w="0">
            <a:noFill/>
          </a:ln>
        </p:spPr>
        <p:txBody>
          <a:bodyPr lIns="0" tIns="0" rIns="0" bIns="0" anchor="t">
            <a:normAutofit/>
          </a:bodyPr>
          <a:lstStyle/>
          <a:p>
            <a:pPr indent="0">
              <a:spcBef>
                <a:spcPts val="1415"/>
              </a:spcBef>
              <a:buNone/>
              <a:defRPr/>
            </a:pPr>
            <a:endParaRPr lang="ru-RU" sz="3200" b="0" strike="noStrike" spc="-1">
              <a:solidFill>
                <a:srgbClr val="FFFFFF"/>
              </a:solidFill>
              <a:latin typeface="Arial"/>
            </a:endParaRPr>
          </a:p>
        </p:txBody>
      </p:sp>
      <p:sp>
        <p:nvSpPr>
          <p:cNvPr id="4" name="PlaceHolder 3"/>
          <p:cNvSpPr>
            <a:spLocks noGrp="1"/>
          </p:cNvSpPr>
          <p:nvPr>
            <p:ph type="ftr" idx="28"/>
          </p:nvPr>
        </p:nvSpPr>
        <p:spPr bwMode="auto"/>
        <p:txBody>
          <a:bodyPr/>
          <a:lstStyle/>
          <a:p>
            <a:pPr>
              <a:defRPr/>
            </a:pPr>
            <a:r>
              <a:t>Footer</a:t>
            </a:r>
          </a:p>
        </p:txBody>
      </p:sp>
      <p:sp>
        <p:nvSpPr>
          <p:cNvPr id="5" name="PlaceHolder 4"/>
          <p:cNvSpPr>
            <a:spLocks noGrp="1"/>
          </p:cNvSpPr>
          <p:nvPr>
            <p:ph type="sldNum" idx="29"/>
          </p:nvPr>
        </p:nvSpPr>
        <p:spPr bwMode="auto"/>
        <p:txBody>
          <a:bodyPr/>
          <a:lstStyle/>
          <a:p>
            <a:pPr>
              <a:defRPr/>
            </a:pPr>
            <a:fld id="{443004C3-2550-4417-8969-8B3EEC16C6E1}" type="slidenum">
              <a:rPr/>
              <a:t>‹#›</a:t>
            </a:fld>
            <a:endParaRPr/>
          </a:p>
        </p:txBody>
      </p:sp>
      <p:sp>
        <p:nvSpPr>
          <p:cNvPr id="6" name="PlaceHolder 5"/>
          <p:cNvSpPr>
            <a:spLocks noGrp="1"/>
          </p:cNvSpPr>
          <p:nvPr>
            <p:ph type="dt" idx="30"/>
          </p:nvPr>
        </p:nvSpPr>
        <p:spPr bwMode="auto"/>
        <p:txBody>
          <a:bodyPr/>
          <a:lstStyle/>
          <a:p>
            <a:pPr>
              <a:defRPr/>
            </a:pP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blank" preserve="1" userDrawn="1">
  <p:cSld name="Заголовок раздела">
    <p:spTree>
      <p:nvGrpSpPr>
        <p:cNvPr id="1" name=""/>
        <p:cNvGrpSpPr/>
        <p:nvPr/>
      </p:nvGrpSpPr>
      <p:grpSpPr bwMode="auto">
        <a:xfrm>
          <a:off x="0" y="0"/>
          <a:ext cx="0" cy="0"/>
          <a:chOff x="0" y="0"/>
          <a:chExt cx="0" cy="0"/>
        </a:xfrm>
      </p:grpSpPr>
      <p:sp>
        <p:nvSpPr>
          <p:cNvPr id="2" name="PlaceHolder 1"/>
          <p:cNvSpPr>
            <a:spLocks noGrp="1"/>
          </p:cNvSpPr>
          <p:nvPr>
            <p:ph type="ftr" idx="31"/>
          </p:nvPr>
        </p:nvSpPr>
        <p:spPr bwMode="auto"/>
        <p:txBody>
          <a:bodyPr/>
          <a:lstStyle/>
          <a:p>
            <a:pPr>
              <a:defRPr/>
            </a:pPr>
            <a:r>
              <a:t>Footer</a:t>
            </a:r>
          </a:p>
        </p:txBody>
      </p:sp>
      <p:sp>
        <p:nvSpPr>
          <p:cNvPr id="3" name="PlaceHolder 2"/>
          <p:cNvSpPr>
            <a:spLocks noGrp="1"/>
          </p:cNvSpPr>
          <p:nvPr>
            <p:ph type="sldNum" idx="32"/>
          </p:nvPr>
        </p:nvSpPr>
        <p:spPr bwMode="auto"/>
        <p:txBody>
          <a:bodyPr/>
          <a:lstStyle/>
          <a:p>
            <a:pPr>
              <a:defRPr/>
            </a:pPr>
            <a:fld id="{65F67486-655A-4C0B-B072-01D5B55C5144}" type="slidenum">
              <a:rPr/>
              <a:t>‹#›</a:t>
            </a:fld>
            <a:endParaRPr/>
          </a:p>
        </p:txBody>
      </p:sp>
      <p:sp>
        <p:nvSpPr>
          <p:cNvPr id="4" name="PlaceHolder 3"/>
          <p:cNvSpPr>
            <a:spLocks noGrp="1"/>
          </p:cNvSpPr>
          <p:nvPr>
            <p:ph type="dt" idx="33"/>
          </p:nvPr>
        </p:nvSpPr>
        <p:spPr bwMode="auto"/>
        <p:txBody>
          <a:bodyPr/>
          <a:lstStyle/>
          <a:p>
            <a:pPr>
              <a:defRPr/>
            </a:pP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woObj" preserve="1" userDrawn="1">
  <p:cSld name="Два объекта">
    <p:spTree>
      <p:nvGrpSpPr>
        <p:cNvPr id="1" name=""/>
        <p:cNvGrpSpPr/>
        <p:nvPr/>
      </p:nvGrpSpPr>
      <p:grpSpPr bwMode="auto">
        <a:xfrm>
          <a:off x="0" y="0"/>
          <a:ext cx="0" cy="0"/>
          <a:chOff x="0" y="0"/>
          <a:chExt cx="0" cy="0"/>
        </a:xfrm>
      </p:grpSpPr>
      <p:sp>
        <p:nvSpPr>
          <p:cNvPr id="128" name="PlaceHolder 1"/>
          <p:cNvSpPr>
            <a:spLocks noGrp="1"/>
          </p:cNvSpPr>
          <p:nvPr>
            <p:ph type="title"/>
          </p:nvPr>
        </p:nvSpPr>
        <p:spPr bwMode="auto">
          <a:xfrm>
            <a:off x="684360" y="4487400"/>
            <a:ext cx="8532720" cy="1505160"/>
          </a:xfrm>
          <a:prstGeom prst="rect">
            <a:avLst/>
          </a:prstGeom>
          <a:noFill/>
          <a:ln w="0">
            <a:noFill/>
          </a:ln>
        </p:spPr>
        <p:txBody>
          <a:bodyPr lIns="0" tIns="0" rIns="0" bIns="0" anchor="ctr">
            <a:noAutofit/>
          </a:bodyPr>
          <a:lstStyle/>
          <a:p>
            <a:pPr indent="0" algn="ctr">
              <a:buNone/>
              <a:defRPr/>
            </a:pPr>
            <a:endParaRPr lang="ru-RU" sz="4400" b="0" strike="noStrike" spc="-1">
              <a:solidFill>
                <a:srgbClr val="FFFFFF"/>
              </a:solidFill>
              <a:latin typeface="Arial"/>
            </a:endParaRPr>
          </a:p>
        </p:txBody>
      </p:sp>
      <p:sp>
        <p:nvSpPr>
          <p:cNvPr id="129" name="PlaceHolder 2"/>
          <p:cNvSpPr>
            <a:spLocks noGrp="1"/>
          </p:cNvSpPr>
          <p:nvPr>
            <p:ph/>
          </p:nvPr>
        </p:nvSpPr>
        <p:spPr bwMode="auto">
          <a:xfrm>
            <a:off x="684360" y="685800"/>
            <a:ext cx="4163760" cy="3613320"/>
          </a:xfrm>
          <a:prstGeom prst="rect">
            <a:avLst/>
          </a:prstGeom>
          <a:noFill/>
          <a:ln w="0">
            <a:noFill/>
          </a:ln>
        </p:spPr>
        <p:txBody>
          <a:bodyPr lIns="0" tIns="0" rIns="0" bIns="0" anchor="t">
            <a:normAutofit/>
          </a:bodyPr>
          <a:lstStyle/>
          <a:p>
            <a:pPr indent="0">
              <a:spcBef>
                <a:spcPts val="1415"/>
              </a:spcBef>
              <a:buNone/>
              <a:defRPr/>
            </a:pPr>
            <a:endParaRPr lang="ru-RU" sz="3200" b="0" strike="noStrike" spc="-1">
              <a:solidFill>
                <a:srgbClr val="FFFFFF"/>
              </a:solidFill>
              <a:latin typeface="Arial"/>
            </a:endParaRPr>
          </a:p>
        </p:txBody>
      </p:sp>
      <p:sp>
        <p:nvSpPr>
          <p:cNvPr id="130" name="PlaceHolder 3"/>
          <p:cNvSpPr>
            <a:spLocks noGrp="1"/>
          </p:cNvSpPr>
          <p:nvPr>
            <p:ph/>
          </p:nvPr>
        </p:nvSpPr>
        <p:spPr bwMode="auto">
          <a:xfrm>
            <a:off x="5056560" y="685800"/>
            <a:ext cx="4163760" cy="3613320"/>
          </a:xfrm>
          <a:prstGeom prst="rect">
            <a:avLst/>
          </a:prstGeom>
          <a:noFill/>
          <a:ln w="0">
            <a:noFill/>
          </a:ln>
        </p:spPr>
        <p:txBody>
          <a:bodyPr lIns="0" tIns="0" rIns="0" bIns="0" anchor="t">
            <a:normAutofit/>
          </a:bodyPr>
          <a:lstStyle/>
          <a:p>
            <a:pPr indent="0">
              <a:spcBef>
                <a:spcPts val="1415"/>
              </a:spcBef>
              <a:buNone/>
              <a:defRPr/>
            </a:pPr>
            <a:endParaRPr lang="ru-RU" sz="3200" b="0" strike="noStrike" spc="-1">
              <a:solidFill>
                <a:srgbClr val="FFFFFF"/>
              </a:solidFill>
              <a:latin typeface="Arial"/>
            </a:endParaRPr>
          </a:p>
        </p:txBody>
      </p:sp>
      <p:sp>
        <p:nvSpPr>
          <p:cNvPr id="5" name="PlaceHolder 4"/>
          <p:cNvSpPr>
            <a:spLocks noGrp="1"/>
          </p:cNvSpPr>
          <p:nvPr>
            <p:ph type="ftr" idx="34"/>
          </p:nvPr>
        </p:nvSpPr>
        <p:spPr bwMode="auto"/>
        <p:txBody>
          <a:bodyPr/>
          <a:lstStyle/>
          <a:p>
            <a:pPr>
              <a:defRPr/>
            </a:pPr>
            <a:r>
              <a:t>Footer</a:t>
            </a:r>
          </a:p>
        </p:txBody>
      </p:sp>
      <p:sp>
        <p:nvSpPr>
          <p:cNvPr id="6" name="PlaceHolder 5"/>
          <p:cNvSpPr>
            <a:spLocks noGrp="1"/>
          </p:cNvSpPr>
          <p:nvPr>
            <p:ph type="sldNum" idx="35"/>
          </p:nvPr>
        </p:nvSpPr>
        <p:spPr bwMode="auto"/>
        <p:txBody>
          <a:bodyPr/>
          <a:lstStyle/>
          <a:p>
            <a:pPr>
              <a:defRPr/>
            </a:pPr>
            <a:fld id="{98072541-E86C-45B2-BAFA-A07CFBD02A31}" type="slidenum">
              <a:rPr/>
              <a:t>‹#›</a:t>
            </a:fld>
            <a:endParaRPr/>
          </a:p>
        </p:txBody>
      </p:sp>
      <p:sp>
        <p:nvSpPr>
          <p:cNvPr id="7" name="PlaceHolder 6"/>
          <p:cNvSpPr>
            <a:spLocks noGrp="1"/>
          </p:cNvSpPr>
          <p:nvPr>
            <p:ph type="dt" idx="36"/>
          </p:nvPr>
        </p:nvSpPr>
        <p:spPr bwMode="auto"/>
        <p:txBody>
          <a:bodyPr/>
          <a:lstStyle/>
          <a:p>
            <a:pPr>
              <a:defRPr/>
            </a:pP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blank" preserve="1" userDrawn="1">
  <p:cSld name="Сравнение">
    <p:spTree>
      <p:nvGrpSpPr>
        <p:cNvPr id="1" name=""/>
        <p:cNvGrpSpPr/>
        <p:nvPr/>
      </p:nvGrpSpPr>
      <p:grpSpPr bwMode="auto">
        <a:xfrm>
          <a:off x="0" y="0"/>
          <a:ext cx="0" cy="0"/>
          <a:chOff x="0" y="0"/>
          <a:chExt cx="0" cy="0"/>
        </a:xfrm>
      </p:grpSpPr>
      <p:sp>
        <p:nvSpPr>
          <p:cNvPr id="2" name="PlaceHolder 1"/>
          <p:cNvSpPr>
            <a:spLocks noGrp="1"/>
          </p:cNvSpPr>
          <p:nvPr>
            <p:ph type="ftr" idx="37"/>
          </p:nvPr>
        </p:nvSpPr>
        <p:spPr bwMode="auto"/>
        <p:txBody>
          <a:bodyPr/>
          <a:lstStyle/>
          <a:p>
            <a:pPr>
              <a:defRPr/>
            </a:pPr>
            <a:r>
              <a:t>Footer</a:t>
            </a:r>
          </a:p>
        </p:txBody>
      </p:sp>
      <p:sp>
        <p:nvSpPr>
          <p:cNvPr id="3" name="PlaceHolder 2"/>
          <p:cNvSpPr>
            <a:spLocks noGrp="1"/>
          </p:cNvSpPr>
          <p:nvPr>
            <p:ph type="sldNum" idx="38"/>
          </p:nvPr>
        </p:nvSpPr>
        <p:spPr bwMode="auto"/>
        <p:txBody>
          <a:bodyPr/>
          <a:lstStyle/>
          <a:p>
            <a:pPr>
              <a:defRPr/>
            </a:pPr>
            <a:fld id="{4CA1BB97-36FB-4FCC-B2ED-823DC338A8CA}" type="slidenum">
              <a:rPr/>
              <a:t>‹#›</a:t>
            </a:fld>
            <a:endParaRPr/>
          </a:p>
        </p:txBody>
      </p:sp>
      <p:sp>
        <p:nvSpPr>
          <p:cNvPr id="4" name="PlaceHolder 3"/>
          <p:cNvSpPr>
            <a:spLocks noGrp="1"/>
          </p:cNvSpPr>
          <p:nvPr>
            <p:ph type="dt" idx="39"/>
          </p:nvPr>
        </p:nvSpPr>
        <p:spPr bwMode="auto"/>
        <p:txBody>
          <a:bodyPr/>
          <a:lstStyle/>
          <a:p>
            <a:pPr>
              <a:defRPr/>
            </a:pPr>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itleOnly" preserve="1" userDrawn="1">
  <p:cSld name="Только заголовок">
    <p:spTree>
      <p:nvGrpSpPr>
        <p:cNvPr id="1" name=""/>
        <p:cNvGrpSpPr/>
        <p:nvPr/>
      </p:nvGrpSpPr>
      <p:grpSpPr bwMode="auto">
        <a:xfrm>
          <a:off x="0" y="0"/>
          <a:ext cx="0" cy="0"/>
          <a:chOff x="0" y="0"/>
          <a:chExt cx="0" cy="0"/>
        </a:xfrm>
      </p:grpSpPr>
      <p:sp>
        <p:nvSpPr>
          <p:cNvPr id="150" name="PlaceHolder 1"/>
          <p:cNvSpPr>
            <a:spLocks noGrp="1"/>
          </p:cNvSpPr>
          <p:nvPr>
            <p:ph type="title"/>
          </p:nvPr>
        </p:nvSpPr>
        <p:spPr bwMode="auto">
          <a:xfrm>
            <a:off x="684360" y="4487400"/>
            <a:ext cx="8532720" cy="1505160"/>
          </a:xfrm>
          <a:prstGeom prst="rect">
            <a:avLst/>
          </a:prstGeom>
          <a:noFill/>
          <a:ln w="0">
            <a:noFill/>
          </a:ln>
        </p:spPr>
        <p:txBody>
          <a:bodyPr lIns="0" tIns="0" rIns="0" bIns="0" anchor="ctr">
            <a:noAutofit/>
          </a:bodyPr>
          <a:lstStyle/>
          <a:p>
            <a:pPr indent="0" algn="ctr">
              <a:buNone/>
              <a:defRPr/>
            </a:pPr>
            <a:endParaRPr lang="ru-RU" sz="4400" b="0" strike="noStrike" spc="-1">
              <a:solidFill>
                <a:srgbClr val="FFFFFF"/>
              </a:solidFill>
              <a:latin typeface="Arial"/>
            </a:endParaRPr>
          </a:p>
        </p:txBody>
      </p:sp>
      <p:sp>
        <p:nvSpPr>
          <p:cNvPr id="3" name="PlaceHolder 2"/>
          <p:cNvSpPr>
            <a:spLocks noGrp="1"/>
          </p:cNvSpPr>
          <p:nvPr>
            <p:ph type="ftr" idx="40"/>
          </p:nvPr>
        </p:nvSpPr>
        <p:spPr bwMode="auto"/>
        <p:txBody>
          <a:bodyPr/>
          <a:lstStyle/>
          <a:p>
            <a:pPr>
              <a:defRPr/>
            </a:pPr>
            <a:r>
              <a:t>Footer</a:t>
            </a:r>
          </a:p>
        </p:txBody>
      </p:sp>
      <p:sp>
        <p:nvSpPr>
          <p:cNvPr id="4" name="PlaceHolder 3"/>
          <p:cNvSpPr>
            <a:spLocks noGrp="1"/>
          </p:cNvSpPr>
          <p:nvPr>
            <p:ph type="sldNum" idx="41"/>
          </p:nvPr>
        </p:nvSpPr>
        <p:spPr bwMode="auto"/>
        <p:txBody>
          <a:bodyPr/>
          <a:lstStyle/>
          <a:p>
            <a:pPr>
              <a:defRPr/>
            </a:pPr>
            <a:fld id="{FAA7257D-B071-4870-A844-9BA558B102F9}" type="slidenum">
              <a:rPr/>
              <a:t>‹#›</a:t>
            </a:fld>
            <a:endParaRPr/>
          </a:p>
        </p:txBody>
      </p:sp>
      <p:sp>
        <p:nvSpPr>
          <p:cNvPr id="5" name="PlaceHolder 4"/>
          <p:cNvSpPr>
            <a:spLocks noGrp="1"/>
          </p:cNvSpPr>
          <p:nvPr>
            <p:ph type="dt" idx="42"/>
          </p:nvPr>
        </p:nvSpPr>
        <p:spPr bwMode="auto"/>
        <p:txBody>
          <a:bodyPr/>
          <a:lstStyle/>
          <a:p>
            <a:pPr>
              <a:defRPr/>
            </a:pPr>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blank" preserve="1" userDrawn="1">
  <p:cSld name="Пустой слайд">
    <p:spTree>
      <p:nvGrpSpPr>
        <p:cNvPr id="1" name=""/>
        <p:cNvGrpSpPr/>
        <p:nvPr/>
      </p:nvGrpSpPr>
      <p:grpSpPr bwMode="auto">
        <a:xfrm>
          <a:off x="0" y="0"/>
          <a:ext cx="0" cy="0"/>
          <a:chOff x="0" y="0"/>
          <a:chExt cx="0" cy="0"/>
        </a:xfrm>
      </p:grpSpPr>
      <p:sp>
        <p:nvSpPr>
          <p:cNvPr id="2" name="PlaceHolder 1"/>
          <p:cNvSpPr>
            <a:spLocks noGrp="1"/>
          </p:cNvSpPr>
          <p:nvPr>
            <p:ph type="ftr" idx="43"/>
          </p:nvPr>
        </p:nvSpPr>
        <p:spPr bwMode="auto"/>
        <p:txBody>
          <a:bodyPr/>
          <a:lstStyle/>
          <a:p>
            <a:pPr>
              <a:defRPr/>
            </a:pPr>
            <a:r>
              <a:t>Footer</a:t>
            </a:r>
          </a:p>
        </p:txBody>
      </p:sp>
      <p:sp>
        <p:nvSpPr>
          <p:cNvPr id="3" name="PlaceHolder 2"/>
          <p:cNvSpPr>
            <a:spLocks noGrp="1"/>
          </p:cNvSpPr>
          <p:nvPr>
            <p:ph type="sldNum" idx="44"/>
          </p:nvPr>
        </p:nvSpPr>
        <p:spPr bwMode="auto"/>
        <p:txBody>
          <a:bodyPr/>
          <a:lstStyle/>
          <a:p>
            <a:pPr>
              <a:defRPr/>
            </a:pPr>
            <a:fld id="{6EF68B39-615A-42B4-BF29-1D61DC54A625}" type="slidenum">
              <a:rPr/>
              <a:t>‹#›</a:t>
            </a:fld>
            <a:endParaRPr/>
          </a:p>
        </p:txBody>
      </p:sp>
      <p:sp>
        <p:nvSpPr>
          <p:cNvPr id="4" name="PlaceHolder 3"/>
          <p:cNvSpPr>
            <a:spLocks noGrp="1"/>
          </p:cNvSpPr>
          <p:nvPr>
            <p:ph type="dt" idx="45"/>
          </p:nvPr>
        </p:nvSpPr>
        <p:spPr bwMode="auto"/>
        <p:txBody>
          <a:bodyPr/>
          <a:lstStyle/>
          <a:p>
            <a:pPr>
              <a:defRPr/>
            </a:pPr>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blank" preserve="1" userDrawn="1">
  <p:cSld name="Объект с подписью">
    <p:spTree>
      <p:nvGrpSpPr>
        <p:cNvPr id="1" name=""/>
        <p:cNvGrpSpPr/>
        <p:nvPr/>
      </p:nvGrpSpPr>
      <p:grpSpPr bwMode="auto">
        <a:xfrm>
          <a:off x="0" y="0"/>
          <a:ext cx="0" cy="0"/>
          <a:chOff x="0" y="0"/>
          <a:chExt cx="0" cy="0"/>
        </a:xfrm>
      </p:grpSpPr>
      <p:sp>
        <p:nvSpPr>
          <p:cNvPr id="2" name="PlaceHolder 1"/>
          <p:cNvSpPr>
            <a:spLocks noGrp="1"/>
          </p:cNvSpPr>
          <p:nvPr>
            <p:ph type="ftr" idx="46"/>
          </p:nvPr>
        </p:nvSpPr>
        <p:spPr bwMode="auto"/>
        <p:txBody>
          <a:bodyPr/>
          <a:lstStyle/>
          <a:p>
            <a:pPr>
              <a:defRPr/>
            </a:pPr>
            <a:r>
              <a:t>Footer</a:t>
            </a:r>
          </a:p>
        </p:txBody>
      </p:sp>
      <p:sp>
        <p:nvSpPr>
          <p:cNvPr id="3" name="PlaceHolder 2"/>
          <p:cNvSpPr>
            <a:spLocks noGrp="1"/>
          </p:cNvSpPr>
          <p:nvPr>
            <p:ph type="sldNum" idx="47"/>
          </p:nvPr>
        </p:nvSpPr>
        <p:spPr bwMode="auto"/>
        <p:txBody>
          <a:bodyPr/>
          <a:lstStyle/>
          <a:p>
            <a:pPr>
              <a:defRPr/>
            </a:pPr>
            <a:fld id="{63DA321D-E8E5-4BA3-8BE6-3D0B4BD5239A}" type="slidenum">
              <a:rPr/>
              <a:t>‹#›</a:t>
            </a:fld>
            <a:endParaRPr/>
          </a:p>
        </p:txBody>
      </p:sp>
      <p:sp>
        <p:nvSpPr>
          <p:cNvPr id="4" name="PlaceHolder 3"/>
          <p:cNvSpPr>
            <a:spLocks noGrp="1"/>
          </p:cNvSpPr>
          <p:nvPr>
            <p:ph type="dt" idx="48"/>
          </p:nvPr>
        </p:nvSpPr>
        <p:spPr bwMode="auto"/>
        <p:txBody>
          <a:bodyPr/>
          <a:lstStyle/>
          <a:p>
            <a:pPr>
              <a:defRPr/>
            </a:pPr>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blank" preserve="1" userDrawn="1">
  <p:cSld name="Рисунок с подписью">
    <p:spTree>
      <p:nvGrpSpPr>
        <p:cNvPr id="1" name=""/>
        <p:cNvGrpSpPr/>
        <p:nvPr/>
      </p:nvGrpSpPr>
      <p:grpSpPr bwMode="auto">
        <a:xfrm>
          <a:off x="0" y="0"/>
          <a:ext cx="0" cy="0"/>
          <a:chOff x="0" y="0"/>
          <a:chExt cx="0" cy="0"/>
        </a:xfrm>
      </p:grpSpPr>
      <p:sp>
        <p:nvSpPr>
          <p:cNvPr id="2" name="PlaceHolder 1"/>
          <p:cNvSpPr>
            <a:spLocks noGrp="1"/>
          </p:cNvSpPr>
          <p:nvPr>
            <p:ph type="ftr" idx="49"/>
          </p:nvPr>
        </p:nvSpPr>
        <p:spPr bwMode="auto"/>
        <p:txBody>
          <a:bodyPr/>
          <a:lstStyle/>
          <a:p>
            <a:pPr>
              <a:defRPr/>
            </a:pPr>
            <a:r>
              <a:t>Footer</a:t>
            </a:r>
          </a:p>
        </p:txBody>
      </p:sp>
      <p:sp>
        <p:nvSpPr>
          <p:cNvPr id="3" name="PlaceHolder 2"/>
          <p:cNvSpPr>
            <a:spLocks noGrp="1"/>
          </p:cNvSpPr>
          <p:nvPr>
            <p:ph type="sldNum" idx="50"/>
          </p:nvPr>
        </p:nvSpPr>
        <p:spPr bwMode="auto"/>
        <p:txBody>
          <a:bodyPr/>
          <a:lstStyle/>
          <a:p>
            <a:pPr>
              <a:defRPr/>
            </a:pPr>
            <a:fld id="{CFE32E33-BDE1-4DBE-98F5-70CE9716793A}" type="slidenum">
              <a:rPr/>
              <a:t>‹#›</a:t>
            </a:fld>
            <a:endParaRPr/>
          </a:p>
        </p:txBody>
      </p:sp>
      <p:sp>
        <p:nvSpPr>
          <p:cNvPr id="4" name="PlaceHolder 3"/>
          <p:cNvSpPr>
            <a:spLocks noGrp="1"/>
          </p:cNvSpPr>
          <p:nvPr>
            <p:ph type="dt" idx="51"/>
          </p:nvPr>
        </p:nvSpPr>
        <p:spPr bwMode="auto"/>
        <p:txBody>
          <a:body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blank" preserve="1" userDrawn="1">
  <p:cSld name="Панорамная фотография с подписью">
    <p:spTree>
      <p:nvGrpSpPr>
        <p:cNvPr id="1" name=""/>
        <p:cNvGrpSpPr/>
        <p:nvPr/>
      </p:nvGrpSpPr>
      <p:grpSpPr bwMode="auto">
        <a:xfrm>
          <a:off x="0" y="0"/>
          <a:ext cx="0" cy="0"/>
          <a:chOff x="0" y="0"/>
          <a:chExt cx="0" cy="0"/>
        </a:xfrm>
      </p:grpSpPr>
      <p:sp>
        <p:nvSpPr>
          <p:cNvPr id="2" name="PlaceHolder 1"/>
          <p:cNvSpPr>
            <a:spLocks noGrp="1"/>
          </p:cNvSpPr>
          <p:nvPr>
            <p:ph type="ftr" idx="4"/>
          </p:nvPr>
        </p:nvSpPr>
        <p:spPr bwMode="auto"/>
        <p:txBody>
          <a:bodyPr/>
          <a:lstStyle/>
          <a:p>
            <a:pPr>
              <a:defRPr/>
            </a:pPr>
            <a:r>
              <a:t>Footer</a:t>
            </a:r>
          </a:p>
        </p:txBody>
      </p:sp>
      <p:sp>
        <p:nvSpPr>
          <p:cNvPr id="3" name="PlaceHolder 2"/>
          <p:cNvSpPr>
            <a:spLocks noGrp="1"/>
          </p:cNvSpPr>
          <p:nvPr>
            <p:ph type="sldNum" idx="5"/>
          </p:nvPr>
        </p:nvSpPr>
        <p:spPr bwMode="auto"/>
        <p:txBody>
          <a:bodyPr/>
          <a:lstStyle/>
          <a:p>
            <a:pPr>
              <a:defRPr/>
            </a:pPr>
            <a:fld id="{AFD98E7B-8F7F-4EA7-9EF8-4C50B2DCEACF}" type="slidenum">
              <a:rPr/>
              <a:t>‹#›</a:t>
            </a:fld>
            <a:endParaRPr/>
          </a:p>
        </p:txBody>
      </p:sp>
      <p:sp>
        <p:nvSpPr>
          <p:cNvPr id="4" name="PlaceHolder 3"/>
          <p:cNvSpPr>
            <a:spLocks noGrp="1"/>
          </p:cNvSpPr>
          <p:nvPr>
            <p:ph type="dt" idx="6"/>
          </p:nvPr>
        </p:nvSpPr>
        <p:spPr bwMode="auto"/>
        <p:txBody>
          <a:bodyPr/>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blank" preserve="1" userDrawn="1">
  <p:cSld name="Заголовок и подпись">
    <p:spTree>
      <p:nvGrpSpPr>
        <p:cNvPr id="1" name=""/>
        <p:cNvGrpSpPr/>
        <p:nvPr/>
      </p:nvGrpSpPr>
      <p:grpSpPr bwMode="auto">
        <a:xfrm>
          <a:off x="0" y="0"/>
          <a:ext cx="0" cy="0"/>
          <a:chOff x="0" y="0"/>
          <a:chExt cx="0" cy="0"/>
        </a:xfrm>
      </p:grpSpPr>
      <p:sp>
        <p:nvSpPr>
          <p:cNvPr id="2" name="PlaceHolder 1"/>
          <p:cNvSpPr>
            <a:spLocks noGrp="1"/>
          </p:cNvSpPr>
          <p:nvPr>
            <p:ph type="ftr" idx="7"/>
          </p:nvPr>
        </p:nvSpPr>
        <p:spPr bwMode="auto"/>
        <p:txBody>
          <a:bodyPr/>
          <a:lstStyle/>
          <a:p>
            <a:pPr>
              <a:defRPr/>
            </a:pPr>
            <a:r>
              <a:t>Footer</a:t>
            </a:r>
          </a:p>
        </p:txBody>
      </p:sp>
      <p:sp>
        <p:nvSpPr>
          <p:cNvPr id="3" name="PlaceHolder 2"/>
          <p:cNvSpPr>
            <a:spLocks noGrp="1"/>
          </p:cNvSpPr>
          <p:nvPr>
            <p:ph type="sldNum" idx="8"/>
          </p:nvPr>
        </p:nvSpPr>
        <p:spPr bwMode="auto"/>
        <p:txBody>
          <a:bodyPr/>
          <a:lstStyle/>
          <a:p>
            <a:pPr>
              <a:defRPr/>
            </a:pPr>
            <a:fld id="{A42B5713-473A-4E32-9862-FB45DB1FB2C3}" type="slidenum">
              <a:rPr/>
              <a:t>‹#›</a:t>
            </a:fld>
            <a:endParaRPr/>
          </a:p>
        </p:txBody>
      </p:sp>
      <p:sp>
        <p:nvSpPr>
          <p:cNvPr id="4" name="PlaceHolder 3"/>
          <p:cNvSpPr>
            <a:spLocks noGrp="1"/>
          </p:cNvSpPr>
          <p:nvPr>
            <p:ph type="dt" idx="9"/>
          </p:nvPr>
        </p:nvSpPr>
        <p:spPr bwMode="auto"/>
        <p:txBody>
          <a:bodyPr/>
          <a:lstStyle/>
          <a:p>
            <a:pPr>
              <a:defRPr/>
            </a:pP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blank" preserve="1" userDrawn="1">
  <p:cSld name="Цитата с подписью">
    <p:spTree>
      <p:nvGrpSpPr>
        <p:cNvPr id="1" name=""/>
        <p:cNvGrpSpPr/>
        <p:nvPr/>
      </p:nvGrpSpPr>
      <p:grpSpPr bwMode="auto">
        <a:xfrm>
          <a:off x="0" y="0"/>
          <a:ext cx="0" cy="0"/>
          <a:chOff x="0" y="0"/>
          <a:chExt cx="0" cy="0"/>
        </a:xfrm>
      </p:grpSpPr>
      <p:sp>
        <p:nvSpPr>
          <p:cNvPr id="2" name="PlaceHolder 1"/>
          <p:cNvSpPr>
            <a:spLocks noGrp="1"/>
          </p:cNvSpPr>
          <p:nvPr>
            <p:ph type="ftr" idx="10"/>
          </p:nvPr>
        </p:nvSpPr>
        <p:spPr bwMode="auto"/>
        <p:txBody>
          <a:bodyPr/>
          <a:lstStyle/>
          <a:p>
            <a:pPr>
              <a:defRPr/>
            </a:pPr>
            <a:r>
              <a:t>Footer</a:t>
            </a:r>
          </a:p>
        </p:txBody>
      </p:sp>
      <p:sp>
        <p:nvSpPr>
          <p:cNvPr id="3" name="PlaceHolder 2"/>
          <p:cNvSpPr>
            <a:spLocks noGrp="1"/>
          </p:cNvSpPr>
          <p:nvPr>
            <p:ph type="sldNum" idx="11"/>
          </p:nvPr>
        </p:nvSpPr>
        <p:spPr bwMode="auto"/>
        <p:txBody>
          <a:bodyPr/>
          <a:lstStyle/>
          <a:p>
            <a:pPr>
              <a:defRPr/>
            </a:pPr>
            <a:fld id="{234167A0-E66C-469B-991C-FB8A9601EB36}" type="slidenum">
              <a:rPr/>
              <a:t>‹#›</a:t>
            </a:fld>
            <a:endParaRPr/>
          </a:p>
        </p:txBody>
      </p:sp>
      <p:sp>
        <p:nvSpPr>
          <p:cNvPr id="4" name="PlaceHolder 3"/>
          <p:cNvSpPr>
            <a:spLocks noGrp="1"/>
          </p:cNvSpPr>
          <p:nvPr>
            <p:ph type="dt" idx="12"/>
          </p:nvPr>
        </p:nvSpPr>
        <p:spPr bwMode="auto"/>
        <p:txBody>
          <a:bodyPr/>
          <a:lstStyle/>
          <a:p>
            <a:pPr>
              <a:defRPr/>
            </a:pP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blank" preserve="1" userDrawn="1">
  <p:cSld name="Карточка имени">
    <p:spTree>
      <p:nvGrpSpPr>
        <p:cNvPr id="1" name=""/>
        <p:cNvGrpSpPr/>
        <p:nvPr/>
      </p:nvGrpSpPr>
      <p:grpSpPr bwMode="auto">
        <a:xfrm>
          <a:off x="0" y="0"/>
          <a:ext cx="0" cy="0"/>
          <a:chOff x="0" y="0"/>
          <a:chExt cx="0" cy="0"/>
        </a:xfrm>
      </p:grpSpPr>
      <p:sp>
        <p:nvSpPr>
          <p:cNvPr id="2" name="PlaceHolder 1"/>
          <p:cNvSpPr>
            <a:spLocks noGrp="1"/>
          </p:cNvSpPr>
          <p:nvPr>
            <p:ph type="ftr" idx="13"/>
          </p:nvPr>
        </p:nvSpPr>
        <p:spPr bwMode="auto"/>
        <p:txBody>
          <a:bodyPr/>
          <a:lstStyle/>
          <a:p>
            <a:pPr>
              <a:defRPr/>
            </a:pPr>
            <a:r>
              <a:t>Footer</a:t>
            </a:r>
          </a:p>
        </p:txBody>
      </p:sp>
      <p:sp>
        <p:nvSpPr>
          <p:cNvPr id="3" name="PlaceHolder 2"/>
          <p:cNvSpPr>
            <a:spLocks noGrp="1"/>
          </p:cNvSpPr>
          <p:nvPr>
            <p:ph type="sldNum" idx="14"/>
          </p:nvPr>
        </p:nvSpPr>
        <p:spPr bwMode="auto"/>
        <p:txBody>
          <a:bodyPr/>
          <a:lstStyle/>
          <a:p>
            <a:pPr>
              <a:defRPr/>
            </a:pPr>
            <a:fld id="{181F3D89-2211-4AEF-B7DA-546A858E018F}" type="slidenum">
              <a:rPr/>
              <a:t>‹#›</a:t>
            </a:fld>
            <a:endParaRPr/>
          </a:p>
        </p:txBody>
      </p:sp>
      <p:sp>
        <p:nvSpPr>
          <p:cNvPr id="4" name="PlaceHolder 3"/>
          <p:cNvSpPr>
            <a:spLocks noGrp="1"/>
          </p:cNvSpPr>
          <p:nvPr>
            <p:ph type="dt" idx="15"/>
          </p:nvPr>
        </p:nvSpPr>
        <p:spPr bwMode="auto"/>
        <p:txBody>
          <a:body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Цитата карточки имени">
    <p:spTree>
      <p:nvGrpSpPr>
        <p:cNvPr id="1" name=""/>
        <p:cNvGrpSpPr/>
        <p:nvPr/>
      </p:nvGrpSpPr>
      <p:grpSpPr bwMode="auto">
        <a:xfrm>
          <a:off x="0" y="0"/>
          <a:ext cx="0" cy="0"/>
          <a:chOff x="0" y="0"/>
          <a:chExt cx="0" cy="0"/>
        </a:xfrm>
      </p:grpSpPr>
      <p:sp>
        <p:nvSpPr>
          <p:cNvPr id="2" name="PlaceHolder 1"/>
          <p:cNvSpPr>
            <a:spLocks noGrp="1"/>
          </p:cNvSpPr>
          <p:nvPr>
            <p:ph type="ftr" idx="16"/>
          </p:nvPr>
        </p:nvSpPr>
        <p:spPr bwMode="auto"/>
        <p:txBody>
          <a:bodyPr/>
          <a:lstStyle/>
          <a:p>
            <a:pPr>
              <a:defRPr/>
            </a:pPr>
            <a:r>
              <a:t>Footer</a:t>
            </a:r>
          </a:p>
        </p:txBody>
      </p:sp>
      <p:sp>
        <p:nvSpPr>
          <p:cNvPr id="3" name="PlaceHolder 2"/>
          <p:cNvSpPr>
            <a:spLocks noGrp="1"/>
          </p:cNvSpPr>
          <p:nvPr>
            <p:ph type="sldNum" idx="17"/>
          </p:nvPr>
        </p:nvSpPr>
        <p:spPr bwMode="auto"/>
        <p:txBody>
          <a:bodyPr/>
          <a:lstStyle/>
          <a:p>
            <a:pPr>
              <a:defRPr/>
            </a:pPr>
            <a:fld id="{50A12AF7-9095-425F-8B7A-61FBF67595FC}" type="slidenum">
              <a:rPr/>
              <a:t>‹#›</a:t>
            </a:fld>
            <a:endParaRPr/>
          </a:p>
        </p:txBody>
      </p:sp>
      <p:sp>
        <p:nvSpPr>
          <p:cNvPr id="4" name="PlaceHolder 3"/>
          <p:cNvSpPr>
            <a:spLocks noGrp="1"/>
          </p:cNvSpPr>
          <p:nvPr>
            <p:ph type="dt" idx="18"/>
          </p:nvPr>
        </p:nvSpPr>
        <p:spPr bwMode="auto"/>
        <p:txBody>
          <a:bodyPr/>
          <a:lstStyle/>
          <a:p>
            <a:pPr>
              <a:defRPr/>
            </a:pP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Истина или ложь">
    <p:spTree>
      <p:nvGrpSpPr>
        <p:cNvPr id="1" name=""/>
        <p:cNvGrpSpPr/>
        <p:nvPr/>
      </p:nvGrpSpPr>
      <p:grpSpPr bwMode="auto">
        <a:xfrm>
          <a:off x="0" y="0"/>
          <a:ext cx="0" cy="0"/>
          <a:chOff x="0" y="0"/>
          <a:chExt cx="0" cy="0"/>
        </a:xfrm>
      </p:grpSpPr>
      <p:sp>
        <p:nvSpPr>
          <p:cNvPr id="2" name="PlaceHolder 1"/>
          <p:cNvSpPr>
            <a:spLocks noGrp="1"/>
          </p:cNvSpPr>
          <p:nvPr>
            <p:ph type="ftr" idx="19"/>
          </p:nvPr>
        </p:nvSpPr>
        <p:spPr bwMode="auto"/>
        <p:txBody>
          <a:bodyPr/>
          <a:lstStyle/>
          <a:p>
            <a:pPr>
              <a:defRPr/>
            </a:pPr>
            <a:r>
              <a:t>Footer</a:t>
            </a:r>
          </a:p>
        </p:txBody>
      </p:sp>
      <p:sp>
        <p:nvSpPr>
          <p:cNvPr id="3" name="PlaceHolder 2"/>
          <p:cNvSpPr>
            <a:spLocks noGrp="1"/>
          </p:cNvSpPr>
          <p:nvPr>
            <p:ph type="sldNum" idx="20"/>
          </p:nvPr>
        </p:nvSpPr>
        <p:spPr bwMode="auto"/>
        <p:txBody>
          <a:bodyPr/>
          <a:lstStyle/>
          <a:p>
            <a:pPr>
              <a:defRPr/>
            </a:pPr>
            <a:fld id="{BF086D7B-3E36-444A-9467-55E24C483440}" type="slidenum">
              <a:rPr/>
              <a:t>‹#›</a:t>
            </a:fld>
            <a:endParaRPr/>
          </a:p>
        </p:txBody>
      </p:sp>
      <p:sp>
        <p:nvSpPr>
          <p:cNvPr id="4" name="PlaceHolder 3"/>
          <p:cNvSpPr>
            <a:spLocks noGrp="1"/>
          </p:cNvSpPr>
          <p:nvPr>
            <p:ph type="dt" idx="21"/>
          </p:nvPr>
        </p:nvSpPr>
        <p:spPr bwMode="auto"/>
        <p:txBody>
          <a:bodyPr/>
          <a:lstStyle/>
          <a:p>
            <a:pPr>
              <a:defRPr/>
            </a:pPr>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vertTx" preserve="1" userDrawn="1">
  <p:cSld name="Заголовок и вертикальный текст">
    <p:spTree>
      <p:nvGrpSpPr>
        <p:cNvPr id="1" name=""/>
        <p:cNvGrpSpPr/>
        <p:nvPr/>
      </p:nvGrpSpPr>
      <p:grpSpPr bwMode="auto">
        <a:xfrm>
          <a:off x="0" y="0"/>
          <a:ext cx="0" cy="0"/>
          <a:chOff x="0" y="0"/>
          <a:chExt cx="0" cy="0"/>
        </a:xfrm>
      </p:grpSpPr>
      <p:sp>
        <p:nvSpPr>
          <p:cNvPr id="2" name="PlaceHolder 1"/>
          <p:cNvSpPr>
            <a:spLocks noGrp="1"/>
          </p:cNvSpPr>
          <p:nvPr>
            <p:ph type="ftr" idx="22"/>
          </p:nvPr>
        </p:nvSpPr>
        <p:spPr bwMode="auto"/>
        <p:txBody>
          <a:bodyPr/>
          <a:lstStyle/>
          <a:p>
            <a:pPr>
              <a:defRPr/>
            </a:pPr>
            <a:r>
              <a:t>Footer</a:t>
            </a:r>
          </a:p>
        </p:txBody>
      </p:sp>
      <p:sp>
        <p:nvSpPr>
          <p:cNvPr id="3" name="PlaceHolder 2"/>
          <p:cNvSpPr>
            <a:spLocks noGrp="1"/>
          </p:cNvSpPr>
          <p:nvPr>
            <p:ph type="sldNum" idx="23"/>
          </p:nvPr>
        </p:nvSpPr>
        <p:spPr bwMode="auto"/>
        <p:txBody>
          <a:bodyPr/>
          <a:lstStyle/>
          <a:p>
            <a:pPr>
              <a:defRPr/>
            </a:pPr>
            <a:fld id="{832EE891-ECD1-40A3-AA2A-EE1A373003C7}" type="slidenum">
              <a:rPr/>
              <a:t>‹#›</a:t>
            </a:fld>
            <a:endParaRPr/>
          </a:p>
        </p:txBody>
      </p:sp>
      <p:sp>
        <p:nvSpPr>
          <p:cNvPr id="4" name="PlaceHolder 3"/>
          <p:cNvSpPr>
            <a:spLocks noGrp="1"/>
          </p:cNvSpPr>
          <p:nvPr>
            <p:ph type="dt" idx="24"/>
          </p:nvPr>
        </p:nvSpPr>
        <p:spPr bwMode="auto"/>
        <p:txBody>
          <a:body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Вертикальный заголовок и текст">
    <p:spTree>
      <p:nvGrpSpPr>
        <p:cNvPr id="1" name=""/>
        <p:cNvGrpSpPr/>
        <p:nvPr/>
      </p:nvGrpSpPr>
      <p:grpSpPr bwMode="auto">
        <a:xfrm>
          <a:off x="0" y="0"/>
          <a:ext cx="0" cy="0"/>
          <a:chOff x="0" y="0"/>
          <a:chExt cx="0" cy="0"/>
        </a:xfrm>
      </p:grpSpPr>
      <p:sp>
        <p:nvSpPr>
          <p:cNvPr id="2" name="PlaceHolder 1"/>
          <p:cNvSpPr>
            <a:spLocks noGrp="1"/>
          </p:cNvSpPr>
          <p:nvPr>
            <p:ph type="ftr" idx="25"/>
          </p:nvPr>
        </p:nvSpPr>
        <p:spPr bwMode="auto"/>
        <p:txBody>
          <a:bodyPr/>
          <a:lstStyle/>
          <a:p>
            <a:pPr>
              <a:defRPr/>
            </a:pPr>
            <a:r>
              <a:t>Footer</a:t>
            </a:r>
          </a:p>
        </p:txBody>
      </p:sp>
      <p:sp>
        <p:nvSpPr>
          <p:cNvPr id="3" name="PlaceHolder 2"/>
          <p:cNvSpPr>
            <a:spLocks noGrp="1"/>
          </p:cNvSpPr>
          <p:nvPr>
            <p:ph type="sldNum" idx="26"/>
          </p:nvPr>
        </p:nvSpPr>
        <p:spPr bwMode="auto"/>
        <p:txBody>
          <a:bodyPr/>
          <a:lstStyle/>
          <a:p>
            <a:pPr>
              <a:defRPr/>
            </a:pPr>
            <a:fld id="{C22354F9-07C3-43B6-8F95-2B62967F1D0A}" type="slidenum">
              <a:rPr/>
              <a:t>‹#›</a:t>
            </a:fld>
            <a:endParaRPr/>
          </a:p>
        </p:txBody>
      </p:sp>
      <p:sp>
        <p:nvSpPr>
          <p:cNvPr id="4" name="PlaceHolder 3"/>
          <p:cNvSpPr>
            <a:spLocks noGrp="1"/>
          </p:cNvSpPr>
          <p:nvPr>
            <p:ph type="dt" idx="27"/>
          </p:nvPr>
        </p:nvSpPr>
        <p:spPr bwMode="auto"/>
        <p:txBody>
          <a:body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17" name="Group 6"/>
          <p:cNvGrpSpPr/>
          <p:nvPr/>
        </p:nvGrpSpPr>
        <p:grpSpPr bwMode="auto">
          <a:xfrm>
            <a:off x="9206640" y="2963160"/>
            <a:ext cx="2983320" cy="3210480"/>
            <a:chOff x="9206640" y="2963160"/>
            <a:chExt cx="2983320" cy="3210480"/>
          </a:xfrm>
        </p:grpSpPr>
        <p:cxnSp>
          <p:nvCxnSpPr>
            <p:cNvPr id="2"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3"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4"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5"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6"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cxnSp>
        <p:nvCxnSpPr>
          <p:cNvPr id="7" name="Straight Connector 15"/>
          <p:cNvCxnSpPr>
            <a:cxnSpLocks/>
          </p:cNvCxnSpPr>
          <p:nvPr/>
        </p:nvCxnSpPr>
        <p:spPr bwMode="auto">
          <a:xfrm flipH="1">
            <a:off x="8227800" y="8280"/>
            <a:ext cx="3811680" cy="3811680"/>
          </a:xfrm>
          <a:prstGeom prst="straightConnector1">
            <a:avLst/>
          </a:prstGeom>
          <a:ln w="12700" cap="rnd">
            <a:solidFill>
              <a:srgbClr val="FFFFFF"/>
            </a:solidFill>
            <a:round/>
          </a:ln>
        </p:spPr>
      </p:cxnSp>
      <p:cxnSp>
        <p:nvCxnSpPr>
          <p:cNvPr id="8" name="Straight Connector 16"/>
          <p:cNvCxnSpPr>
            <a:cxnSpLocks/>
          </p:cNvCxnSpPr>
          <p:nvPr/>
        </p:nvCxnSpPr>
        <p:spPr bwMode="auto">
          <a:xfrm flipH="1">
            <a:off x="6108120" y="91440"/>
            <a:ext cx="6082200" cy="6082560"/>
          </a:xfrm>
          <a:prstGeom prst="straightConnector1">
            <a:avLst/>
          </a:prstGeom>
          <a:ln w="12700" cap="rnd">
            <a:solidFill>
              <a:srgbClr val="FFFFFF"/>
            </a:solidFill>
            <a:round/>
          </a:ln>
        </p:spPr>
      </p:cxnSp>
      <p:cxnSp>
        <p:nvCxnSpPr>
          <p:cNvPr id="9" name="Straight Connector 18"/>
          <p:cNvCxnSpPr>
            <a:cxnSpLocks/>
          </p:cNvCxnSpPr>
          <p:nvPr/>
        </p:nvCxnSpPr>
        <p:spPr bwMode="auto">
          <a:xfrm flipH="1">
            <a:off x="7235640" y="228600"/>
            <a:ext cx="4954680" cy="4954680"/>
          </a:xfrm>
          <a:prstGeom prst="straightConnector1">
            <a:avLst/>
          </a:prstGeom>
          <a:ln w="12700" cap="rnd">
            <a:solidFill>
              <a:srgbClr val="FFFFFF"/>
            </a:solidFill>
            <a:round/>
          </a:ln>
        </p:spPr>
      </p:cxnSp>
      <p:cxnSp>
        <p:nvCxnSpPr>
          <p:cNvPr id="10" name="Straight Connector 20"/>
          <p:cNvCxnSpPr>
            <a:cxnSpLocks/>
          </p:cNvCxnSpPr>
          <p:nvPr/>
        </p:nvCxnSpPr>
        <p:spPr bwMode="auto">
          <a:xfrm flipH="1">
            <a:off x="7335720" y="32040"/>
            <a:ext cx="4854600" cy="4854960"/>
          </a:xfrm>
          <a:prstGeom prst="straightConnector1">
            <a:avLst/>
          </a:prstGeom>
          <a:ln w="31750" cap="rnd">
            <a:solidFill>
              <a:srgbClr val="FFFFFF"/>
            </a:solidFill>
            <a:round/>
          </a:ln>
        </p:spPr>
      </p:cxnSp>
      <p:cxnSp>
        <p:nvCxnSpPr>
          <p:cNvPr id="11" name="Straight Connector 22"/>
          <p:cNvCxnSpPr>
            <a:cxnSpLocks/>
          </p:cNvCxnSpPr>
          <p:nvPr/>
        </p:nvCxnSpPr>
        <p:spPr bwMode="auto">
          <a:xfrm flipH="1">
            <a:off x="7845120" y="609480"/>
            <a:ext cx="4345200" cy="4345200"/>
          </a:xfrm>
          <a:prstGeom prst="straightConnector1">
            <a:avLst/>
          </a:prstGeom>
          <a:ln w="31750" cap="rnd">
            <a:solidFill>
              <a:srgbClr val="FFFFFF"/>
            </a:solidFill>
            <a:round/>
          </a:ln>
        </p:spPr>
      </p:cxnSp>
      <p:sp>
        <p:nvSpPr>
          <p:cNvPr id="12" name="PlaceHolder 1"/>
          <p:cNvSpPr>
            <a:spLocks noGrp="1"/>
          </p:cNvSpPr>
          <p:nvPr>
            <p:ph type="title"/>
          </p:nvPr>
        </p:nvSpPr>
        <p:spPr bwMode="auto">
          <a:xfrm>
            <a:off x="684360" y="4487400"/>
            <a:ext cx="8532720" cy="1505160"/>
          </a:xfrm>
          <a:prstGeom prst="rect">
            <a:avLst/>
          </a:prstGeom>
          <a:noFill/>
          <a:ln w="0">
            <a:noFill/>
          </a:ln>
        </p:spPr>
        <p:txBody>
          <a:bodyPr lIns="0" tIns="0" rIns="0" bIns="0" anchor="ctr">
            <a:noAutofit/>
          </a:bodyPr>
          <a:lstStyle/>
          <a:p>
            <a:pPr indent="0">
              <a:buNone/>
              <a:defRPr/>
            </a:pPr>
            <a:r>
              <a:rPr lang="ru-RU" sz="1800" b="0" strike="noStrike" spc="-1">
                <a:solidFill>
                  <a:srgbClr val="FFFFFF"/>
                </a:solidFill>
                <a:latin typeface="Arial"/>
              </a:rPr>
              <a:t>Для правки текста заглавия щёлкните мышью</a:t>
            </a:r>
            <a:endParaRPr/>
          </a:p>
        </p:txBody>
      </p:sp>
      <p:sp>
        <p:nvSpPr>
          <p:cNvPr id="13" name="PlaceHolder 2"/>
          <p:cNvSpPr>
            <a:spLocks noGrp="1"/>
          </p:cNvSpPr>
          <p:nvPr>
            <p:ph type="ftr" idx="1"/>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14" name="PlaceHolder 3"/>
          <p:cNvSpPr>
            <a:spLocks noGrp="1"/>
          </p:cNvSpPr>
          <p:nvPr>
            <p:ph type="sldNum" idx="2"/>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8E7D6B64-6593-4B78-BE2E-01A61CF88968}"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15" name="PlaceHolder 4"/>
          <p:cNvSpPr>
            <a:spLocks noGrp="1"/>
          </p:cNvSpPr>
          <p:nvPr>
            <p:ph type="dt" idx="3"/>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
        <p:nvSpPr>
          <p:cNvPr id="16" name="PlaceHolder 5"/>
          <p:cNvSpPr>
            <a:spLocks noGrp="1"/>
          </p:cNvSpPr>
          <p:nvPr>
            <p:ph type="body"/>
          </p:nvPr>
        </p:nvSpPr>
        <p:spPr bwMode="auto">
          <a:xfrm>
            <a:off x="609480" y="1604520"/>
            <a:ext cx="10972440" cy="3977280"/>
          </a:xfrm>
          <a:prstGeom prst="rect">
            <a:avLst/>
          </a:prstGeom>
          <a:noFill/>
          <a:ln w="0">
            <a:noFill/>
          </a:ln>
        </p:spPr>
        <p:txBody>
          <a:bodyPr lIns="0" tIns="0" rIns="0" bIns="0" anchor="t">
            <a:normAutofit/>
          </a:bodyPr>
          <a:lstStyle/>
          <a:p>
            <a:pPr marL="431799" indent="-323850">
              <a:spcBef>
                <a:spcPts val="1415"/>
              </a:spcBef>
              <a:buClr>
                <a:srgbClr val="FFFFFF"/>
              </a:buClr>
              <a:buSzPct val="45000"/>
              <a:buFont typeface="Wingdings"/>
              <a:buChar char=""/>
              <a:defRPr/>
            </a:pPr>
            <a:r>
              <a:rPr lang="ru-RU" sz="3200" b="0" strike="noStrike" spc="-1">
                <a:solidFill>
                  <a:srgbClr val="FFFFFF"/>
                </a:solidFill>
                <a:latin typeface="Arial"/>
              </a:rPr>
              <a:t>Для правки структуры щёлкните мышью</a:t>
            </a:r>
            <a:endParaRPr/>
          </a:p>
          <a:p>
            <a:pPr marL="864235" lvl="1" indent="-323850">
              <a:spcBef>
                <a:spcPts val="1135"/>
              </a:spcBef>
              <a:buClr>
                <a:srgbClr val="FFFFFF"/>
              </a:buClr>
              <a:buSzPct val="75000"/>
              <a:buFont typeface="Symbol"/>
              <a:buChar char=""/>
              <a:defRPr/>
            </a:pPr>
            <a:r>
              <a:rPr lang="ru-RU" sz="2800" b="0" strike="noStrike" spc="-1">
                <a:solidFill>
                  <a:srgbClr val="FFFFFF"/>
                </a:solidFill>
                <a:latin typeface="Arial"/>
              </a:rPr>
              <a:t>Второй уровень структуры</a:t>
            </a:r>
            <a:endParaRPr/>
          </a:p>
          <a:p>
            <a:pPr marL="1296035" lvl="2" indent="-288290">
              <a:spcBef>
                <a:spcPts val="850"/>
              </a:spcBef>
              <a:buClr>
                <a:srgbClr val="FFFFFF"/>
              </a:buClr>
              <a:buSzPct val="45000"/>
              <a:buFont typeface="Wingdings"/>
              <a:buChar char=""/>
              <a:defRPr/>
            </a:pPr>
            <a:r>
              <a:rPr lang="ru-RU" sz="2400" b="0" strike="noStrike" spc="-1">
                <a:solidFill>
                  <a:srgbClr val="FFFFFF"/>
                </a:solidFill>
                <a:latin typeface="Arial"/>
              </a:rPr>
              <a:t>Третий уровень структуры</a:t>
            </a:r>
            <a:endParaRPr/>
          </a:p>
          <a:p>
            <a:pPr marL="1727835" lvl="3" indent="-215899">
              <a:spcBef>
                <a:spcPts val="565"/>
              </a:spcBef>
              <a:buClr>
                <a:srgbClr val="FFFFFF"/>
              </a:buClr>
              <a:buSzPct val="75000"/>
              <a:buFont typeface="Symbol"/>
              <a:buChar char=""/>
              <a:defRPr/>
            </a:pPr>
            <a:r>
              <a:rPr lang="ru-RU" sz="2000" b="0" strike="noStrike" spc="-1">
                <a:solidFill>
                  <a:srgbClr val="FFFFFF"/>
                </a:solidFill>
                <a:latin typeface="Arial"/>
              </a:rPr>
              <a:t>Четвёртый уровень структуры</a:t>
            </a:r>
            <a:endParaRPr/>
          </a:p>
          <a:p>
            <a:pPr marL="2160270" lvl="4" indent="-215899">
              <a:spcBef>
                <a:spcPts val="285"/>
              </a:spcBef>
              <a:buClr>
                <a:srgbClr val="FFFFFF"/>
              </a:buClr>
              <a:buSzPct val="45000"/>
              <a:buFont typeface="Wingdings"/>
              <a:buChar char=""/>
              <a:defRPr/>
            </a:pPr>
            <a:r>
              <a:rPr lang="ru-RU" sz="2000" b="0" strike="noStrike" spc="-1">
                <a:solidFill>
                  <a:srgbClr val="FFFFFF"/>
                </a:solidFill>
                <a:latin typeface="Arial"/>
              </a:rPr>
              <a:t>Пятый уровень структуры</a:t>
            </a:r>
            <a:endParaRPr/>
          </a:p>
          <a:p>
            <a:pPr marL="2592070" lvl="5" indent="-215899">
              <a:spcBef>
                <a:spcPts val="285"/>
              </a:spcBef>
              <a:buClr>
                <a:srgbClr val="FFFFFF"/>
              </a:buClr>
              <a:buSzPct val="45000"/>
              <a:buFont typeface="Wingdings"/>
              <a:buChar char=""/>
              <a:defRPr/>
            </a:pPr>
            <a:r>
              <a:rPr lang="ru-RU" sz="2000" b="0" strike="noStrike" spc="-1">
                <a:solidFill>
                  <a:srgbClr val="FFFFFF"/>
                </a:solidFill>
                <a:latin typeface="Arial"/>
              </a:rPr>
              <a:t>Шестой уровень структуры</a:t>
            </a:r>
            <a:endParaRPr/>
          </a:p>
          <a:p>
            <a:pPr marL="3023870" lvl="6" indent="-215899">
              <a:spcBef>
                <a:spcPts val="285"/>
              </a:spcBef>
              <a:buClr>
                <a:srgbClr val="FFFFFF"/>
              </a:buClr>
              <a:buSzPct val="45000"/>
              <a:buFont typeface="Wingdings"/>
              <a:buChar char=""/>
              <a:defRPr/>
            </a:pPr>
            <a:r>
              <a:rPr lang="ru-RU" sz="2000" b="0" strike="noStrike" spc="-1">
                <a:solidFill>
                  <a:srgbClr val="FFFFFF"/>
                </a:solidFill>
                <a:latin typeface="Arial"/>
              </a:rPr>
              <a:t>Седьмой уровень структуры</a:t>
            </a:r>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94" name="Group 6"/>
          <p:cNvGrpSpPr/>
          <p:nvPr/>
        </p:nvGrpSpPr>
        <p:grpSpPr bwMode="auto">
          <a:xfrm>
            <a:off x="9206640" y="2963160"/>
            <a:ext cx="2983320" cy="3210480"/>
            <a:chOff x="9206640" y="2963160"/>
            <a:chExt cx="2983320" cy="3210480"/>
          </a:xfrm>
        </p:grpSpPr>
        <p:cxnSp>
          <p:nvCxnSpPr>
            <p:cNvPr id="95"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96"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97"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98"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99"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100" name="PlaceHolder 1"/>
          <p:cNvSpPr>
            <a:spLocks noGrp="1"/>
          </p:cNvSpPr>
          <p:nvPr>
            <p:ph type="title"/>
          </p:nvPr>
        </p:nvSpPr>
        <p:spPr bwMode="auto">
          <a:xfrm>
            <a:off x="684360" y="4487400"/>
            <a:ext cx="8532720" cy="1505160"/>
          </a:xfrm>
          <a:prstGeom prst="rect">
            <a:avLst/>
          </a:prstGeom>
          <a:noFill/>
          <a:ln w="0">
            <a:noFill/>
          </a:ln>
        </p:spPr>
        <p:txBody>
          <a:bodyPr lIns="0" tIns="0" rIns="0" bIns="0" anchor="ctr">
            <a:noAutofit/>
          </a:bodyPr>
          <a:lstStyle/>
          <a:p>
            <a:pPr indent="0">
              <a:buNone/>
              <a:defRPr/>
            </a:pPr>
            <a:r>
              <a:rPr lang="ru-RU" sz="1800" b="0" strike="noStrike" spc="-1">
                <a:solidFill>
                  <a:srgbClr val="FFFFFF"/>
                </a:solidFill>
                <a:latin typeface="Arial"/>
              </a:rPr>
              <a:t>Для правки текста заглавия щёлкните мышью</a:t>
            </a:r>
            <a:endParaRPr/>
          </a:p>
        </p:txBody>
      </p:sp>
      <p:sp>
        <p:nvSpPr>
          <p:cNvPr id="101" name="PlaceHolder 2"/>
          <p:cNvSpPr>
            <a:spLocks noGrp="1"/>
          </p:cNvSpPr>
          <p:nvPr>
            <p:ph type="body"/>
          </p:nvPr>
        </p:nvSpPr>
        <p:spPr bwMode="auto">
          <a:xfrm>
            <a:off x="684360" y="685800"/>
            <a:ext cx="8532720" cy="3613320"/>
          </a:xfrm>
          <a:prstGeom prst="rect">
            <a:avLst/>
          </a:prstGeom>
          <a:noFill/>
          <a:ln w="0">
            <a:noFill/>
          </a:ln>
        </p:spPr>
        <p:txBody>
          <a:bodyPr lIns="0" tIns="0" rIns="0" bIns="0" anchor="t">
            <a:normAutofit/>
          </a:bodyPr>
          <a:lstStyle/>
          <a:p>
            <a:pPr marL="431799" indent="-323850">
              <a:spcBef>
                <a:spcPts val="1415"/>
              </a:spcBef>
              <a:buClr>
                <a:srgbClr val="FFFFFF"/>
              </a:buClr>
              <a:buSzPct val="45000"/>
              <a:buFont typeface="Wingdings"/>
              <a:buChar char=""/>
              <a:defRPr/>
            </a:pPr>
            <a:r>
              <a:rPr lang="ru-RU" sz="1800" b="0" strike="noStrike" spc="-1">
                <a:solidFill>
                  <a:srgbClr val="FFFFFF"/>
                </a:solidFill>
                <a:latin typeface="Arial"/>
              </a:rPr>
              <a:t>Для правки структуры щёлкните мышью</a:t>
            </a:r>
            <a:endParaRPr/>
          </a:p>
          <a:p>
            <a:pPr marL="864235" lvl="1" indent="-323850">
              <a:spcBef>
                <a:spcPts val="1135"/>
              </a:spcBef>
              <a:buClr>
                <a:srgbClr val="FFFFFF"/>
              </a:buClr>
              <a:buSzPct val="75000"/>
              <a:buFont typeface="Symbol"/>
              <a:buChar char=""/>
              <a:defRPr/>
            </a:pPr>
            <a:r>
              <a:rPr lang="ru-RU" sz="1800" b="0" strike="noStrike" spc="-1">
                <a:solidFill>
                  <a:srgbClr val="FFFFFF"/>
                </a:solidFill>
                <a:latin typeface="Arial"/>
              </a:rPr>
              <a:t>Второй уровень структуры</a:t>
            </a:r>
            <a:endParaRPr/>
          </a:p>
          <a:p>
            <a:pPr marL="1296035" lvl="2" indent="-288290">
              <a:spcBef>
                <a:spcPts val="850"/>
              </a:spcBef>
              <a:buClr>
                <a:srgbClr val="FFFFFF"/>
              </a:buClr>
              <a:buSzPct val="45000"/>
              <a:buFont typeface="Wingdings"/>
              <a:buChar char=""/>
              <a:defRPr/>
            </a:pPr>
            <a:r>
              <a:rPr lang="ru-RU" sz="1800" b="0" strike="noStrike" spc="-1">
                <a:solidFill>
                  <a:srgbClr val="FFFFFF"/>
                </a:solidFill>
                <a:latin typeface="Arial"/>
              </a:rPr>
              <a:t>Третий уровень структуры</a:t>
            </a:r>
            <a:endParaRPr/>
          </a:p>
          <a:p>
            <a:pPr marL="1727835" lvl="3" indent="-215899">
              <a:spcBef>
                <a:spcPts val="565"/>
              </a:spcBef>
              <a:buClr>
                <a:srgbClr val="FFFFFF"/>
              </a:buClr>
              <a:buSzPct val="75000"/>
              <a:buFont typeface="Symbol"/>
              <a:buChar char=""/>
              <a:defRPr/>
            </a:pPr>
            <a:r>
              <a:rPr lang="ru-RU" sz="1800" b="0" strike="noStrike" spc="-1">
                <a:solidFill>
                  <a:srgbClr val="FFFFFF"/>
                </a:solidFill>
                <a:latin typeface="Arial"/>
              </a:rPr>
              <a:t>Четвёртый уровень структуры</a:t>
            </a:r>
            <a:endParaRPr/>
          </a:p>
          <a:p>
            <a:pPr marL="2160270" lvl="4" indent="-215899">
              <a:spcBef>
                <a:spcPts val="285"/>
              </a:spcBef>
              <a:buClr>
                <a:srgbClr val="FFFFFF"/>
              </a:buClr>
              <a:buSzPct val="45000"/>
              <a:buFont typeface="Wingdings"/>
              <a:buChar char=""/>
              <a:defRPr/>
            </a:pPr>
            <a:r>
              <a:rPr lang="ru-RU" sz="1800" b="0" strike="noStrike" spc="-1">
                <a:solidFill>
                  <a:srgbClr val="FFFFFF"/>
                </a:solidFill>
                <a:latin typeface="Arial"/>
              </a:rPr>
              <a:t>Пятый уровень структуры</a:t>
            </a:r>
            <a:endParaRPr/>
          </a:p>
          <a:p>
            <a:pPr marL="2592070" lvl="5" indent="-215899">
              <a:spcBef>
                <a:spcPts val="285"/>
              </a:spcBef>
              <a:buClr>
                <a:srgbClr val="FFFFFF"/>
              </a:buClr>
              <a:buSzPct val="45000"/>
              <a:buFont typeface="Wingdings"/>
              <a:buChar char=""/>
              <a:defRPr/>
            </a:pPr>
            <a:r>
              <a:rPr lang="ru-RU" sz="1800" b="0" strike="noStrike" spc="-1">
                <a:solidFill>
                  <a:srgbClr val="FFFFFF"/>
                </a:solidFill>
                <a:latin typeface="Arial"/>
              </a:rPr>
              <a:t>Шестой уровень структуры</a:t>
            </a:r>
            <a:endParaRPr/>
          </a:p>
          <a:p>
            <a:pPr marL="3023870" lvl="6" indent="-215899">
              <a:spcBef>
                <a:spcPts val="285"/>
              </a:spcBef>
              <a:buClr>
                <a:srgbClr val="FFFFFF"/>
              </a:buClr>
              <a:buSzPct val="45000"/>
              <a:buFont typeface="Wingdings"/>
              <a:buChar char=""/>
              <a:defRPr/>
            </a:pPr>
            <a:r>
              <a:rPr lang="ru-RU" sz="1800" b="0" strike="noStrike" spc="-1">
                <a:solidFill>
                  <a:srgbClr val="FFFFFF"/>
                </a:solidFill>
                <a:latin typeface="Arial"/>
              </a:rPr>
              <a:t>Седьмой уровень структуры</a:t>
            </a:r>
            <a:endParaRPr/>
          </a:p>
        </p:txBody>
      </p:sp>
      <p:sp>
        <p:nvSpPr>
          <p:cNvPr id="102" name="PlaceHolder 3"/>
          <p:cNvSpPr>
            <a:spLocks noGrp="1"/>
          </p:cNvSpPr>
          <p:nvPr>
            <p:ph type="ftr" idx="28"/>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103" name="PlaceHolder 4"/>
          <p:cNvSpPr>
            <a:spLocks noGrp="1"/>
          </p:cNvSpPr>
          <p:nvPr>
            <p:ph type="sldNum" idx="29"/>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F09A09FB-4ABE-4B02-8059-4B80FE243E94}"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104" name="PlaceHolder 5"/>
          <p:cNvSpPr>
            <a:spLocks noGrp="1"/>
          </p:cNvSpPr>
          <p:nvPr>
            <p:ph type="dt" idx="30"/>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107" name="Group 6"/>
          <p:cNvGrpSpPr/>
          <p:nvPr/>
        </p:nvGrpSpPr>
        <p:grpSpPr bwMode="auto">
          <a:xfrm>
            <a:off x="9206640" y="2963160"/>
            <a:ext cx="2983320" cy="3210480"/>
            <a:chOff x="9206640" y="2963160"/>
            <a:chExt cx="2983320" cy="3210480"/>
          </a:xfrm>
        </p:grpSpPr>
        <p:cxnSp>
          <p:nvCxnSpPr>
            <p:cNvPr id="108"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109"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110"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111"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112"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113" name="PlaceHolder 1"/>
          <p:cNvSpPr>
            <a:spLocks noGrp="1"/>
          </p:cNvSpPr>
          <p:nvPr>
            <p:ph type="ftr" idx="31"/>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114" name="PlaceHolder 2"/>
          <p:cNvSpPr>
            <a:spLocks noGrp="1"/>
          </p:cNvSpPr>
          <p:nvPr>
            <p:ph type="sldNum" idx="32"/>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67FB221A-8C77-4373-83BF-21EE35AC5896}"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115" name="PlaceHolder 3"/>
          <p:cNvSpPr>
            <a:spLocks noGrp="1"/>
          </p:cNvSpPr>
          <p:nvPr>
            <p:ph type="dt" idx="33"/>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116" name="Group 6"/>
          <p:cNvGrpSpPr/>
          <p:nvPr/>
        </p:nvGrpSpPr>
        <p:grpSpPr bwMode="auto">
          <a:xfrm>
            <a:off x="9206640" y="2963160"/>
            <a:ext cx="2983320" cy="3210480"/>
            <a:chOff x="9206640" y="2963160"/>
            <a:chExt cx="2983320" cy="3210480"/>
          </a:xfrm>
        </p:grpSpPr>
        <p:cxnSp>
          <p:nvCxnSpPr>
            <p:cNvPr id="117"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118"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119"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120"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121"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122" name="PlaceHolder 1"/>
          <p:cNvSpPr>
            <a:spLocks noGrp="1"/>
          </p:cNvSpPr>
          <p:nvPr>
            <p:ph type="title"/>
          </p:nvPr>
        </p:nvSpPr>
        <p:spPr bwMode="auto">
          <a:xfrm>
            <a:off x="684360" y="4487400"/>
            <a:ext cx="8532720" cy="1505160"/>
          </a:xfrm>
          <a:prstGeom prst="rect">
            <a:avLst/>
          </a:prstGeom>
          <a:noFill/>
          <a:ln w="0">
            <a:noFill/>
          </a:ln>
        </p:spPr>
        <p:txBody>
          <a:bodyPr lIns="0" tIns="0" rIns="0" bIns="0" anchor="ctr">
            <a:noAutofit/>
          </a:bodyPr>
          <a:lstStyle/>
          <a:p>
            <a:pPr indent="0">
              <a:buNone/>
              <a:defRPr/>
            </a:pPr>
            <a:r>
              <a:rPr lang="ru-RU" sz="1800" b="0" strike="noStrike" spc="-1">
                <a:solidFill>
                  <a:srgbClr val="FFFFFF"/>
                </a:solidFill>
                <a:latin typeface="Arial"/>
              </a:rPr>
              <a:t>Для правки текста заглавия щёлкните мышью</a:t>
            </a:r>
            <a:endParaRPr/>
          </a:p>
        </p:txBody>
      </p:sp>
      <p:sp>
        <p:nvSpPr>
          <p:cNvPr id="123" name="PlaceHolder 2"/>
          <p:cNvSpPr>
            <a:spLocks noGrp="1"/>
          </p:cNvSpPr>
          <p:nvPr>
            <p:ph type="body"/>
          </p:nvPr>
        </p:nvSpPr>
        <p:spPr bwMode="auto">
          <a:xfrm>
            <a:off x="684360" y="685800"/>
            <a:ext cx="4163760" cy="3613320"/>
          </a:xfrm>
          <a:prstGeom prst="rect">
            <a:avLst/>
          </a:prstGeom>
          <a:noFill/>
          <a:ln w="0">
            <a:noFill/>
          </a:ln>
        </p:spPr>
        <p:txBody>
          <a:bodyPr lIns="0" tIns="0" rIns="0" bIns="0" anchor="t">
            <a:normAutofit fontScale="87222"/>
          </a:bodyPr>
          <a:lstStyle/>
          <a:p>
            <a:pPr marL="431799" indent="-323850">
              <a:spcBef>
                <a:spcPts val="1415"/>
              </a:spcBef>
              <a:buClr>
                <a:srgbClr val="FFFFFF"/>
              </a:buClr>
              <a:buSzPct val="45000"/>
              <a:buFont typeface="Wingdings"/>
              <a:buChar char=""/>
              <a:defRPr/>
            </a:pPr>
            <a:r>
              <a:rPr lang="ru-RU" sz="1800" b="0" strike="noStrike" spc="-1">
                <a:solidFill>
                  <a:srgbClr val="FFFFFF"/>
                </a:solidFill>
                <a:latin typeface="Arial"/>
              </a:rPr>
              <a:t>Для правки структуры щёлкните мышью</a:t>
            </a:r>
            <a:endParaRPr/>
          </a:p>
          <a:p>
            <a:pPr marL="864235" lvl="1" indent="-323850">
              <a:spcBef>
                <a:spcPts val="1135"/>
              </a:spcBef>
              <a:buClr>
                <a:srgbClr val="FFFFFF"/>
              </a:buClr>
              <a:buSzPct val="75000"/>
              <a:buFont typeface="Symbol"/>
              <a:buChar char=""/>
              <a:defRPr/>
            </a:pPr>
            <a:r>
              <a:rPr lang="ru-RU" sz="1800" b="0" strike="noStrike" spc="-1">
                <a:solidFill>
                  <a:srgbClr val="FFFFFF"/>
                </a:solidFill>
                <a:latin typeface="Arial"/>
              </a:rPr>
              <a:t>Второй уровень структуры</a:t>
            </a:r>
            <a:endParaRPr/>
          </a:p>
          <a:p>
            <a:pPr marL="1296035" lvl="2" indent="-288290">
              <a:spcBef>
                <a:spcPts val="850"/>
              </a:spcBef>
              <a:buClr>
                <a:srgbClr val="FFFFFF"/>
              </a:buClr>
              <a:buSzPct val="45000"/>
              <a:buFont typeface="Wingdings"/>
              <a:buChar char=""/>
              <a:defRPr/>
            </a:pPr>
            <a:r>
              <a:rPr lang="ru-RU" sz="1800" b="0" strike="noStrike" spc="-1">
                <a:solidFill>
                  <a:srgbClr val="FFFFFF"/>
                </a:solidFill>
                <a:latin typeface="Arial"/>
              </a:rPr>
              <a:t>Третий уровень структуры</a:t>
            </a:r>
            <a:endParaRPr/>
          </a:p>
          <a:p>
            <a:pPr marL="1727835" lvl="3" indent="-215899">
              <a:spcBef>
                <a:spcPts val="565"/>
              </a:spcBef>
              <a:buClr>
                <a:srgbClr val="FFFFFF"/>
              </a:buClr>
              <a:buSzPct val="75000"/>
              <a:buFont typeface="Symbol"/>
              <a:buChar char=""/>
              <a:defRPr/>
            </a:pPr>
            <a:r>
              <a:rPr lang="ru-RU" sz="1800" b="0" strike="noStrike" spc="-1">
                <a:solidFill>
                  <a:srgbClr val="FFFFFF"/>
                </a:solidFill>
                <a:latin typeface="Arial"/>
              </a:rPr>
              <a:t>Четвёртый уровень структуры</a:t>
            </a:r>
            <a:endParaRPr/>
          </a:p>
          <a:p>
            <a:pPr marL="2160270" lvl="4" indent="-215899">
              <a:spcBef>
                <a:spcPts val="285"/>
              </a:spcBef>
              <a:buClr>
                <a:srgbClr val="FFFFFF"/>
              </a:buClr>
              <a:buSzPct val="45000"/>
              <a:buFont typeface="Wingdings"/>
              <a:buChar char=""/>
              <a:defRPr/>
            </a:pPr>
            <a:r>
              <a:rPr lang="ru-RU" sz="1800" b="0" strike="noStrike" spc="-1">
                <a:solidFill>
                  <a:srgbClr val="FFFFFF"/>
                </a:solidFill>
                <a:latin typeface="Arial"/>
              </a:rPr>
              <a:t>Пятый уровень структуры</a:t>
            </a:r>
            <a:endParaRPr/>
          </a:p>
          <a:p>
            <a:pPr marL="2592070" lvl="5" indent="-215899">
              <a:spcBef>
                <a:spcPts val="285"/>
              </a:spcBef>
              <a:buClr>
                <a:srgbClr val="FFFFFF"/>
              </a:buClr>
              <a:buSzPct val="45000"/>
              <a:buFont typeface="Wingdings"/>
              <a:buChar char=""/>
              <a:defRPr/>
            </a:pPr>
            <a:r>
              <a:rPr lang="ru-RU" sz="1800" b="0" strike="noStrike" spc="-1">
                <a:solidFill>
                  <a:srgbClr val="FFFFFF"/>
                </a:solidFill>
                <a:latin typeface="Arial"/>
              </a:rPr>
              <a:t>Шестой уровень структуры</a:t>
            </a:r>
            <a:endParaRPr/>
          </a:p>
          <a:p>
            <a:pPr marL="3023870" lvl="6" indent="-215899">
              <a:spcBef>
                <a:spcPts val="285"/>
              </a:spcBef>
              <a:buClr>
                <a:srgbClr val="FFFFFF"/>
              </a:buClr>
              <a:buSzPct val="45000"/>
              <a:buFont typeface="Wingdings"/>
              <a:buChar char=""/>
              <a:defRPr/>
            </a:pPr>
            <a:r>
              <a:rPr lang="ru-RU" sz="1800" b="0" strike="noStrike" spc="-1">
                <a:solidFill>
                  <a:srgbClr val="FFFFFF"/>
                </a:solidFill>
                <a:latin typeface="Arial"/>
              </a:rPr>
              <a:t>Седьмой уровень структуры</a:t>
            </a:r>
            <a:endParaRPr/>
          </a:p>
        </p:txBody>
      </p:sp>
      <p:sp>
        <p:nvSpPr>
          <p:cNvPr id="124" name="PlaceHolder 3"/>
          <p:cNvSpPr>
            <a:spLocks noGrp="1"/>
          </p:cNvSpPr>
          <p:nvPr>
            <p:ph type="body"/>
          </p:nvPr>
        </p:nvSpPr>
        <p:spPr bwMode="auto">
          <a:xfrm>
            <a:off x="5056920" y="685800"/>
            <a:ext cx="4163760" cy="3613320"/>
          </a:xfrm>
          <a:prstGeom prst="rect">
            <a:avLst/>
          </a:prstGeom>
          <a:noFill/>
          <a:ln w="0">
            <a:noFill/>
          </a:ln>
        </p:spPr>
        <p:txBody>
          <a:bodyPr lIns="0" tIns="0" rIns="0" bIns="0" anchor="t">
            <a:normAutofit fontScale="87222"/>
          </a:bodyPr>
          <a:lstStyle/>
          <a:p>
            <a:pPr marL="431799" indent="-323850">
              <a:spcBef>
                <a:spcPts val="1415"/>
              </a:spcBef>
              <a:buClr>
                <a:srgbClr val="FFFFFF"/>
              </a:buClr>
              <a:buSzPct val="45000"/>
              <a:buFont typeface="Wingdings"/>
              <a:buChar char=""/>
              <a:defRPr/>
            </a:pPr>
            <a:r>
              <a:rPr lang="ru-RU" sz="1800" b="0" strike="noStrike" spc="-1">
                <a:solidFill>
                  <a:srgbClr val="FFFFFF"/>
                </a:solidFill>
                <a:latin typeface="Arial"/>
              </a:rPr>
              <a:t>Для правки структуры щёлкните мышью</a:t>
            </a:r>
            <a:endParaRPr/>
          </a:p>
          <a:p>
            <a:pPr marL="864235" lvl="1" indent="-323850">
              <a:spcBef>
                <a:spcPts val="1135"/>
              </a:spcBef>
              <a:buClr>
                <a:srgbClr val="FFFFFF"/>
              </a:buClr>
              <a:buSzPct val="75000"/>
              <a:buFont typeface="Symbol"/>
              <a:buChar char=""/>
              <a:defRPr/>
            </a:pPr>
            <a:r>
              <a:rPr lang="ru-RU" sz="1800" b="0" strike="noStrike" spc="-1">
                <a:solidFill>
                  <a:srgbClr val="FFFFFF"/>
                </a:solidFill>
                <a:latin typeface="Arial"/>
              </a:rPr>
              <a:t>Второй уровень структуры</a:t>
            </a:r>
            <a:endParaRPr/>
          </a:p>
          <a:p>
            <a:pPr marL="1296035" lvl="2" indent="-288290">
              <a:spcBef>
                <a:spcPts val="850"/>
              </a:spcBef>
              <a:buClr>
                <a:srgbClr val="FFFFFF"/>
              </a:buClr>
              <a:buSzPct val="45000"/>
              <a:buFont typeface="Wingdings"/>
              <a:buChar char=""/>
              <a:defRPr/>
            </a:pPr>
            <a:r>
              <a:rPr lang="ru-RU" sz="1800" b="0" strike="noStrike" spc="-1">
                <a:solidFill>
                  <a:srgbClr val="FFFFFF"/>
                </a:solidFill>
                <a:latin typeface="Arial"/>
              </a:rPr>
              <a:t>Третий уровень структуры</a:t>
            </a:r>
            <a:endParaRPr/>
          </a:p>
          <a:p>
            <a:pPr marL="1727835" lvl="3" indent="-215899">
              <a:spcBef>
                <a:spcPts val="565"/>
              </a:spcBef>
              <a:buClr>
                <a:srgbClr val="FFFFFF"/>
              </a:buClr>
              <a:buSzPct val="75000"/>
              <a:buFont typeface="Symbol"/>
              <a:buChar char=""/>
              <a:defRPr/>
            </a:pPr>
            <a:r>
              <a:rPr lang="ru-RU" sz="1800" b="0" strike="noStrike" spc="-1">
                <a:solidFill>
                  <a:srgbClr val="FFFFFF"/>
                </a:solidFill>
                <a:latin typeface="Arial"/>
              </a:rPr>
              <a:t>Четвёртый уровень структуры</a:t>
            </a:r>
            <a:endParaRPr/>
          </a:p>
          <a:p>
            <a:pPr marL="2160270" lvl="4" indent="-215899">
              <a:spcBef>
                <a:spcPts val="285"/>
              </a:spcBef>
              <a:buClr>
                <a:srgbClr val="FFFFFF"/>
              </a:buClr>
              <a:buSzPct val="45000"/>
              <a:buFont typeface="Wingdings"/>
              <a:buChar char=""/>
              <a:defRPr/>
            </a:pPr>
            <a:r>
              <a:rPr lang="ru-RU" sz="1800" b="0" strike="noStrike" spc="-1">
                <a:solidFill>
                  <a:srgbClr val="FFFFFF"/>
                </a:solidFill>
                <a:latin typeface="Arial"/>
              </a:rPr>
              <a:t>Пятый уровень структуры</a:t>
            </a:r>
            <a:endParaRPr/>
          </a:p>
          <a:p>
            <a:pPr marL="2592070" lvl="5" indent="-215899">
              <a:spcBef>
                <a:spcPts val="285"/>
              </a:spcBef>
              <a:buClr>
                <a:srgbClr val="FFFFFF"/>
              </a:buClr>
              <a:buSzPct val="45000"/>
              <a:buFont typeface="Wingdings"/>
              <a:buChar char=""/>
              <a:defRPr/>
            </a:pPr>
            <a:r>
              <a:rPr lang="ru-RU" sz="1800" b="0" strike="noStrike" spc="-1">
                <a:solidFill>
                  <a:srgbClr val="FFFFFF"/>
                </a:solidFill>
                <a:latin typeface="Arial"/>
              </a:rPr>
              <a:t>Шестой уровень структуры</a:t>
            </a:r>
            <a:endParaRPr/>
          </a:p>
          <a:p>
            <a:pPr marL="3023870" lvl="6" indent="-215899">
              <a:spcBef>
                <a:spcPts val="285"/>
              </a:spcBef>
              <a:buClr>
                <a:srgbClr val="FFFFFF"/>
              </a:buClr>
              <a:buSzPct val="45000"/>
              <a:buFont typeface="Wingdings"/>
              <a:buChar char=""/>
              <a:defRPr/>
            </a:pPr>
            <a:r>
              <a:rPr lang="ru-RU" sz="1800" b="0" strike="noStrike" spc="-1">
                <a:solidFill>
                  <a:srgbClr val="FFFFFF"/>
                </a:solidFill>
                <a:latin typeface="Arial"/>
              </a:rPr>
              <a:t>Седьмой уровень структуры</a:t>
            </a:r>
            <a:endParaRPr/>
          </a:p>
        </p:txBody>
      </p:sp>
      <p:sp>
        <p:nvSpPr>
          <p:cNvPr id="125" name="PlaceHolder 4"/>
          <p:cNvSpPr>
            <a:spLocks noGrp="1"/>
          </p:cNvSpPr>
          <p:nvPr>
            <p:ph type="ftr" idx="34"/>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126" name="PlaceHolder 5"/>
          <p:cNvSpPr>
            <a:spLocks noGrp="1"/>
          </p:cNvSpPr>
          <p:nvPr>
            <p:ph type="sldNum" idx="35"/>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D5F9DE13-1482-4D5D-943A-1F8812B6AFF8}"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127" name="PlaceHolder 6"/>
          <p:cNvSpPr>
            <a:spLocks noGrp="1"/>
          </p:cNvSpPr>
          <p:nvPr>
            <p:ph type="dt" idx="36"/>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131" name="Group 6"/>
          <p:cNvGrpSpPr/>
          <p:nvPr/>
        </p:nvGrpSpPr>
        <p:grpSpPr bwMode="auto">
          <a:xfrm>
            <a:off x="9206640" y="2963160"/>
            <a:ext cx="2983320" cy="3210480"/>
            <a:chOff x="9206640" y="2963160"/>
            <a:chExt cx="2983320" cy="3210480"/>
          </a:xfrm>
        </p:grpSpPr>
        <p:cxnSp>
          <p:nvCxnSpPr>
            <p:cNvPr id="132"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133"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134"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135"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136"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137" name="PlaceHolder 1"/>
          <p:cNvSpPr>
            <a:spLocks noGrp="1"/>
          </p:cNvSpPr>
          <p:nvPr>
            <p:ph type="ftr" idx="37"/>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138" name="PlaceHolder 2"/>
          <p:cNvSpPr>
            <a:spLocks noGrp="1"/>
          </p:cNvSpPr>
          <p:nvPr>
            <p:ph type="sldNum" idx="38"/>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948D565D-CF14-455D-AF29-85E5CCFD969E}"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139" name="PlaceHolder 3"/>
          <p:cNvSpPr>
            <a:spLocks noGrp="1"/>
          </p:cNvSpPr>
          <p:nvPr>
            <p:ph type="dt" idx="39"/>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140" name="Group 6"/>
          <p:cNvGrpSpPr/>
          <p:nvPr/>
        </p:nvGrpSpPr>
        <p:grpSpPr bwMode="auto">
          <a:xfrm>
            <a:off x="9206640" y="2963160"/>
            <a:ext cx="2983320" cy="3210480"/>
            <a:chOff x="9206640" y="2963160"/>
            <a:chExt cx="2983320" cy="3210480"/>
          </a:xfrm>
        </p:grpSpPr>
        <p:cxnSp>
          <p:nvCxnSpPr>
            <p:cNvPr id="141"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142"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143"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144"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145"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146" name="PlaceHolder 1"/>
          <p:cNvSpPr>
            <a:spLocks noGrp="1"/>
          </p:cNvSpPr>
          <p:nvPr>
            <p:ph type="title"/>
          </p:nvPr>
        </p:nvSpPr>
        <p:spPr bwMode="auto">
          <a:xfrm>
            <a:off x="684360" y="4487400"/>
            <a:ext cx="8532720" cy="1505160"/>
          </a:xfrm>
          <a:prstGeom prst="rect">
            <a:avLst/>
          </a:prstGeom>
          <a:noFill/>
          <a:ln w="0">
            <a:noFill/>
          </a:ln>
        </p:spPr>
        <p:txBody>
          <a:bodyPr lIns="0" tIns="0" rIns="0" bIns="0" anchor="ctr">
            <a:noAutofit/>
          </a:bodyPr>
          <a:lstStyle/>
          <a:p>
            <a:pPr indent="0">
              <a:buNone/>
              <a:defRPr/>
            </a:pPr>
            <a:r>
              <a:rPr lang="ru-RU" sz="1800" b="0" strike="noStrike" spc="-1">
                <a:solidFill>
                  <a:srgbClr val="FFFFFF"/>
                </a:solidFill>
                <a:latin typeface="Arial"/>
              </a:rPr>
              <a:t>Для правки текста заглавия щёлкните мышью</a:t>
            </a:r>
            <a:endParaRPr/>
          </a:p>
        </p:txBody>
      </p:sp>
      <p:sp>
        <p:nvSpPr>
          <p:cNvPr id="147" name="PlaceHolder 2"/>
          <p:cNvSpPr>
            <a:spLocks noGrp="1"/>
          </p:cNvSpPr>
          <p:nvPr>
            <p:ph type="ftr" idx="40"/>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148" name="PlaceHolder 3"/>
          <p:cNvSpPr>
            <a:spLocks noGrp="1"/>
          </p:cNvSpPr>
          <p:nvPr>
            <p:ph type="sldNum" idx="41"/>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2AC63088-B6E8-4F2F-A2ED-8C98E0B709CE}"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149" name="PlaceHolder 4"/>
          <p:cNvSpPr>
            <a:spLocks noGrp="1"/>
          </p:cNvSpPr>
          <p:nvPr>
            <p:ph type="dt" idx="42"/>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151" name="Group 6"/>
          <p:cNvGrpSpPr/>
          <p:nvPr/>
        </p:nvGrpSpPr>
        <p:grpSpPr bwMode="auto">
          <a:xfrm>
            <a:off x="9206640" y="2963160"/>
            <a:ext cx="2983320" cy="3210480"/>
            <a:chOff x="9206640" y="2963160"/>
            <a:chExt cx="2983320" cy="3210480"/>
          </a:xfrm>
        </p:grpSpPr>
        <p:cxnSp>
          <p:nvCxnSpPr>
            <p:cNvPr id="152"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153"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154"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155"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156"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157" name="PlaceHolder 1"/>
          <p:cNvSpPr>
            <a:spLocks noGrp="1"/>
          </p:cNvSpPr>
          <p:nvPr>
            <p:ph type="ftr" idx="43"/>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158" name="PlaceHolder 2"/>
          <p:cNvSpPr>
            <a:spLocks noGrp="1"/>
          </p:cNvSpPr>
          <p:nvPr>
            <p:ph type="sldNum" idx="44"/>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50BAB56A-6F07-4C90-8CD0-4773BBB47F06}"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159" name="PlaceHolder 3"/>
          <p:cNvSpPr>
            <a:spLocks noGrp="1"/>
          </p:cNvSpPr>
          <p:nvPr>
            <p:ph type="dt" idx="45"/>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160" name="Group 6"/>
          <p:cNvGrpSpPr/>
          <p:nvPr/>
        </p:nvGrpSpPr>
        <p:grpSpPr bwMode="auto">
          <a:xfrm>
            <a:off x="9206640" y="2963160"/>
            <a:ext cx="2983320" cy="3210480"/>
            <a:chOff x="9206640" y="2963160"/>
            <a:chExt cx="2983320" cy="3210480"/>
          </a:xfrm>
        </p:grpSpPr>
        <p:cxnSp>
          <p:nvCxnSpPr>
            <p:cNvPr id="161"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162"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163"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164"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165"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166" name="PlaceHolder 1"/>
          <p:cNvSpPr>
            <a:spLocks noGrp="1"/>
          </p:cNvSpPr>
          <p:nvPr>
            <p:ph type="ftr" idx="46"/>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167" name="PlaceHolder 2"/>
          <p:cNvSpPr>
            <a:spLocks noGrp="1"/>
          </p:cNvSpPr>
          <p:nvPr>
            <p:ph type="sldNum" idx="47"/>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87E13FDB-0327-466F-8C9D-58B3FE37E154}"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168" name="PlaceHolder 3"/>
          <p:cNvSpPr>
            <a:spLocks noGrp="1"/>
          </p:cNvSpPr>
          <p:nvPr>
            <p:ph type="dt" idx="48"/>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169" name="Group 6"/>
          <p:cNvGrpSpPr/>
          <p:nvPr/>
        </p:nvGrpSpPr>
        <p:grpSpPr bwMode="auto">
          <a:xfrm>
            <a:off x="9206640" y="2963160"/>
            <a:ext cx="2983320" cy="3210480"/>
            <a:chOff x="9206640" y="2963160"/>
            <a:chExt cx="2983320" cy="3210480"/>
          </a:xfrm>
        </p:grpSpPr>
        <p:cxnSp>
          <p:nvCxnSpPr>
            <p:cNvPr id="170"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171"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172"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173"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174"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175" name="PlaceHolder 1"/>
          <p:cNvSpPr>
            <a:spLocks noGrp="1"/>
          </p:cNvSpPr>
          <p:nvPr>
            <p:ph type="ftr" idx="49"/>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176" name="PlaceHolder 2"/>
          <p:cNvSpPr>
            <a:spLocks noGrp="1"/>
          </p:cNvSpPr>
          <p:nvPr>
            <p:ph type="sldNum" idx="50"/>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50B47B22-C9E8-46CB-979B-FF9E166A0A90}"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177" name="PlaceHolder 3"/>
          <p:cNvSpPr>
            <a:spLocks noGrp="1"/>
          </p:cNvSpPr>
          <p:nvPr>
            <p:ph type="dt" idx="51"/>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18" name="Group 6"/>
          <p:cNvGrpSpPr/>
          <p:nvPr/>
        </p:nvGrpSpPr>
        <p:grpSpPr bwMode="auto">
          <a:xfrm>
            <a:off x="9206640" y="2963160"/>
            <a:ext cx="2983320" cy="3210480"/>
            <a:chOff x="9206640" y="2963160"/>
            <a:chExt cx="2983320" cy="3210480"/>
          </a:xfrm>
        </p:grpSpPr>
        <p:cxnSp>
          <p:nvCxnSpPr>
            <p:cNvPr id="19"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20"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21"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22"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23"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24" name="PlaceHolder 1"/>
          <p:cNvSpPr>
            <a:spLocks noGrp="1"/>
          </p:cNvSpPr>
          <p:nvPr>
            <p:ph type="ftr" idx="4"/>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25" name="PlaceHolder 2"/>
          <p:cNvSpPr>
            <a:spLocks noGrp="1"/>
          </p:cNvSpPr>
          <p:nvPr>
            <p:ph type="sldNum" idx="5"/>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19DC8716-AA28-43CB-85DB-22DB4394072C}"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26" name="PlaceHolder 3"/>
          <p:cNvSpPr>
            <a:spLocks noGrp="1"/>
          </p:cNvSpPr>
          <p:nvPr>
            <p:ph type="dt" idx="6"/>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27" name="Group 6"/>
          <p:cNvGrpSpPr/>
          <p:nvPr/>
        </p:nvGrpSpPr>
        <p:grpSpPr bwMode="auto">
          <a:xfrm>
            <a:off x="9206640" y="2963160"/>
            <a:ext cx="2983320" cy="3210480"/>
            <a:chOff x="9206640" y="2963160"/>
            <a:chExt cx="2983320" cy="3210480"/>
          </a:xfrm>
        </p:grpSpPr>
        <p:cxnSp>
          <p:nvCxnSpPr>
            <p:cNvPr id="28"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29"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30"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31"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32"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33" name="PlaceHolder 1"/>
          <p:cNvSpPr>
            <a:spLocks noGrp="1"/>
          </p:cNvSpPr>
          <p:nvPr>
            <p:ph type="ftr" idx="7"/>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34" name="PlaceHolder 2"/>
          <p:cNvSpPr>
            <a:spLocks noGrp="1"/>
          </p:cNvSpPr>
          <p:nvPr>
            <p:ph type="sldNum" idx="8"/>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F96FC8AD-9D2E-4B7A-8A7A-61FCC35EB4BB}"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35" name="PlaceHolder 3"/>
          <p:cNvSpPr>
            <a:spLocks noGrp="1"/>
          </p:cNvSpPr>
          <p:nvPr>
            <p:ph type="dt" idx="9"/>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36" name="Group 6"/>
          <p:cNvGrpSpPr/>
          <p:nvPr/>
        </p:nvGrpSpPr>
        <p:grpSpPr bwMode="auto">
          <a:xfrm>
            <a:off x="9206640" y="2963160"/>
            <a:ext cx="2983320" cy="3210480"/>
            <a:chOff x="9206640" y="2963160"/>
            <a:chExt cx="2983320" cy="3210480"/>
          </a:xfrm>
        </p:grpSpPr>
        <p:cxnSp>
          <p:nvCxnSpPr>
            <p:cNvPr id="37"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38"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39"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40"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41"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42" name="TextBox 13"/>
          <p:cNvSpPr/>
          <p:nvPr/>
        </p:nvSpPr>
        <p:spPr bwMode="auto">
          <a:xfrm>
            <a:off x="531720" y="812160"/>
            <a:ext cx="607680" cy="582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8000" b="0" strike="noStrike" spc="-1">
                <a:solidFill>
                  <a:schemeClr val="dk1"/>
                </a:solidFill>
                <a:latin typeface="Century Gothic"/>
              </a:rPr>
              <a:t>“</a:t>
            </a:r>
            <a:endParaRPr lang="ru-RU" sz="8000" b="0" strike="noStrike" spc="-1">
              <a:solidFill>
                <a:srgbClr val="FFFFFF"/>
              </a:solidFill>
              <a:latin typeface="Arial"/>
            </a:endParaRPr>
          </a:p>
        </p:txBody>
      </p:sp>
      <p:sp>
        <p:nvSpPr>
          <p:cNvPr id="43" name="TextBox 14"/>
          <p:cNvSpPr/>
          <p:nvPr/>
        </p:nvSpPr>
        <p:spPr bwMode="auto">
          <a:xfrm>
            <a:off x="10285560" y="2768760"/>
            <a:ext cx="607680" cy="582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r" defTabSz="457200">
              <a:lnSpc>
                <a:spcPct val="100000"/>
              </a:lnSpc>
              <a:defRPr/>
            </a:pPr>
            <a:r>
              <a:rPr lang="en-US" sz="8000" b="0" strike="noStrike" spc="-1">
                <a:solidFill>
                  <a:schemeClr val="dk1"/>
                </a:solidFill>
                <a:latin typeface="Century Gothic"/>
              </a:rPr>
              <a:t>”</a:t>
            </a:r>
            <a:endParaRPr lang="ru-RU" sz="8000" b="0" strike="noStrike" spc="-1">
              <a:solidFill>
                <a:srgbClr val="FFFFFF"/>
              </a:solidFill>
              <a:latin typeface="Arial"/>
            </a:endParaRPr>
          </a:p>
        </p:txBody>
      </p:sp>
      <p:sp>
        <p:nvSpPr>
          <p:cNvPr id="44" name="PlaceHolder 1"/>
          <p:cNvSpPr>
            <a:spLocks noGrp="1"/>
          </p:cNvSpPr>
          <p:nvPr>
            <p:ph type="ftr" idx="10"/>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45" name="PlaceHolder 2"/>
          <p:cNvSpPr>
            <a:spLocks noGrp="1"/>
          </p:cNvSpPr>
          <p:nvPr>
            <p:ph type="sldNum" idx="11"/>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4E5DA6C5-194E-481E-9286-AE76C57C6298}"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46" name="PlaceHolder 3"/>
          <p:cNvSpPr>
            <a:spLocks noGrp="1"/>
          </p:cNvSpPr>
          <p:nvPr>
            <p:ph type="dt" idx="12"/>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47" name="Group 6"/>
          <p:cNvGrpSpPr/>
          <p:nvPr/>
        </p:nvGrpSpPr>
        <p:grpSpPr bwMode="auto">
          <a:xfrm>
            <a:off x="9206640" y="2963160"/>
            <a:ext cx="2983320" cy="3210480"/>
            <a:chOff x="9206640" y="2963160"/>
            <a:chExt cx="2983320" cy="3210480"/>
          </a:xfrm>
        </p:grpSpPr>
        <p:cxnSp>
          <p:nvCxnSpPr>
            <p:cNvPr id="48"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49"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50"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51"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52"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53" name="PlaceHolder 1"/>
          <p:cNvSpPr>
            <a:spLocks noGrp="1"/>
          </p:cNvSpPr>
          <p:nvPr>
            <p:ph type="ftr" idx="13"/>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54" name="PlaceHolder 2"/>
          <p:cNvSpPr>
            <a:spLocks noGrp="1"/>
          </p:cNvSpPr>
          <p:nvPr>
            <p:ph type="sldNum" idx="14"/>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AEA703EB-BC4C-4732-8230-2F78D2CDEAFC}"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55" name="PlaceHolder 3"/>
          <p:cNvSpPr>
            <a:spLocks noGrp="1"/>
          </p:cNvSpPr>
          <p:nvPr>
            <p:ph type="dt" idx="15"/>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56" name="Group 6"/>
          <p:cNvGrpSpPr/>
          <p:nvPr/>
        </p:nvGrpSpPr>
        <p:grpSpPr bwMode="auto">
          <a:xfrm>
            <a:off x="9206640" y="2963160"/>
            <a:ext cx="2983320" cy="3210480"/>
            <a:chOff x="9206640" y="2963160"/>
            <a:chExt cx="2983320" cy="3210480"/>
          </a:xfrm>
        </p:grpSpPr>
        <p:cxnSp>
          <p:nvCxnSpPr>
            <p:cNvPr id="57"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58"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59"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60"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61"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62" name="TextBox 10"/>
          <p:cNvSpPr/>
          <p:nvPr/>
        </p:nvSpPr>
        <p:spPr bwMode="auto">
          <a:xfrm>
            <a:off x="531720" y="812160"/>
            <a:ext cx="607680" cy="582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8000" b="0" strike="noStrike" spc="-1">
                <a:solidFill>
                  <a:schemeClr val="dk1"/>
                </a:solidFill>
                <a:latin typeface="Century Gothic"/>
              </a:rPr>
              <a:t>“</a:t>
            </a:r>
            <a:endParaRPr lang="ru-RU" sz="8000" b="0" strike="noStrike" spc="-1">
              <a:solidFill>
                <a:srgbClr val="FFFFFF"/>
              </a:solidFill>
              <a:latin typeface="Arial"/>
            </a:endParaRPr>
          </a:p>
        </p:txBody>
      </p:sp>
      <p:sp>
        <p:nvSpPr>
          <p:cNvPr id="63" name="TextBox 11"/>
          <p:cNvSpPr/>
          <p:nvPr/>
        </p:nvSpPr>
        <p:spPr bwMode="auto">
          <a:xfrm>
            <a:off x="10285560" y="2768760"/>
            <a:ext cx="607680" cy="582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r" defTabSz="457200">
              <a:lnSpc>
                <a:spcPct val="100000"/>
              </a:lnSpc>
              <a:defRPr/>
            </a:pPr>
            <a:r>
              <a:rPr lang="en-US" sz="8000" b="0" strike="noStrike" spc="-1">
                <a:solidFill>
                  <a:schemeClr val="dk1"/>
                </a:solidFill>
                <a:latin typeface="Century Gothic"/>
              </a:rPr>
              <a:t>”</a:t>
            </a:r>
            <a:endParaRPr lang="ru-RU" sz="8000" b="0" strike="noStrike" spc="-1">
              <a:solidFill>
                <a:srgbClr val="FFFFFF"/>
              </a:solidFill>
              <a:latin typeface="Arial"/>
            </a:endParaRPr>
          </a:p>
        </p:txBody>
      </p:sp>
      <p:sp>
        <p:nvSpPr>
          <p:cNvPr id="64" name="PlaceHolder 1"/>
          <p:cNvSpPr>
            <a:spLocks noGrp="1"/>
          </p:cNvSpPr>
          <p:nvPr>
            <p:ph type="ftr" idx="16"/>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65" name="PlaceHolder 2"/>
          <p:cNvSpPr>
            <a:spLocks noGrp="1"/>
          </p:cNvSpPr>
          <p:nvPr>
            <p:ph type="sldNum" idx="17"/>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DFC6F81F-0B12-4E39-B6B9-56A01C908406}"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66" name="PlaceHolder 3"/>
          <p:cNvSpPr>
            <a:spLocks noGrp="1"/>
          </p:cNvSpPr>
          <p:nvPr>
            <p:ph type="dt" idx="18"/>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67" name="Group 6"/>
          <p:cNvGrpSpPr/>
          <p:nvPr/>
        </p:nvGrpSpPr>
        <p:grpSpPr bwMode="auto">
          <a:xfrm>
            <a:off x="9206640" y="2963160"/>
            <a:ext cx="2983320" cy="3210480"/>
            <a:chOff x="9206640" y="2963160"/>
            <a:chExt cx="2983320" cy="3210480"/>
          </a:xfrm>
        </p:grpSpPr>
        <p:cxnSp>
          <p:nvCxnSpPr>
            <p:cNvPr id="68"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69"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70"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71"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72"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73" name="PlaceHolder 1"/>
          <p:cNvSpPr>
            <a:spLocks noGrp="1"/>
          </p:cNvSpPr>
          <p:nvPr>
            <p:ph type="ftr" idx="19"/>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74" name="PlaceHolder 2"/>
          <p:cNvSpPr>
            <a:spLocks noGrp="1"/>
          </p:cNvSpPr>
          <p:nvPr>
            <p:ph type="sldNum" idx="20"/>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02BEAE9D-FE2D-4A1F-886B-878B74EB8287}"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75" name="PlaceHolder 3"/>
          <p:cNvSpPr>
            <a:spLocks noGrp="1"/>
          </p:cNvSpPr>
          <p:nvPr>
            <p:ph type="dt" idx="21"/>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76" name="Group 6"/>
          <p:cNvGrpSpPr/>
          <p:nvPr/>
        </p:nvGrpSpPr>
        <p:grpSpPr bwMode="auto">
          <a:xfrm>
            <a:off x="9206640" y="2963160"/>
            <a:ext cx="2983320" cy="3210480"/>
            <a:chOff x="9206640" y="2963160"/>
            <a:chExt cx="2983320" cy="3210480"/>
          </a:xfrm>
        </p:grpSpPr>
        <p:cxnSp>
          <p:nvCxnSpPr>
            <p:cNvPr id="77"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78"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79"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80"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81"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82" name="PlaceHolder 1"/>
          <p:cNvSpPr>
            <a:spLocks noGrp="1"/>
          </p:cNvSpPr>
          <p:nvPr>
            <p:ph type="ftr" idx="22"/>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83" name="PlaceHolder 2"/>
          <p:cNvSpPr>
            <a:spLocks noGrp="1"/>
          </p:cNvSpPr>
          <p:nvPr>
            <p:ph type="sldNum" idx="23"/>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841C9600-3B88-48E5-A65F-4BE11186D2B4}"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84" name="PlaceHolder 3"/>
          <p:cNvSpPr>
            <a:spLocks noGrp="1"/>
          </p:cNvSpPr>
          <p:nvPr>
            <p:ph type="dt" idx="24"/>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85" name="Group 6"/>
          <p:cNvGrpSpPr/>
          <p:nvPr/>
        </p:nvGrpSpPr>
        <p:grpSpPr bwMode="auto">
          <a:xfrm>
            <a:off x="9206640" y="2963160"/>
            <a:ext cx="2983320" cy="3210480"/>
            <a:chOff x="9206640" y="2963160"/>
            <a:chExt cx="2983320" cy="3210480"/>
          </a:xfrm>
        </p:grpSpPr>
        <p:cxnSp>
          <p:nvCxnSpPr>
            <p:cNvPr id="86"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87"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88"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89"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90"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91" name="PlaceHolder 1"/>
          <p:cNvSpPr>
            <a:spLocks noGrp="1"/>
          </p:cNvSpPr>
          <p:nvPr>
            <p:ph type="ftr" idx="25"/>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92" name="PlaceHolder 2"/>
          <p:cNvSpPr>
            <a:spLocks noGrp="1"/>
          </p:cNvSpPr>
          <p:nvPr>
            <p:ph type="sldNum" idx="26"/>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4A734C5D-68AD-4AD0-9B22-2A0EF0C4EAB4}"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93" name="PlaceHolder 3"/>
          <p:cNvSpPr>
            <a:spLocks noGrp="1"/>
          </p:cNvSpPr>
          <p:nvPr>
            <p:ph type="dt" idx="27"/>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chart" Target="../charts/chart11.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chart" Target="../charts/char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10.xml"/><Relationship Id="rId5" Type="http://schemas.openxmlformats.org/officeDocument/2006/relationships/chart" Target="../charts/chart14.xml"/><Relationship Id="rId4" Type="http://schemas.openxmlformats.org/officeDocument/2006/relationships/image" Target="../media/image13.jpg"/></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10.xml"/><Relationship Id="rId5" Type="http://schemas.openxmlformats.org/officeDocument/2006/relationships/chart" Target="../charts/chart15.xml"/><Relationship Id="rId4" Type="http://schemas.openxmlformats.org/officeDocument/2006/relationships/image" Target="../media/image15.jpg"/></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chart" Target="../charts/char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0.xml"/><Relationship Id="rId1" Type="http://schemas.openxmlformats.org/officeDocument/2006/relationships/slideLayout" Target="../slideLayouts/slideLayout10.xml"/><Relationship Id="rId5" Type="http://schemas.openxmlformats.org/officeDocument/2006/relationships/chart" Target="../charts/chart17.xml"/><Relationship Id="rId4" Type="http://schemas.openxmlformats.org/officeDocument/2006/relationships/image" Target="../media/image18.jpg"/></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4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52.xml"/><Relationship Id="rId1" Type="http://schemas.openxmlformats.org/officeDocument/2006/relationships/slideLayout" Target="../slideLayouts/slideLayout10.xml"/><Relationship Id="rId4" Type="http://schemas.openxmlformats.org/officeDocument/2006/relationships/chart" Target="../charts/chart2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8" name="CustomShape 1"/>
          <p:cNvSpPr/>
          <p:nvPr/>
        </p:nvSpPr>
        <p:spPr bwMode="auto">
          <a:xfrm>
            <a:off x="938879" y="915480"/>
            <a:ext cx="10312560" cy="5483520"/>
          </a:xfrm>
          <a:prstGeom prst="rect">
            <a:avLst/>
          </a:prstGeom>
          <a:noFill/>
          <a:ln w="0">
            <a:noFill/>
          </a:ln>
        </p:spPr>
        <p:style>
          <a:lnRef idx="0">
            <a:srgbClr val="FFFFFF"/>
          </a:lnRef>
          <a:fillRef idx="0">
            <a:srgbClr val="FFFFFF"/>
          </a:fillRef>
          <a:effectRef idx="0">
            <a:srgbClr val="FFFFFF"/>
          </a:effectRef>
          <a:fontRef idx="minor"/>
        </p:style>
        <p:txBody>
          <a:bodyPr vertOverflow="overflow" horzOverflow="overflow" vert="horz" wrap="square" lIns="90000" tIns="45000" rIns="90000" bIns="45000" numCol="1" spcCol="0" rtlCol="0" fromWordArt="0" anchor="t" anchorCtr="0" forceAA="0" compatLnSpc="0">
            <a:normAutofit/>
          </a:bodyPr>
          <a:lstStyle/>
          <a:p>
            <a:pPr algn="ctr" defTabSz="457200">
              <a:lnSpc>
                <a:spcPct val="100000"/>
              </a:lnSpc>
              <a:spcBef>
                <a:spcPts val="600"/>
              </a:spcBef>
              <a:tabLst>
                <a:tab pos="0" algn="l"/>
              </a:tabLst>
              <a:defRPr/>
            </a:pPr>
            <a:r>
              <a:rPr lang="ru-RU" sz="2400" b="1" strike="noStrike" spc="-1">
                <a:solidFill>
                  <a:srgbClr val="0D0D0D"/>
                </a:solidFill>
                <a:latin typeface="Times New Roman"/>
                <a:ea typeface="Times New Roman"/>
              </a:rPr>
              <a:t>Слободо-Туринский муниципальный район</a:t>
            </a:r>
            <a:br>
              <a:rPr sz="2400"/>
            </a:br>
            <a:br>
              <a:rPr sz="2400"/>
            </a:br>
            <a:endParaRPr lang="ru-RU" sz="2400" b="0" strike="noStrike" spc="-1">
              <a:solidFill>
                <a:srgbClr val="FFFFFF"/>
              </a:solidFill>
              <a:latin typeface="Arial"/>
            </a:endParaRPr>
          </a:p>
          <a:p>
            <a:pPr algn="ctr" defTabSz="457200">
              <a:lnSpc>
                <a:spcPct val="100000"/>
              </a:lnSpc>
              <a:spcBef>
                <a:spcPts val="600"/>
              </a:spcBef>
              <a:tabLst>
                <a:tab pos="0" algn="l"/>
              </a:tabLst>
              <a:defRPr/>
            </a:pPr>
            <a:r>
              <a:rPr lang="ru-RU" sz="2400" b="1" strike="noStrike" spc="-1">
                <a:solidFill>
                  <a:srgbClr val="0D0D0D"/>
                </a:solidFill>
                <a:latin typeface="Times New Roman"/>
                <a:ea typeface="Times New Roman"/>
              </a:rPr>
              <a:t>УТВЕРЖДЕННЫЙ</a:t>
            </a:r>
            <a:br>
              <a:rPr sz="2400"/>
            </a:br>
            <a:r>
              <a:rPr lang="ru-RU" sz="2400" b="1" strike="noStrike" spc="-1">
                <a:solidFill>
                  <a:srgbClr val="0D0D0D"/>
                </a:solidFill>
                <a:latin typeface="Times New Roman"/>
                <a:ea typeface="Times New Roman"/>
              </a:rPr>
              <a:t> бюджет Слободо-Туринского муниципального района на 2025 год</a:t>
            </a:r>
            <a:br>
              <a:rPr sz="2400"/>
            </a:br>
            <a:r>
              <a:rPr lang="ru-RU" sz="2400" b="1" strike="noStrike" spc="-1">
                <a:solidFill>
                  <a:srgbClr val="0D0D0D"/>
                </a:solidFill>
                <a:latin typeface="Times New Roman"/>
                <a:ea typeface="Times New Roman"/>
              </a:rPr>
              <a:t>и плановый период 20</a:t>
            </a:r>
            <a:r>
              <a:rPr lang="en-US" sz="2400" b="1" strike="noStrike" spc="-1">
                <a:solidFill>
                  <a:srgbClr val="0D0D0D"/>
                </a:solidFill>
                <a:latin typeface="Times New Roman"/>
                <a:ea typeface="Times New Roman"/>
              </a:rPr>
              <a:t>2</a:t>
            </a:r>
            <a:r>
              <a:rPr lang="ru-RU" sz="2400" b="1" strike="noStrike" spc="-1">
                <a:solidFill>
                  <a:srgbClr val="0D0D0D"/>
                </a:solidFill>
                <a:latin typeface="Times New Roman"/>
                <a:ea typeface="Times New Roman"/>
              </a:rPr>
              <a:t>6 и 2027 годов</a:t>
            </a:r>
            <a:br>
              <a:rPr sz="2400"/>
            </a:br>
            <a:endParaRPr lang="ru-RU" sz="2400" b="0" strike="noStrike" spc="-1">
              <a:solidFill>
                <a:srgbClr val="FFFFFF"/>
              </a:solidFill>
              <a:latin typeface="Arial"/>
            </a:endParaRPr>
          </a:p>
          <a:p>
            <a:pPr algn="ctr" defTabSz="457200">
              <a:lnSpc>
                <a:spcPct val="100000"/>
              </a:lnSpc>
              <a:spcBef>
                <a:spcPts val="600"/>
              </a:spcBef>
              <a:tabLst>
                <a:tab pos="0" algn="l"/>
              </a:tabLst>
              <a:defRPr/>
            </a:pPr>
            <a:endParaRPr lang="ru-RU" sz="2400" b="0" strike="noStrike" spc="-1">
              <a:solidFill>
                <a:srgbClr val="FFFFFF"/>
              </a:solidFill>
              <a:latin typeface="Arial"/>
            </a:endParaRPr>
          </a:p>
          <a:p>
            <a:pPr algn="ctr" defTabSz="457200">
              <a:lnSpc>
                <a:spcPct val="100000"/>
              </a:lnSpc>
              <a:spcBef>
                <a:spcPts val="600"/>
              </a:spcBef>
              <a:tabLst>
                <a:tab pos="0" algn="l"/>
              </a:tabLst>
              <a:defRPr/>
            </a:pPr>
            <a:endParaRPr lang="ru-RU" sz="2400" b="0" strike="noStrike" spc="-1">
              <a:solidFill>
                <a:srgbClr val="FFFFFF"/>
              </a:solidFill>
              <a:latin typeface="Arial"/>
            </a:endParaRPr>
          </a:p>
          <a:p>
            <a:pPr algn="ctr" defTabSz="457200">
              <a:lnSpc>
                <a:spcPct val="100000"/>
              </a:lnSpc>
              <a:spcBef>
                <a:spcPts val="600"/>
              </a:spcBef>
              <a:tabLst>
                <a:tab pos="0" algn="l"/>
              </a:tabLst>
              <a:defRPr/>
            </a:pPr>
            <a:endParaRPr lang="ru-RU" sz="2400" b="0" strike="noStrike" spc="-1">
              <a:solidFill>
                <a:srgbClr val="FFFFFF"/>
              </a:solidFill>
              <a:latin typeface="Arial"/>
            </a:endParaRPr>
          </a:p>
          <a:p>
            <a:pPr algn="ctr" defTabSz="457200">
              <a:lnSpc>
                <a:spcPct val="100000"/>
              </a:lnSpc>
              <a:spcBef>
                <a:spcPts val="600"/>
              </a:spcBef>
              <a:tabLst>
                <a:tab pos="0" algn="l"/>
              </a:tabLst>
              <a:defRPr/>
            </a:pPr>
            <a:endParaRPr lang="ru-RU" sz="2400" b="0" strike="noStrike" spc="-1">
              <a:solidFill>
                <a:srgbClr val="FFFFFF"/>
              </a:solidFill>
              <a:latin typeface="Arial"/>
            </a:endParaRPr>
          </a:p>
          <a:p>
            <a:pPr algn="ctr" defTabSz="457200">
              <a:lnSpc>
                <a:spcPct val="100000"/>
              </a:lnSpc>
              <a:spcBef>
                <a:spcPts val="600"/>
              </a:spcBef>
              <a:tabLst>
                <a:tab pos="0" algn="l"/>
              </a:tabLst>
              <a:defRPr/>
            </a:pPr>
            <a:r>
              <a:rPr lang="ru-RU" sz="1000" b="0" strike="noStrike" spc="-1">
                <a:solidFill>
                  <a:schemeClr val="tx1"/>
                </a:solidFill>
                <a:latin typeface="Liberation Serif"/>
                <a:ea typeface="Liberation Serif"/>
                <a:cs typeface="Liberation Serif"/>
              </a:rPr>
              <a:t>Утвержденного решением Думы Слободо-Туринского муниципального района от 23.12.2024 № 423-НПА</a:t>
            </a:r>
            <a:endParaRPr sz="1000" b="0" strike="noStrike" spc="-1">
              <a:solidFill>
                <a:schemeClr val="tx1"/>
              </a:solidFill>
              <a:latin typeface="Liberation Serif"/>
              <a:cs typeface="Liberation Serif"/>
            </a:endParaRPr>
          </a:p>
          <a:p>
            <a:pPr algn="ctr" defTabSz="457200">
              <a:lnSpc>
                <a:spcPct val="100000"/>
              </a:lnSpc>
              <a:spcBef>
                <a:spcPts val="600"/>
              </a:spcBef>
              <a:tabLst>
                <a:tab pos="0" algn="l"/>
              </a:tabLst>
              <a:defRPr/>
            </a:pPr>
            <a:br>
              <a:rPr sz="1800"/>
            </a:br>
            <a:r>
              <a:rPr lang="ru-RU" sz="1400" b="0" strike="noStrike" spc="-1">
                <a:solidFill>
                  <a:srgbClr val="0D0D0D"/>
                </a:solidFill>
                <a:latin typeface="Times New Roman"/>
                <a:ea typeface="Times New Roman"/>
              </a:rPr>
              <a:t>2025 год</a:t>
            </a:r>
            <a:endParaRPr lang="ru-RU" sz="1400" b="0" strike="noStrike" spc="-1">
              <a:solidFill>
                <a:srgbClr val="FFFFFF"/>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6"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a:t>
            </a:r>
            <a:r>
              <a:rPr lang="ru-RU" sz="1800" b="0" strike="noStrike" spc="-1">
                <a:solidFill>
                  <a:schemeClr val="accent5">
                    <a:lumMod val="50000"/>
                  </a:schemeClr>
                </a:solidFill>
                <a:latin typeface="Times New Roman"/>
                <a:ea typeface="Times New Roman"/>
              </a:rPr>
              <a:t> Вводная часть</a:t>
            </a:r>
            <a:endParaRPr lang="ru-RU" sz="1800" b="0" strike="noStrike" spc="-1">
              <a:solidFill>
                <a:srgbClr val="FFFFFF"/>
              </a:solidFill>
              <a:latin typeface="Arial"/>
            </a:endParaRPr>
          </a:p>
        </p:txBody>
      </p:sp>
      <p:sp>
        <p:nvSpPr>
          <p:cNvPr id="207" name="CustomShape 2"/>
          <p:cNvSpPr/>
          <p:nvPr/>
        </p:nvSpPr>
        <p:spPr bwMode="auto">
          <a:xfrm>
            <a:off x="657360" y="474120"/>
            <a:ext cx="10875600" cy="5691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fontScale="60555" lnSpcReduction="20000"/>
          </a:bodyPr>
          <a:lstStyle/>
          <a:p>
            <a:pPr algn="ctr" defTabSz="457200">
              <a:lnSpc>
                <a:spcPct val="100000"/>
              </a:lnSpc>
              <a:spcBef>
                <a:spcPts val="600"/>
              </a:spcBef>
              <a:tabLst>
                <a:tab pos="0" algn="l"/>
              </a:tabLst>
              <a:defRPr/>
            </a:pPr>
            <a:r>
              <a:rPr lang="ru-RU" sz="3200" b="0" strike="noStrike" spc="-1">
                <a:solidFill>
                  <a:srgbClr val="000000"/>
                </a:solidFill>
                <a:latin typeface="Times New Roman"/>
                <a:ea typeface="Times New Roman"/>
              </a:rPr>
              <a:t>	</a:t>
            </a:r>
            <a:r>
              <a:rPr lang="ru-RU" sz="4600" b="0" strike="noStrike" spc="-1">
                <a:solidFill>
                  <a:srgbClr val="000000"/>
                </a:solidFill>
                <a:latin typeface="Times New Roman"/>
                <a:ea typeface="Times New Roman"/>
              </a:rPr>
              <a:t>Основные показатели социально-экономического развития района</a:t>
            </a:r>
            <a:endParaRPr lang="ru-RU" sz="4600" b="0" strike="noStrike" spc="-1">
              <a:solidFill>
                <a:srgbClr val="FFFFFF"/>
              </a:solidFill>
              <a:latin typeface="Arial"/>
            </a:endParaRPr>
          </a:p>
          <a:p>
            <a:pPr algn="ctr" defTabSz="457200">
              <a:lnSpc>
                <a:spcPct val="100000"/>
              </a:lnSpc>
              <a:spcBef>
                <a:spcPts val="600"/>
              </a:spcBef>
              <a:tabLst>
                <a:tab pos="0" algn="l"/>
              </a:tabLst>
              <a:defRPr/>
            </a:pPr>
            <a:endParaRPr lang="ru-RU" sz="2400" b="0" strike="noStrike" spc="-1">
              <a:solidFill>
                <a:srgbClr val="FFFFFF"/>
              </a:solidFill>
              <a:latin typeface="Arial"/>
            </a:endParaRPr>
          </a:p>
        </p:txBody>
      </p:sp>
      <p:graphicFrame>
        <p:nvGraphicFramePr>
          <p:cNvPr id="208" name="Таблица 16"/>
          <p:cNvGraphicFramePr>
            <a:graphicFrameLocks/>
          </p:cNvGraphicFramePr>
          <p:nvPr/>
        </p:nvGraphicFramePr>
        <p:xfrm>
          <a:off x="652117" y="2132856"/>
          <a:ext cx="10876320" cy="1036320"/>
        </p:xfrm>
        <a:graphic>
          <a:graphicData uri="http://schemas.openxmlformats.org/drawingml/2006/table">
            <a:tbl>
              <a:tblPr/>
              <a:tblGrid>
                <a:gridCol w="5213520">
                  <a:extLst>
                    <a:ext uri="{9D8B030D-6E8A-4147-A177-3AD203B41FA5}">
                      <a16:colId xmlns:a16="http://schemas.microsoft.com/office/drawing/2014/main" val="20000"/>
                    </a:ext>
                  </a:extLst>
                </a:gridCol>
                <a:gridCol w="1247400">
                  <a:extLst>
                    <a:ext uri="{9D8B030D-6E8A-4147-A177-3AD203B41FA5}">
                      <a16:colId xmlns:a16="http://schemas.microsoft.com/office/drawing/2014/main" val="20001"/>
                    </a:ext>
                  </a:extLst>
                </a:gridCol>
                <a:gridCol w="905760">
                  <a:extLst>
                    <a:ext uri="{9D8B030D-6E8A-4147-A177-3AD203B41FA5}">
                      <a16:colId xmlns:a16="http://schemas.microsoft.com/office/drawing/2014/main" val="20002"/>
                    </a:ext>
                  </a:extLst>
                </a:gridCol>
                <a:gridCol w="880200">
                  <a:extLst>
                    <a:ext uri="{9D8B030D-6E8A-4147-A177-3AD203B41FA5}">
                      <a16:colId xmlns:a16="http://schemas.microsoft.com/office/drawing/2014/main" val="20003"/>
                    </a:ext>
                  </a:extLst>
                </a:gridCol>
                <a:gridCol w="880200">
                  <a:extLst>
                    <a:ext uri="{9D8B030D-6E8A-4147-A177-3AD203B41FA5}">
                      <a16:colId xmlns:a16="http://schemas.microsoft.com/office/drawing/2014/main" val="20004"/>
                    </a:ext>
                  </a:extLst>
                </a:gridCol>
                <a:gridCol w="862920">
                  <a:extLst>
                    <a:ext uri="{9D8B030D-6E8A-4147-A177-3AD203B41FA5}">
                      <a16:colId xmlns:a16="http://schemas.microsoft.com/office/drawing/2014/main" val="20005"/>
                    </a:ext>
                  </a:extLst>
                </a:gridCol>
                <a:gridCol w="886320">
                  <a:extLst>
                    <a:ext uri="{9D8B030D-6E8A-4147-A177-3AD203B41FA5}">
                      <a16:colId xmlns:a16="http://schemas.microsoft.com/office/drawing/2014/main" val="20006"/>
                    </a:ext>
                  </a:extLst>
                </a:gridCol>
              </a:tblGrid>
              <a:tr h="370800">
                <a:tc>
                  <a:txBody>
                    <a:bodyPr/>
                    <a:lstStyle/>
                    <a:p>
                      <a:pPr algn="ctr" defTabSz="457200">
                        <a:lnSpc>
                          <a:spcPct val="100000"/>
                        </a:lnSpc>
                        <a:defRPr/>
                      </a:pPr>
                      <a:r>
                        <a:rPr lang="ru-RU" sz="1400" b="1" strike="noStrike" spc="-1">
                          <a:solidFill>
                            <a:schemeClr val="lt1"/>
                          </a:solidFill>
                          <a:latin typeface="Times New Roman"/>
                          <a:ea typeface="Times New Roman"/>
                        </a:rPr>
                        <a:t>Наименование показателя</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400" b="1" strike="noStrike" spc="-1">
                          <a:solidFill>
                            <a:srgbClr val="FFFFFF"/>
                          </a:solidFill>
                          <a:latin typeface="Times New Roman"/>
                          <a:ea typeface="Times New Roman"/>
                        </a:rPr>
                        <a:t>Ед. изм.</a:t>
                      </a:r>
                      <a:endParaRPr lang="ru-RU" sz="1400" b="0" strike="noStrike" spc="-1">
                        <a:solidFill>
                          <a:srgbClr val="FFFFFF"/>
                        </a:solidFill>
                        <a:latin typeface="Arial"/>
                      </a:endParaRPr>
                    </a:p>
                    <a:p>
                      <a:pPr algn="ctr" defTabSz="457200">
                        <a:lnSpc>
                          <a:spcPct val="100000"/>
                        </a:lnSpc>
                        <a:tabLst>
                          <a:tab pos="0" algn="l"/>
                        </a:tabLst>
                        <a:defRPr/>
                      </a:pP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400" b="1" strike="noStrike" spc="-1">
                          <a:solidFill>
                            <a:srgbClr val="FFFFFF"/>
                          </a:solidFill>
                          <a:latin typeface="Times New Roman"/>
                          <a:ea typeface="Times New Roman"/>
                        </a:rPr>
                        <a:t>Отчет 2023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Оценка</a:t>
                      </a:r>
                      <a:endParaRPr lang="ru-RU" sz="1400" b="0" strike="noStrike" spc="-1">
                        <a:solidFill>
                          <a:srgbClr val="FFFFFF"/>
                        </a:solidFill>
                        <a:latin typeface="Arial"/>
                      </a:endParaRPr>
                    </a:p>
                    <a:p>
                      <a:pPr algn="ctr" defTabSz="457200">
                        <a:lnSpc>
                          <a:spcPct val="100000"/>
                        </a:lnSpc>
                        <a:defRPr/>
                      </a:pPr>
                      <a:r>
                        <a:rPr lang="ru-RU" sz="1400" b="1" strike="noStrike" spc="-1">
                          <a:solidFill>
                            <a:srgbClr val="FFFFFF"/>
                          </a:solidFill>
                          <a:latin typeface="Times New Roman"/>
                          <a:ea typeface="Times New Roman"/>
                        </a:rPr>
                        <a:t>2024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400" b="1" strike="noStrike" spc="-1">
                          <a:solidFill>
                            <a:srgbClr val="FFFFFF"/>
                          </a:solidFill>
                          <a:latin typeface="Times New Roman"/>
                          <a:ea typeface="Times New Roman"/>
                        </a:rPr>
                        <a:t>Прогноз </a:t>
                      </a:r>
                      <a:endParaRPr lang="ru-RU" sz="1400" b="0" strike="noStrike" spc="-1">
                        <a:solidFill>
                          <a:srgbClr val="FFFFFF"/>
                        </a:solidFill>
                        <a:latin typeface="Arial"/>
                      </a:endParaRPr>
                    </a:p>
                    <a:p>
                      <a:pPr algn="ctr" defTabSz="457200">
                        <a:lnSpc>
                          <a:spcPct val="100000"/>
                        </a:lnSpc>
                        <a:tabLst>
                          <a:tab pos="0" algn="l"/>
                        </a:tabLst>
                        <a:defRPr/>
                      </a:pPr>
                      <a:r>
                        <a:rPr lang="ru-RU" sz="1400" b="1" strike="noStrike" spc="-1">
                          <a:solidFill>
                            <a:srgbClr val="FFFFFF"/>
                          </a:solidFill>
                          <a:latin typeface="Times New Roman"/>
                          <a:ea typeface="Times New Roman"/>
                        </a:rPr>
                        <a:t>2025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400" b="1" strike="noStrike" spc="-1">
                          <a:solidFill>
                            <a:srgbClr val="FFFFFF"/>
                          </a:solidFill>
                          <a:latin typeface="Times New Roman"/>
                          <a:ea typeface="Times New Roman"/>
                        </a:rPr>
                        <a:t>Прогноз </a:t>
                      </a:r>
                      <a:endParaRPr lang="ru-RU" sz="1400" b="0" strike="noStrike" spc="-1">
                        <a:solidFill>
                          <a:srgbClr val="FFFFFF"/>
                        </a:solidFill>
                        <a:latin typeface="Arial"/>
                      </a:endParaRPr>
                    </a:p>
                    <a:p>
                      <a:pPr algn="ctr" defTabSz="457200">
                        <a:lnSpc>
                          <a:spcPct val="100000"/>
                        </a:lnSpc>
                        <a:tabLst>
                          <a:tab pos="0" algn="l"/>
                        </a:tabLst>
                        <a:defRPr/>
                      </a:pPr>
                      <a:r>
                        <a:rPr lang="ru-RU" sz="1400" b="1" strike="noStrike" spc="-1">
                          <a:solidFill>
                            <a:srgbClr val="FFFFFF"/>
                          </a:solidFill>
                          <a:latin typeface="Times New Roman"/>
                          <a:ea typeface="Times New Roman"/>
                        </a:rPr>
                        <a:t>20</a:t>
                      </a:r>
                      <a:r>
                        <a:rPr lang="en-US" sz="1400" b="1" strike="noStrike" spc="-1">
                          <a:solidFill>
                            <a:srgbClr val="FFFFFF"/>
                          </a:solidFill>
                          <a:latin typeface="Times New Roman"/>
                          <a:ea typeface="Times New Roman"/>
                        </a:rPr>
                        <a:t>26</a:t>
                      </a:r>
                      <a:r>
                        <a:rPr lang="ru-RU" sz="1400" b="1" strike="noStrike" spc="-1">
                          <a:solidFill>
                            <a:srgbClr val="FFFFFF"/>
                          </a:solidFill>
                          <a:latin typeface="Times New Roman"/>
                          <a:ea typeface="Times New Roman"/>
                        </a:rPr>
                        <a:t>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400" b="1" strike="noStrike" spc="-1">
                          <a:solidFill>
                            <a:srgbClr val="FFFFFF"/>
                          </a:solidFill>
                          <a:latin typeface="Times New Roman"/>
                          <a:ea typeface="Times New Roman"/>
                        </a:rPr>
                        <a:t>Прогноз 2027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tabLst>
                          <a:tab pos="0" algn="l"/>
                        </a:tabLst>
                        <a:defRPr/>
                      </a:pPr>
                      <a:r>
                        <a:rPr lang="ru-RU" sz="1400" b="0" strike="noStrike" spc="-1">
                          <a:solidFill>
                            <a:srgbClr val="000000"/>
                          </a:solidFill>
                          <a:latin typeface="Times New Roman"/>
                          <a:ea typeface="Times New Roman"/>
                        </a:rPr>
                        <a:t>Оборот организаций (по полному кругу)</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defTabSz="457200">
                        <a:lnSpc>
                          <a:spcPct val="100000"/>
                        </a:lnSpc>
                        <a:tabLst>
                          <a:tab pos="0" algn="l"/>
                        </a:tabLst>
                        <a:defRPr/>
                      </a:pPr>
                      <a:r>
                        <a:rPr lang="ru-RU" sz="1400" b="0" strike="noStrike" spc="-1">
                          <a:solidFill>
                            <a:srgbClr val="000000"/>
                          </a:solidFill>
                          <a:latin typeface="Times New Roman"/>
                          <a:ea typeface="Times New Roman"/>
                        </a:rPr>
                        <a:t>млн. рублей</a:t>
                      </a:r>
                      <a:endParaRPr lang="ru-RU" sz="1400" b="0" strike="noStrike" spc="-1">
                        <a:solidFill>
                          <a:srgbClr val="000000"/>
                        </a:solidFill>
                        <a:latin typeface="Arial"/>
                      </a:endParaRPr>
                    </a:p>
                    <a:p>
                      <a:pPr defTabSz="457200">
                        <a:lnSpc>
                          <a:spcPct val="100000"/>
                        </a:lnSpc>
                        <a:tabLst>
                          <a:tab pos="0" algn="l"/>
                        </a:tabLst>
                        <a:defRPr/>
                      </a:pP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2 </a:t>
                      </a:r>
                      <a:r>
                        <a:rPr lang="ru-RU" sz="1400" b="0" strike="noStrike" spc="-1">
                          <a:solidFill>
                            <a:schemeClr val="dk1"/>
                          </a:solidFill>
                          <a:latin typeface="Times New Roman"/>
                          <a:ea typeface="Times New Roman"/>
                        </a:rPr>
                        <a:t>130</a:t>
                      </a:r>
                      <a:r>
                        <a:rPr lang="en-US" sz="1400" b="0" strike="noStrike" spc="-1">
                          <a:solidFill>
                            <a:schemeClr val="dk1"/>
                          </a:solidFill>
                          <a:latin typeface="Times New Roman"/>
                          <a:ea typeface="Times New Roman"/>
                        </a:rPr>
                        <a:t>,</a:t>
                      </a:r>
                      <a:r>
                        <a:rPr lang="ru-RU" sz="1400" b="0" strike="noStrike" spc="-1">
                          <a:solidFill>
                            <a:schemeClr val="dk1"/>
                          </a:solidFill>
                          <a:latin typeface="Times New Roman"/>
                          <a:ea typeface="Times New Roman"/>
                        </a:rPr>
                        <a:t>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tabLst>
                          <a:tab pos="0" algn="l"/>
                        </a:tabLst>
                        <a:defRPr/>
                      </a:pPr>
                      <a:r>
                        <a:rPr lang="en-US" sz="1400" b="0" strike="noStrike" spc="-1">
                          <a:solidFill>
                            <a:schemeClr val="dk1"/>
                          </a:solidFill>
                          <a:latin typeface="Times New Roman"/>
                          <a:ea typeface="Times New Roman"/>
                        </a:rPr>
                        <a:t>2 </a:t>
                      </a:r>
                      <a:r>
                        <a:rPr lang="ru-RU" sz="1400" b="0" strike="noStrike" spc="-1">
                          <a:solidFill>
                            <a:schemeClr val="dk1"/>
                          </a:solidFill>
                          <a:latin typeface="Times New Roman"/>
                          <a:ea typeface="Times New Roman"/>
                        </a:rPr>
                        <a:t>301</a:t>
                      </a:r>
                      <a:r>
                        <a:rPr lang="en-US" sz="1400" b="0" strike="noStrike" spc="-1">
                          <a:solidFill>
                            <a:schemeClr val="dk1"/>
                          </a:solidFill>
                          <a:latin typeface="Times New Roman"/>
                          <a:ea typeface="Times New Roman"/>
                        </a:rPr>
                        <a:t>,</a:t>
                      </a:r>
                      <a:r>
                        <a:rPr lang="ru-RU" sz="1400" b="0" strike="noStrike" spc="-1">
                          <a:solidFill>
                            <a:schemeClr val="dk1"/>
                          </a:solidFill>
                          <a:latin typeface="Times New Roman"/>
                          <a:ea typeface="Times New Roman"/>
                        </a:rPr>
                        <a:t>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2 </a:t>
                      </a:r>
                      <a:r>
                        <a:rPr lang="ru-RU" sz="1400" b="0" strike="noStrike" spc="-1">
                          <a:solidFill>
                            <a:schemeClr val="dk1"/>
                          </a:solidFill>
                          <a:latin typeface="Times New Roman"/>
                          <a:ea typeface="Times New Roman"/>
                        </a:rPr>
                        <a:t>376</a:t>
                      </a:r>
                      <a:r>
                        <a:rPr lang="en-US" sz="1400" b="0" strike="noStrike" spc="-1">
                          <a:solidFill>
                            <a:schemeClr val="dk1"/>
                          </a:solidFill>
                          <a:latin typeface="Times New Roman"/>
                          <a:ea typeface="Times New Roman"/>
                        </a:rPr>
                        <a:t>,</a:t>
                      </a:r>
                      <a:r>
                        <a:rPr lang="ru-RU" sz="1400" b="0" strike="noStrike" spc="-1">
                          <a:solidFill>
                            <a:schemeClr val="dk1"/>
                          </a:solidFill>
                          <a:latin typeface="Times New Roman"/>
                          <a:ea typeface="Times New Roman"/>
                        </a:rPr>
                        <a:t>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2</a:t>
                      </a:r>
                      <a:r>
                        <a:rPr lang="en-US" sz="1400" b="0" strike="noStrike" spc="-1">
                          <a:solidFill>
                            <a:schemeClr val="dk1"/>
                          </a:solidFill>
                          <a:latin typeface="Times New Roman"/>
                          <a:ea typeface="Times New Roman"/>
                        </a:rPr>
                        <a:t> 483,</a:t>
                      </a:r>
                      <a:r>
                        <a:rPr lang="ru-RU" sz="1400" b="0" strike="noStrike" spc="-1">
                          <a:solidFill>
                            <a:schemeClr val="dk1"/>
                          </a:solidFill>
                          <a:latin typeface="Times New Roman"/>
                          <a:ea typeface="Times New Roman"/>
                        </a:rPr>
                        <a:t>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2</a:t>
                      </a:r>
                      <a:r>
                        <a:rPr lang="en-US" sz="1400" b="0" strike="noStrike" spc="-1">
                          <a:solidFill>
                            <a:schemeClr val="dk1"/>
                          </a:solidFill>
                          <a:latin typeface="Times New Roman"/>
                          <a:ea typeface="Times New Roman"/>
                        </a:rPr>
                        <a:t> 60</a:t>
                      </a:r>
                      <a:r>
                        <a:rPr lang="ru-RU" sz="1400" b="0" strike="noStrike" spc="-1">
                          <a:solidFill>
                            <a:schemeClr val="dk1"/>
                          </a:solidFill>
                          <a:latin typeface="Times New Roman"/>
                          <a:ea typeface="Times New Roman"/>
                        </a:rPr>
                        <a:t>2</a:t>
                      </a:r>
                      <a:r>
                        <a:rPr lang="en-US" sz="1400" b="0" strike="noStrike" spc="-1">
                          <a:solidFill>
                            <a:schemeClr val="dk1"/>
                          </a:solidFill>
                          <a:latin typeface="Times New Roman"/>
                          <a:ea typeface="Times New Roman"/>
                        </a:rPr>
                        <a:t>,</a:t>
                      </a:r>
                      <a:r>
                        <a:rPr lang="ru-RU" sz="1400" b="0" strike="noStrike" spc="-1">
                          <a:solidFill>
                            <a:schemeClr val="dk1"/>
                          </a:solidFill>
                          <a:latin typeface="Times New Roman"/>
                          <a:ea typeface="Times New Roman"/>
                        </a:rPr>
                        <a:t>6</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bl>
          </a:graphicData>
        </a:graphic>
      </p:graphicFrame>
      <p:sp>
        <p:nvSpPr>
          <p:cNvPr id="209" name="CustomShape 4"/>
          <p:cNvSpPr/>
          <p:nvPr/>
        </p:nvSpPr>
        <p:spPr bwMode="auto">
          <a:xfrm>
            <a:off x="652837" y="1628800"/>
            <a:ext cx="10875600" cy="297000"/>
          </a:xfrm>
          <a:prstGeom prst="rect">
            <a:avLst/>
          </a:prstGeom>
          <a:noFill/>
          <a:ln w="0">
            <a:noFill/>
          </a:ln>
        </p:spPr>
        <p:style>
          <a:lnRef idx="2">
            <a:srgbClr val="FFFFFF"/>
          </a:lnRef>
          <a:fillRef idx="0">
            <a:srgbClr val="FFFFFF"/>
          </a:fillRef>
          <a:effectRef idx="0">
            <a:srgbClr val="FFFFFF"/>
          </a:effectRef>
          <a:fontRef idx="minor"/>
        </p:style>
        <p:txBody>
          <a:bodyPr lIns="90000" tIns="45000" rIns="90000" bIns="45000" anchor="t">
            <a:normAutofit lnSpcReduction="10000"/>
          </a:bodyPr>
          <a:lstStyle/>
          <a:p>
            <a:pPr algn="ctr" defTabSz="457200">
              <a:lnSpc>
                <a:spcPct val="100000"/>
              </a:lnSpc>
              <a:spcBef>
                <a:spcPts val="600"/>
              </a:spcBef>
              <a:tabLst>
                <a:tab pos="0" algn="l"/>
              </a:tabLst>
              <a:defRPr/>
            </a:pPr>
            <a:r>
              <a:rPr lang="ru-RU" sz="1400" b="0" strike="noStrike" spc="-1">
                <a:solidFill>
                  <a:srgbClr val="000000"/>
                </a:solidFill>
                <a:latin typeface="Times New Roman"/>
                <a:ea typeface="Times New Roman"/>
              </a:rPr>
              <a:t>Оценка темпов роста оборота предприятий характеризуется следующими показателями</a:t>
            </a:r>
            <a:endParaRPr lang="ru-RU" sz="1400" b="0" strike="noStrike" spc="-1">
              <a:solidFill>
                <a:srgbClr val="FFFFFF"/>
              </a:solidFill>
              <a:latin typeface="Arial"/>
            </a:endParaRPr>
          </a:p>
          <a:p>
            <a:pPr algn="ctr" defTabSz="457200">
              <a:lnSpc>
                <a:spcPct val="100000"/>
              </a:lnSpc>
              <a:spcBef>
                <a:spcPts val="600"/>
              </a:spcBef>
              <a:tabLst>
                <a:tab pos="0" algn="l"/>
              </a:tabLst>
              <a:defRPr/>
            </a:pPr>
            <a:endParaRPr lang="ru-RU" sz="1100" b="0" strike="noStrike" spc="-1">
              <a:solidFill>
                <a:srgbClr val="FFFFFF"/>
              </a:solidFill>
              <a:latin typeface="Arial"/>
            </a:endParaRPr>
          </a:p>
        </p:txBody>
      </p:sp>
      <p:sp>
        <p:nvSpPr>
          <p:cNvPr id="210" name="CustomShape 5"/>
          <p:cNvSpPr/>
          <p:nvPr/>
        </p:nvSpPr>
        <p:spPr bwMode="auto">
          <a:xfrm>
            <a:off x="652837" y="3284984"/>
            <a:ext cx="10875600" cy="25632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fontScale="87222" lnSpcReduction="10000"/>
          </a:bodyPr>
          <a:lstStyle/>
          <a:p>
            <a:pPr algn="ctr" defTabSz="457200">
              <a:lnSpc>
                <a:spcPct val="100000"/>
              </a:lnSpc>
              <a:spcBef>
                <a:spcPts val="600"/>
              </a:spcBef>
              <a:tabLst>
                <a:tab pos="0" algn="l"/>
              </a:tabLst>
              <a:defRPr/>
            </a:pPr>
            <a:r>
              <a:rPr lang="ru-RU" sz="1400" b="0" strike="noStrike" spc="-1">
                <a:solidFill>
                  <a:srgbClr val="000000"/>
                </a:solidFill>
                <a:latin typeface="Times New Roman"/>
                <a:ea typeface="Times New Roman"/>
              </a:rPr>
              <a:t>Оценка инвестиций в основной капитал выглядит следующим образом</a:t>
            </a:r>
            <a:endParaRPr lang="ru-RU" sz="1400" b="0" strike="noStrike" spc="-1">
              <a:solidFill>
                <a:srgbClr val="FFFFFF"/>
              </a:solidFill>
              <a:latin typeface="Arial"/>
            </a:endParaRPr>
          </a:p>
          <a:p>
            <a:pPr algn="ctr" defTabSz="457200">
              <a:lnSpc>
                <a:spcPct val="100000"/>
              </a:lnSpc>
              <a:spcBef>
                <a:spcPts val="600"/>
              </a:spcBef>
              <a:tabLst>
                <a:tab pos="0" algn="l"/>
              </a:tabLst>
              <a:defRPr/>
            </a:pPr>
            <a:endParaRPr lang="ru-RU" sz="1100" b="0" strike="noStrike" spc="-1">
              <a:solidFill>
                <a:srgbClr val="FFFFFF"/>
              </a:solidFill>
              <a:latin typeface="Arial"/>
            </a:endParaRPr>
          </a:p>
        </p:txBody>
      </p:sp>
      <p:graphicFrame>
        <p:nvGraphicFramePr>
          <p:cNvPr id="211" name="Таблица 16"/>
          <p:cNvGraphicFramePr>
            <a:graphicFrameLocks/>
          </p:cNvGraphicFramePr>
          <p:nvPr/>
        </p:nvGraphicFramePr>
        <p:xfrm>
          <a:off x="657360" y="3645024"/>
          <a:ext cx="10876320" cy="1036320"/>
        </p:xfrm>
        <a:graphic>
          <a:graphicData uri="http://schemas.openxmlformats.org/drawingml/2006/table">
            <a:tbl>
              <a:tblPr/>
              <a:tblGrid>
                <a:gridCol w="5213520">
                  <a:extLst>
                    <a:ext uri="{9D8B030D-6E8A-4147-A177-3AD203B41FA5}">
                      <a16:colId xmlns:a16="http://schemas.microsoft.com/office/drawing/2014/main" val="20000"/>
                    </a:ext>
                  </a:extLst>
                </a:gridCol>
                <a:gridCol w="1247400">
                  <a:extLst>
                    <a:ext uri="{9D8B030D-6E8A-4147-A177-3AD203B41FA5}">
                      <a16:colId xmlns:a16="http://schemas.microsoft.com/office/drawing/2014/main" val="20001"/>
                    </a:ext>
                  </a:extLst>
                </a:gridCol>
                <a:gridCol w="905760">
                  <a:extLst>
                    <a:ext uri="{9D8B030D-6E8A-4147-A177-3AD203B41FA5}">
                      <a16:colId xmlns:a16="http://schemas.microsoft.com/office/drawing/2014/main" val="20002"/>
                    </a:ext>
                  </a:extLst>
                </a:gridCol>
                <a:gridCol w="880200">
                  <a:extLst>
                    <a:ext uri="{9D8B030D-6E8A-4147-A177-3AD203B41FA5}">
                      <a16:colId xmlns:a16="http://schemas.microsoft.com/office/drawing/2014/main" val="20003"/>
                    </a:ext>
                  </a:extLst>
                </a:gridCol>
                <a:gridCol w="880200">
                  <a:extLst>
                    <a:ext uri="{9D8B030D-6E8A-4147-A177-3AD203B41FA5}">
                      <a16:colId xmlns:a16="http://schemas.microsoft.com/office/drawing/2014/main" val="20004"/>
                    </a:ext>
                  </a:extLst>
                </a:gridCol>
                <a:gridCol w="862920">
                  <a:extLst>
                    <a:ext uri="{9D8B030D-6E8A-4147-A177-3AD203B41FA5}">
                      <a16:colId xmlns:a16="http://schemas.microsoft.com/office/drawing/2014/main" val="20005"/>
                    </a:ext>
                  </a:extLst>
                </a:gridCol>
                <a:gridCol w="886320">
                  <a:extLst>
                    <a:ext uri="{9D8B030D-6E8A-4147-A177-3AD203B41FA5}">
                      <a16:colId xmlns:a16="http://schemas.microsoft.com/office/drawing/2014/main" val="20006"/>
                    </a:ext>
                  </a:extLst>
                </a:gridCol>
              </a:tblGrid>
              <a:tr h="370800">
                <a:tc>
                  <a:txBody>
                    <a:bodyPr/>
                    <a:lstStyle/>
                    <a:p>
                      <a:pPr algn="ctr" defTabSz="457200">
                        <a:lnSpc>
                          <a:spcPct val="100000"/>
                        </a:lnSpc>
                        <a:defRPr/>
                      </a:pPr>
                      <a:r>
                        <a:rPr lang="ru-RU" sz="1400" b="1" strike="noStrike" spc="-1">
                          <a:solidFill>
                            <a:srgbClr val="FFFFFF"/>
                          </a:solidFill>
                          <a:latin typeface="Times New Roman"/>
                          <a:ea typeface="Times New Roman"/>
                        </a:rPr>
                        <a:t>Наименование показателя</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Ед. изм.</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Отчет 2023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Оценка</a:t>
                      </a:r>
                      <a:endParaRPr lang="ru-RU" sz="1400" b="0" strike="noStrike" spc="-1">
                        <a:solidFill>
                          <a:srgbClr val="FFFFFF"/>
                        </a:solidFill>
                        <a:latin typeface="Arial"/>
                      </a:endParaRPr>
                    </a:p>
                    <a:p>
                      <a:pPr algn="ctr" defTabSz="457200">
                        <a:lnSpc>
                          <a:spcPct val="100000"/>
                        </a:lnSpc>
                        <a:defRPr/>
                      </a:pPr>
                      <a:r>
                        <a:rPr lang="ru-RU" sz="1400" b="1" strike="noStrike" spc="-1">
                          <a:solidFill>
                            <a:srgbClr val="FFFFFF"/>
                          </a:solidFill>
                          <a:latin typeface="Times New Roman"/>
                          <a:ea typeface="Times New Roman"/>
                        </a:rPr>
                        <a:t>2024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400" b="1" strike="noStrike" spc="-1">
                          <a:solidFill>
                            <a:srgbClr val="FFFFFF"/>
                          </a:solidFill>
                          <a:latin typeface="Times New Roman"/>
                          <a:ea typeface="Times New Roman"/>
                        </a:rPr>
                        <a:t>Прогноз </a:t>
                      </a:r>
                      <a:endParaRPr lang="ru-RU" sz="1400" b="0" strike="noStrike" spc="-1">
                        <a:solidFill>
                          <a:srgbClr val="FFFFFF"/>
                        </a:solidFill>
                        <a:latin typeface="Arial"/>
                      </a:endParaRPr>
                    </a:p>
                    <a:p>
                      <a:pPr algn="ctr" defTabSz="457200">
                        <a:lnSpc>
                          <a:spcPct val="100000"/>
                        </a:lnSpc>
                        <a:tabLst>
                          <a:tab pos="0" algn="l"/>
                        </a:tabLst>
                        <a:defRPr/>
                      </a:pPr>
                      <a:r>
                        <a:rPr lang="ru-RU" sz="1400" b="1" strike="noStrike" spc="-1">
                          <a:solidFill>
                            <a:srgbClr val="FFFFFF"/>
                          </a:solidFill>
                          <a:latin typeface="Times New Roman"/>
                          <a:ea typeface="Times New Roman"/>
                        </a:rPr>
                        <a:t>2025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400" b="1" strike="noStrike" spc="-1">
                          <a:solidFill>
                            <a:srgbClr val="FFFFFF"/>
                          </a:solidFill>
                          <a:latin typeface="Times New Roman"/>
                          <a:ea typeface="Times New Roman"/>
                        </a:rPr>
                        <a:t>Прогноз </a:t>
                      </a:r>
                      <a:endParaRPr lang="ru-RU" sz="1400" b="0" strike="noStrike" spc="-1">
                        <a:solidFill>
                          <a:srgbClr val="FFFFFF"/>
                        </a:solidFill>
                        <a:latin typeface="Arial"/>
                      </a:endParaRPr>
                    </a:p>
                    <a:p>
                      <a:pPr algn="ctr" defTabSz="457200">
                        <a:lnSpc>
                          <a:spcPct val="100000"/>
                        </a:lnSpc>
                        <a:tabLst>
                          <a:tab pos="0" algn="l"/>
                        </a:tabLst>
                        <a:defRPr/>
                      </a:pPr>
                      <a:r>
                        <a:rPr lang="ru-RU" sz="1400" b="1" strike="noStrike" spc="-1">
                          <a:solidFill>
                            <a:srgbClr val="FFFFFF"/>
                          </a:solidFill>
                          <a:latin typeface="Times New Roman"/>
                          <a:ea typeface="Times New Roman"/>
                        </a:rPr>
                        <a:t>2026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Прогноз 2027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defRPr/>
                      </a:pPr>
                      <a:r>
                        <a:rPr lang="ru-RU" sz="1400" b="0" strike="noStrike" spc="-1">
                          <a:solidFill>
                            <a:srgbClr val="000000"/>
                          </a:solidFill>
                          <a:latin typeface="Times New Roman"/>
                          <a:ea typeface="Times New Roman"/>
                        </a:rPr>
                        <a:t>Объем инвестиций в основной капитал за счет всех источников финансирования</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1400" b="0" strike="noStrike" spc="-1">
                          <a:solidFill>
                            <a:srgbClr val="000000"/>
                          </a:solidFill>
                          <a:latin typeface="Times New Roman"/>
                          <a:ea typeface="Times New Roman"/>
                        </a:rPr>
                        <a:t>млн. рублей</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88,</a:t>
                      </a:r>
                      <a:r>
                        <a:rPr lang="ru-RU" sz="1400" b="0" strike="noStrike" spc="-1">
                          <a:solidFill>
                            <a:srgbClr val="000000"/>
                          </a:solidFill>
                          <a:latin typeface="Times New Roman"/>
                          <a:ea typeface="Times New Roman"/>
                        </a:rPr>
                        <a:t>08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90</a:t>
                      </a:r>
                      <a:r>
                        <a:rPr lang="en-US" sz="1400" b="0" strike="noStrike" spc="-1">
                          <a:solidFill>
                            <a:srgbClr val="000000"/>
                          </a:solidFill>
                          <a:latin typeface="Times New Roman"/>
                          <a:ea typeface="Times New Roman"/>
                        </a:rPr>
                        <a:t>,0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15</a:t>
                      </a:r>
                      <a:r>
                        <a:rPr lang="ru-RU" sz="1400" b="0" strike="noStrike" spc="-1">
                          <a:solidFill>
                            <a:srgbClr val="000000"/>
                          </a:solidFill>
                          <a:latin typeface="Times New Roman"/>
                          <a:ea typeface="Times New Roman"/>
                        </a:rPr>
                        <a:t>0,0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100</a:t>
                      </a:r>
                      <a:r>
                        <a:rPr lang="en-US" sz="1400" b="0" strike="noStrike" spc="-1">
                          <a:solidFill>
                            <a:srgbClr val="000000"/>
                          </a:solidFill>
                          <a:latin typeface="Times New Roman"/>
                          <a:ea typeface="Times New Roman"/>
                        </a:rPr>
                        <a:t>,</a:t>
                      </a:r>
                      <a:r>
                        <a:rPr lang="ru-RU" sz="1400" b="0" strike="noStrike" spc="-1">
                          <a:solidFill>
                            <a:srgbClr val="000000"/>
                          </a:solidFill>
                          <a:latin typeface="Times New Roman"/>
                          <a:ea typeface="Times New Roman"/>
                        </a:rPr>
                        <a:t>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100,</a:t>
                      </a:r>
                      <a:r>
                        <a:rPr lang="ru-RU" sz="1400" b="0" strike="noStrike" spc="-1">
                          <a:solidFill>
                            <a:srgbClr val="000000"/>
                          </a:solidFill>
                          <a:latin typeface="Times New Roman"/>
                          <a:ea typeface="Times New Roman"/>
                        </a:rPr>
                        <a:t>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bl>
          </a:graphicData>
        </a:graphic>
      </p:graphicFrame>
      <p:sp>
        <p:nvSpPr>
          <p:cNvPr id="212" name="CustomShape 7"/>
          <p:cNvSpPr/>
          <p:nvPr/>
        </p:nvSpPr>
        <p:spPr bwMode="auto">
          <a:xfrm>
            <a:off x="652837" y="4797152"/>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lnSpcReduction="10000"/>
          </a:bodyPr>
          <a:lstStyle/>
          <a:p>
            <a:pPr algn="ctr" defTabSz="457200">
              <a:lnSpc>
                <a:spcPct val="100000"/>
              </a:lnSpc>
              <a:spcBef>
                <a:spcPts val="600"/>
              </a:spcBef>
              <a:tabLst>
                <a:tab pos="0" algn="l"/>
              </a:tabLst>
              <a:defRPr/>
            </a:pPr>
            <a:r>
              <a:rPr lang="ru-RU" sz="1400" b="0" strike="noStrike" spc="-1">
                <a:solidFill>
                  <a:srgbClr val="000000"/>
                </a:solidFill>
                <a:latin typeface="Times New Roman"/>
                <a:ea typeface="Times New Roman"/>
              </a:rPr>
              <a:t>Оценка оборота розничной торговли и общественного питания</a:t>
            </a:r>
            <a:endParaRPr lang="ru-RU" sz="1400" b="0" strike="noStrike" spc="-1">
              <a:solidFill>
                <a:srgbClr val="FFFFFF"/>
              </a:solidFill>
              <a:latin typeface="Arial"/>
            </a:endParaRPr>
          </a:p>
          <a:p>
            <a:pPr algn="ctr" defTabSz="457200">
              <a:lnSpc>
                <a:spcPct val="100000"/>
              </a:lnSpc>
              <a:spcBef>
                <a:spcPts val="600"/>
              </a:spcBef>
              <a:tabLst>
                <a:tab pos="0" algn="l"/>
              </a:tabLst>
              <a:defRPr/>
            </a:pPr>
            <a:endParaRPr lang="ru-RU" sz="1100" b="0" strike="noStrike" spc="-1">
              <a:solidFill>
                <a:srgbClr val="FFFFFF"/>
              </a:solidFill>
              <a:latin typeface="Arial"/>
            </a:endParaRPr>
          </a:p>
        </p:txBody>
      </p:sp>
      <p:graphicFrame>
        <p:nvGraphicFramePr>
          <p:cNvPr id="213" name="Таблица 16"/>
          <p:cNvGraphicFramePr>
            <a:graphicFrameLocks/>
          </p:cNvGraphicFramePr>
          <p:nvPr/>
        </p:nvGraphicFramePr>
        <p:xfrm>
          <a:off x="639376" y="5157192"/>
          <a:ext cx="10876320" cy="1127760"/>
        </p:xfrm>
        <a:graphic>
          <a:graphicData uri="http://schemas.openxmlformats.org/drawingml/2006/table">
            <a:tbl>
              <a:tblPr/>
              <a:tblGrid>
                <a:gridCol w="5213520">
                  <a:extLst>
                    <a:ext uri="{9D8B030D-6E8A-4147-A177-3AD203B41FA5}">
                      <a16:colId xmlns:a16="http://schemas.microsoft.com/office/drawing/2014/main" val="20000"/>
                    </a:ext>
                  </a:extLst>
                </a:gridCol>
                <a:gridCol w="1247400">
                  <a:extLst>
                    <a:ext uri="{9D8B030D-6E8A-4147-A177-3AD203B41FA5}">
                      <a16:colId xmlns:a16="http://schemas.microsoft.com/office/drawing/2014/main" val="20001"/>
                    </a:ext>
                  </a:extLst>
                </a:gridCol>
                <a:gridCol w="905760">
                  <a:extLst>
                    <a:ext uri="{9D8B030D-6E8A-4147-A177-3AD203B41FA5}">
                      <a16:colId xmlns:a16="http://schemas.microsoft.com/office/drawing/2014/main" val="20002"/>
                    </a:ext>
                  </a:extLst>
                </a:gridCol>
                <a:gridCol w="880200">
                  <a:extLst>
                    <a:ext uri="{9D8B030D-6E8A-4147-A177-3AD203B41FA5}">
                      <a16:colId xmlns:a16="http://schemas.microsoft.com/office/drawing/2014/main" val="20003"/>
                    </a:ext>
                  </a:extLst>
                </a:gridCol>
                <a:gridCol w="880200">
                  <a:extLst>
                    <a:ext uri="{9D8B030D-6E8A-4147-A177-3AD203B41FA5}">
                      <a16:colId xmlns:a16="http://schemas.microsoft.com/office/drawing/2014/main" val="20004"/>
                    </a:ext>
                  </a:extLst>
                </a:gridCol>
                <a:gridCol w="862920">
                  <a:extLst>
                    <a:ext uri="{9D8B030D-6E8A-4147-A177-3AD203B41FA5}">
                      <a16:colId xmlns:a16="http://schemas.microsoft.com/office/drawing/2014/main" val="20005"/>
                    </a:ext>
                  </a:extLst>
                </a:gridCol>
                <a:gridCol w="886320">
                  <a:extLst>
                    <a:ext uri="{9D8B030D-6E8A-4147-A177-3AD203B41FA5}">
                      <a16:colId xmlns:a16="http://schemas.microsoft.com/office/drawing/2014/main" val="20006"/>
                    </a:ext>
                  </a:extLst>
                </a:gridCol>
              </a:tblGrid>
              <a:tr h="370800">
                <a:tc>
                  <a:txBody>
                    <a:bodyPr/>
                    <a:lstStyle/>
                    <a:p>
                      <a:pPr algn="ctr" defTabSz="457200">
                        <a:lnSpc>
                          <a:spcPct val="100000"/>
                        </a:lnSpc>
                        <a:defRPr/>
                      </a:pPr>
                      <a:r>
                        <a:rPr lang="ru-RU" sz="1400" b="1" strike="noStrike" spc="-1">
                          <a:solidFill>
                            <a:srgbClr val="FFFFFF"/>
                          </a:solidFill>
                          <a:latin typeface="Times New Roman"/>
                          <a:ea typeface="Times New Roman"/>
                        </a:rPr>
                        <a:t>Наименование показателя</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Ед. изм.</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Отчет 2023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Оценка</a:t>
                      </a:r>
                      <a:endParaRPr lang="ru-RU" sz="1400" b="0" strike="noStrike" spc="-1">
                        <a:solidFill>
                          <a:srgbClr val="FFFFFF"/>
                        </a:solidFill>
                        <a:latin typeface="Arial"/>
                      </a:endParaRPr>
                    </a:p>
                    <a:p>
                      <a:pPr algn="ctr" defTabSz="457200">
                        <a:lnSpc>
                          <a:spcPct val="100000"/>
                        </a:lnSpc>
                        <a:defRPr/>
                      </a:pPr>
                      <a:r>
                        <a:rPr lang="ru-RU" sz="1400" b="1" strike="noStrike" spc="-1">
                          <a:solidFill>
                            <a:srgbClr val="FFFFFF"/>
                          </a:solidFill>
                          <a:latin typeface="Times New Roman"/>
                          <a:ea typeface="Times New Roman"/>
                        </a:rPr>
                        <a:t>2024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400" b="1" strike="noStrike" spc="-1">
                          <a:solidFill>
                            <a:srgbClr val="FFFFFF"/>
                          </a:solidFill>
                          <a:latin typeface="Times New Roman"/>
                          <a:ea typeface="Times New Roman"/>
                        </a:rPr>
                        <a:t>Прогноз </a:t>
                      </a:r>
                      <a:endParaRPr lang="ru-RU" sz="1400" b="0" strike="noStrike" spc="-1">
                        <a:solidFill>
                          <a:srgbClr val="FFFFFF"/>
                        </a:solidFill>
                        <a:latin typeface="Arial"/>
                      </a:endParaRPr>
                    </a:p>
                    <a:p>
                      <a:pPr algn="ctr" defTabSz="457200">
                        <a:lnSpc>
                          <a:spcPct val="100000"/>
                        </a:lnSpc>
                        <a:tabLst>
                          <a:tab pos="0" algn="l"/>
                        </a:tabLst>
                        <a:defRPr/>
                      </a:pPr>
                      <a:r>
                        <a:rPr lang="ru-RU" sz="1400" b="1" strike="noStrike" spc="-1">
                          <a:solidFill>
                            <a:srgbClr val="FFFFFF"/>
                          </a:solidFill>
                          <a:latin typeface="Times New Roman"/>
                          <a:ea typeface="Times New Roman"/>
                        </a:rPr>
                        <a:t>2025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400" b="1" strike="noStrike" spc="-1">
                          <a:solidFill>
                            <a:srgbClr val="FFFFFF"/>
                          </a:solidFill>
                          <a:latin typeface="Times New Roman"/>
                          <a:ea typeface="Times New Roman"/>
                        </a:rPr>
                        <a:t>Прогноз </a:t>
                      </a:r>
                      <a:endParaRPr lang="ru-RU" sz="1400" b="0" strike="noStrike" spc="-1">
                        <a:solidFill>
                          <a:srgbClr val="FFFFFF"/>
                        </a:solidFill>
                        <a:latin typeface="Arial"/>
                      </a:endParaRPr>
                    </a:p>
                    <a:p>
                      <a:pPr algn="ctr" defTabSz="457200">
                        <a:lnSpc>
                          <a:spcPct val="100000"/>
                        </a:lnSpc>
                        <a:tabLst>
                          <a:tab pos="0" algn="l"/>
                        </a:tabLst>
                        <a:defRPr/>
                      </a:pPr>
                      <a:r>
                        <a:rPr lang="ru-RU" sz="1400" b="1" strike="noStrike" spc="-1">
                          <a:solidFill>
                            <a:srgbClr val="FFFFFF"/>
                          </a:solidFill>
                          <a:latin typeface="Times New Roman"/>
                          <a:ea typeface="Times New Roman"/>
                        </a:rPr>
                        <a:t>2026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Прогноз 2027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defRPr/>
                      </a:pPr>
                      <a:r>
                        <a:rPr lang="ru-RU" sz="1400" b="0" strike="noStrike" spc="-1">
                          <a:solidFill>
                            <a:srgbClr val="000000"/>
                          </a:solidFill>
                          <a:latin typeface="Times New Roman"/>
                          <a:ea typeface="Times New Roman"/>
                        </a:rPr>
                        <a:t>Оборот розничной торговли в ценах соответствующего периода</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1400" b="0" strike="noStrike" spc="-1">
                          <a:solidFill>
                            <a:srgbClr val="000000"/>
                          </a:solidFill>
                          <a:latin typeface="Times New Roman"/>
                          <a:ea typeface="Times New Roman"/>
                        </a:rPr>
                        <a:t>млн. рублей</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1 057</a:t>
                      </a:r>
                      <a:r>
                        <a:rPr lang="en-US" sz="1400" b="0" strike="noStrike" spc="-1">
                          <a:solidFill>
                            <a:srgbClr val="000000"/>
                          </a:solidFill>
                          <a:latin typeface="Times New Roman"/>
                          <a:ea typeface="Times New Roman"/>
                        </a:rPr>
                        <a:t>,</a:t>
                      </a:r>
                      <a:r>
                        <a:rPr lang="ru-RU" sz="1400" b="0" strike="noStrike" spc="-1">
                          <a:solidFill>
                            <a:srgbClr val="000000"/>
                          </a:solidFill>
                          <a:latin typeface="Times New Roman"/>
                          <a:ea typeface="Times New Roman"/>
                        </a:rPr>
                        <a:t>1</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1 20</a:t>
                      </a:r>
                      <a:r>
                        <a:rPr lang="ru-RU" sz="1400" b="0" strike="noStrike" spc="-1">
                          <a:solidFill>
                            <a:srgbClr val="000000"/>
                          </a:solidFill>
                          <a:latin typeface="Times New Roman"/>
                          <a:ea typeface="Times New Roman"/>
                        </a:rPr>
                        <a:t>7</a:t>
                      </a:r>
                      <a:r>
                        <a:rPr lang="en-US" sz="1400" b="0" strike="noStrike" spc="-1">
                          <a:solidFill>
                            <a:srgbClr val="000000"/>
                          </a:solidFill>
                          <a:latin typeface="Times New Roman"/>
                          <a:ea typeface="Times New Roman"/>
                        </a:rPr>
                        <a:t>,</a:t>
                      </a:r>
                      <a:r>
                        <a:rPr lang="ru-RU" sz="1400" b="0" strike="noStrike" spc="-1">
                          <a:solidFill>
                            <a:srgbClr val="000000"/>
                          </a:solidFill>
                          <a:latin typeface="Times New Roman"/>
                          <a:ea typeface="Times New Roman"/>
                        </a:rPr>
                        <a:t>2</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 </a:t>
                      </a:r>
                      <a:r>
                        <a:rPr lang="ru-RU" sz="1400" b="0" strike="noStrike" spc="-1">
                          <a:solidFill>
                            <a:srgbClr val="000000"/>
                          </a:solidFill>
                          <a:latin typeface="Times New Roman"/>
                          <a:ea typeface="Times New Roman"/>
                        </a:rPr>
                        <a:t>292</a:t>
                      </a:r>
                      <a:r>
                        <a:rPr lang="en-US" sz="1400" b="0" strike="noStrike" spc="-1">
                          <a:solidFill>
                            <a:srgbClr val="000000"/>
                          </a:solidFill>
                          <a:latin typeface="Times New Roman"/>
                          <a:ea typeface="Times New Roman"/>
                        </a:rPr>
                        <a:t>,</a:t>
                      </a:r>
                      <a:r>
                        <a:rPr lang="ru-RU" sz="1400" b="0" strike="noStrike" spc="-1">
                          <a:solidFill>
                            <a:srgbClr val="000000"/>
                          </a:solidFill>
                          <a:latin typeface="Times New Roman"/>
                          <a:ea typeface="Times New Roman"/>
                        </a:rPr>
                        <a:t>9</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1 3</a:t>
                      </a:r>
                      <a:r>
                        <a:rPr lang="ru-RU" sz="1400" b="0" strike="noStrike" spc="-1">
                          <a:solidFill>
                            <a:srgbClr val="000000"/>
                          </a:solidFill>
                          <a:latin typeface="Times New Roman"/>
                          <a:ea typeface="Times New Roman"/>
                        </a:rPr>
                        <a:t>79</a:t>
                      </a:r>
                      <a:r>
                        <a:rPr lang="en-US" sz="1400" b="0" strike="noStrike" spc="-1">
                          <a:solidFill>
                            <a:srgbClr val="000000"/>
                          </a:solidFill>
                          <a:latin typeface="Times New Roman"/>
                          <a:ea typeface="Times New Roman"/>
                        </a:rPr>
                        <a:t>,</a:t>
                      </a:r>
                      <a:r>
                        <a:rPr lang="ru-RU" sz="1400" b="0" strike="noStrike" spc="-1">
                          <a:solidFill>
                            <a:srgbClr val="000000"/>
                          </a:solidFill>
                          <a:latin typeface="Times New Roman"/>
                          <a:ea typeface="Times New Roman"/>
                        </a:rPr>
                        <a:t>6</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 </a:t>
                      </a:r>
                      <a:r>
                        <a:rPr lang="ru-RU" sz="1400" b="0" strike="noStrike" spc="-1">
                          <a:solidFill>
                            <a:srgbClr val="000000"/>
                          </a:solidFill>
                          <a:latin typeface="Times New Roman"/>
                          <a:ea typeface="Times New Roman"/>
                        </a:rPr>
                        <a:t>470</a:t>
                      </a:r>
                      <a:r>
                        <a:rPr lang="en-US" sz="1400" b="0" strike="noStrike" spc="-1">
                          <a:solidFill>
                            <a:srgbClr val="000000"/>
                          </a:solidFill>
                          <a:latin typeface="Times New Roman"/>
                          <a:ea typeface="Times New Roman"/>
                        </a:rPr>
                        <a:t>,</a:t>
                      </a:r>
                      <a:r>
                        <a:rPr lang="ru-RU" sz="1400" b="0" strike="noStrike" spc="-1">
                          <a:solidFill>
                            <a:srgbClr val="000000"/>
                          </a:solidFill>
                          <a:latin typeface="Times New Roman"/>
                          <a:ea typeface="Times New Roman"/>
                        </a:rPr>
                        <a:t>6</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r h="0">
                <a:tc>
                  <a:txBody>
                    <a:bodyPr/>
                    <a:lstStyle/>
                    <a:p>
                      <a:pPr defTabSz="457200">
                        <a:lnSpc>
                          <a:spcPct val="100000"/>
                        </a:lnSpc>
                        <a:defRPr/>
                      </a:pPr>
                      <a:r>
                        <a:rPr lang="ru-RU" sz="1400" b="0" strike="noStrike" spc="-1">
                          <a:solidFill>
                            <a:srgbClr val="000000"/>
                          </a:solidFill>
                          <a:latin typeface="Times New Roman"/>
                          <a:ea typeface="Times New Roman"/>
                        </a:rPr>
                        <a:t>Оборот общественного питания</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ctr" defTabSz="457200">
                        <a:lnSpc>
                          <a:spcPct val="100000"/>
                        </a:lnSpc>
                        <a:defRPr/>
                      </a:pPr>
                      <a:r>
                        <a:rPr lang="ru-RU" sz="1400" b="0" strike="noStrike" spc="-1">
                          <a:solidFill>
                            <a:srgbClr val="000000"/>
                          </a:solidFill>
                          <a:latin typeface="Times New Roman"/>
                          <a:ea typeface="Times New Roman"/>
                        </a:rPr>
                        <a:t>млн. рублей</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2</a:t>
                      </a:r>
                      <a:r>
                        <a:rPr lang="ru-RU" sz="1400" b="0" strike="noStrike" spc="-1">
                          <a:solidFill>
                            <a:srgbClr val="000000"/>
                          </a:solidFill>
                          <a:latin typeface="Times New Roman"/>
                          <a:ea typeface="Times New Roman"/>
                        </a:rPr>
                        <a:t>8</a:t>
                      </a:r>
                      <a:r>
                        <a:rPr lang="en-US" sz="1400" b="0" strike="noStrike" spc="-1">
                          <a:solidFill>
                            <a:srgbClr val="000000"/>
                          </a:solidFill>
                          <a:latin typeface="Times New Roman"/>
                          <a:ea typeface="Times New Roman"/>
                        </a:rPr>
                        <a:t>,</a:t>
                      </a:r>
                      <a:r>
                        <a:rPr lang="ru-RU" sz="1400" b="0" strike="noStrike" spc="-1">
                          <a:solidFill>
                            <a:srgbClr val="000000"/>
                          </a:solidFill>
                          <a:latin typeface="Times New Roman"/>
                          <a:ea typeface="Times New Roman"/>
                        </a:rPr>
                        <a:t>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32,3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34</a:t>
                      </a:r>
                      <a:r>
                        <a:rPr lang="ru-RU" sz="1400" b="0" strike="noStrike" spc="-1">
                          <a:solidFill>
                            <a:srgbClr val="000000"/>
                          </a:solidFill>
                          <a:latin typeface="Times New Roman"/>
                          <a:ea typeface="Times New Roman"/>
                        </a:rPr>
                        <a:t>,5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3</a:t>
                      </a:r>
                      <a:r>
                        <a:rPr lang="ru-RU" sz="1400" b="0" strike="noStrike" spc="-1">
                          <a:solidFill>
                            <a:srgbClr val="000000"/>
                          </a:solidFill>
                          <a:latin typeface="Times New Roman"/>
                          <a:ea typeface="Times New Roman"/>
                        </a:rPr>
                        <a:t>6</a:t>
                      </a:r>
                      <a:r>
                        <a:rPr lang="en-US" sz="1400" b="0" strike="noStrike" spc="-1">
                          <a:solidFill>
                            <a:srgbClr val="000000"/>
                          </a:solidFill>
                          <a:latin typeface="Times New Roman"/>
                          <a:ea typeface="Times New Roman"/>
                        </a:rPr>
                        <a:t>,</a:t>
                      </a:r>
                      <a:r>
                        <a:rPr lang="ru-RU" sz="1400" b="0" strike="noStrike" spc="-1">
                          <a:solidFill>
                            <a:srgbClr val="000000"/>
                          </a:solidFill>
                          <a:latin typeface="Times New Roman"/>
                          <a:ea typeface="Times New Roman"/>
                        </a:rPr>
                        <a:t>9</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3</a:t>
                      </a:r>
                      <a:r>
                        <a:rPr lang="ru-RU" sz="1400" b="0" strike="noStrike" spc="-1">
                          <a:solidFill>
                            <a:srgbClr val="000000"/>
                          </a:solidFill>
                          <a:latin typeface="Times New Roman"/>
                          <a:ea typeface="Times New Roman"/>
                        </a:rPr>
                        <a:t>9</a:t>
                      </a:r>
                      <a:r>
                        <a:rPr lang="en-US" sz="1400" b="0" strike="noStrike" spc="-1">
                          <a:solidFill>
                            <a:srgbClr val="000000"/>
                          </a:solidFill>
                          <a:latin typeface="Times New Roman"/>
                          <a:ea typeface="Times New Roman"/>
                        </a:rPr>
                        <a:t>,</a:t>
                      </a:r>
                      <a:r>
                        <a:rPr lang="ru-RU" sz="1400" b="0" strike="noStrike" spc="-1">
                          <a:solidFill>
                            <a:srgbClr val="000000"/>
                          </a:solidFill>
                          <a:latin typeface="Times New Roman"/>
                          <a:ea typeface="Times New Roman"/>
                        </a:rPr>
                        <a:t>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4"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a:t>
            </a:r>
            <a:r>
              <a:rPr lang="ru-RU" sz="1800" b="0" strike="noStrike" spc="-1">
                <a:solidFill>
                  <a:schemeClr val="accent5">
                    <a:lumMod val="50000"/>
                  </a:schemeClr>
                </a:solidFill>
                <a:latin typeface="Times New Roman"/>
                <a:ea typeface="Times New Roman"/>
              </a:rPr>
              <a:t> Вводная часть</a:t>
            </a:r>
            <a:endParaRPr lang="ru-RU" sz="1800" b="0" strike="noStrike" spc="-1">
              <a:solidFill>
                <a:srgbClr val="FFFFFF"/>
              </a:solidFill>
              <a:latin typeface="Arial"/>
            </a:endParaRPr>
          </a:p>
        </p:txBody>
      </p:sp>
      <p:sp>
        <p:nvSpPr>
          <p:cNvPr id="215" name="CustomShape 2"/>
          <p:cNvSpPr/>
          <p:nvPr/>
        </p:nvSpPr>
        <p:spPr bwMode="auto">
          <a:xfrm>
            <a:off x="657360" y="4741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algn="ctr" defTabSz="457200">
              <a:lnSpc>
                <a:spcPct val="100000"/>
              </a:lnSpc>
              <a:spcBef>
                <a:spcPts val="600"/>
              </a:spcBef>
              <a:tabLst>
                <a:tab pos="0" algn="l"/>
              </a:tabLst>
              <a:defRPr/>
            </a:pPr>
            <a:r>
              <a:rPr lang="ru-RU" sz="1600" b="0" strike="noStrike" spc="-1">
                <a:solidFill>
                  <a:srgbClr val="000000"/>
                </a:solidFill>
                <a:latin typeface="Times New Roman"/>
                <a:ea typeface="Times New Roman"/>
              </a:rPr>
              <a:t>Основные показатели социально-экономического развития района</a:t>
            </a:r>
            <a:endParaRPr lang="ru-RU" sz="1600" b="0" strike="noStrike" spc="-1">
              <a:solidFill>
                <a:srgbClr val="FFFFFF"/>
              </a:solidFill>
              <a:latin typeface="Arial"/>
            </a:endParaRPr>
          </a:p>
        </p:txBody>
      </p:sp>
      <p:sp>
        <p:nvSpPr>
          <p:cNvPr id="216" name="CustomShape 4"/>
          <p:cNvSpPr/>
          <p:nvPr/>
        </p:nvSpPr>
        <p:spPr bwMode="auto">
          <a:xfrm>
            <a:off x="657360" y="7729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lnSpcReduction="10000"/>
          </a:bodyPr>
          <a:lstStyle/>
          <a:p>
            <a:pPr algn="ctr" defTabSz="457200">
              <a:lnSpc>
                <a:spcPct val="100000"/>
              </a:lnSpc>
              <a:spcBef>
                <a:spcPts val="600"/>
              </a:spcBef>
              <a:tabLst>
                <a:tab pos="0" algn="l"/>
              </a:tabLst>
              <a:defRPr/>
            </a:pPr>
            <a:r>
              <a:rPr lang="ru-RU" sz="1400" b="0" strike="noStrike" spc="-1">
                <a:solidFill>
                  <a:srgbClr val="000000"/>
                </a:solidFill>
                <a:latin typeface="Times New Roman"/>
                <a:ea typeface="Times New Roman"/>
              </a:rPr>
              <a:t>Прогноз численности и состава населения</a:t>
            </a:r>
            <a:endParaRPr lang="ru-RU" sz="1400" b="0" strike="noStrike" spc="-1">
              <a:solidFill>
                <a:srgbClr val="FFFFFF"/>
              </a:solidFill>
              <a:latin typeface="Arial"/>
            </a:endParaRPr>
          </a:p>
          <a:p>
            <a:pPr algn="ctr" defTabSz="457200">
              <a:lnSpc>
                <a:spcPct val="100000"/>
              </a:lnSpc>
              <a:spcBef>
                <a:spcPts val="600"/>
              </a:spcBef>
              <a:tabLst>
                <a:tab pos="0" algn="l"/>
              </a:tabLst>
              <a:defRPr/>
            </a:pPr>
            <a:endParaRPr lang="ru-RU" sz="1400" b="0" strike="noStrike" spc="-1">
              <a:solidFill>
                <a:srgbClr val="FFFFFF"/>
              </a:solidFill>
              <a:latin typeface="Arial"/>
            </a:endParaRPr>
          </a:p>
        </p:txBody>
      </p:sp>
      <p:graphicFrame>
        <p:nvGraphicFramePr>
          <p:cNvPr id="217" name="Таблица 7"/>
          <p:cNvGraphicFramePr>
            <a:graphicFrameLocks/>
          </p:cNvGraphicFramePr>
          <p:nvPr/>
        </p:nvGraphicFramePr>
        <p:xfrm>
          <a:off x="657360" y="1080360"/>
          <a:ext cx="10876680" cy="5310360"/>
        </p:xfrm>
        <a:graphic>
          <a:graphicData uri="http://schemas.openxmlformats.org/drawingml/2006/table">
            <a:tbl>
              <a:tblPr/>
              <a:tblGrid>
                <a:gridCol w="4658039">
                  <a:extLst>
                    <a:ext uri="{9D8B030D-6E8A-4147-A177-3AD203B41FA5}">
                      <a16:colId xmlns:a16="http://schemas.microsoft.com/office/drawing/2014/main" val="20000"/>
                    </a:ext>
                  </a:extLst>
                </a:gridCol>
                <a:gridCol w="880200">
                  <a:extLst>
                    <a:ext uri="{9D8B030D-6E8A-4147-A177-3AD203B41FA5}">
                      <a16:colId xmlns:a16="http://schemas.microsoft.com/office/drawing/2014/main" val="20001"/>
                    </a:ext>
                  </a:extLst>
                </a:gridCol>
                <a:gridCol w="1033920">
                  <a:extLst>
                    <a:ext uri="{9D8B030D-6E8A-4147-A177-3AD203B41FA5}">
                      <a16:colId xmlns:a16="http://schemas.microsoft.com/office/drawing/2014/main" val="20002"/>
                    </a:ext>
                  </a:extLst>
                </a:gridCol>
                <a:gridCol w="1076760">
                  <a:extLst>
                    <a:ext uri="{9D8B030D-6E8A-4147-A177-3AD203B41FA5}">
                      <a16:colId xmlns:a16="http://schemas.microsoft.com/office/drawing/2014/main" val="20003"/>
                    </a:ext>
                  </a:extLst>
                </a:gridCol>
                <a:gridCol w="1102320">
                  <a:extLst>
                    <a:ext uri="{9D8B030D-6E8A-4147-A177-3AD203B41FA5}">
                      <a16:colId xmlns:a16="http://schemas.microsoft.com/office/drawing/2014/main" val="20004"/>
                    </a:ext>
                  </a:extLst>
                </a:gridCol>
                <a:gridCol w="1085040">
                  <a:extLst>
                    <a:ext uri="{9D8B030D-6E8A-4147-A177-3AD203B41FA5}">
                      <a16:colId xmlns:a16="http://schemas.microsoft.com/office/drawing/2014/main" val="20005"/>
                    </a:ext>
                  </a:extLst>
                </a:gridCol>
                <a:gridCol w="1040400">
                  <a:extLst>
                    <a:ext uri="{9D8B030D-6E8A-4147-A177-3AD203B41FA5}">
                      <a16:colId xmlns:a16="http://schemas.microsoft.com/office/drawing/2014/main" val="20006"/>
                    </a:ext>
                  </a:extLst>
                </a:gridCol>
              </a:tblGrid>
              <a:tr h="590040">
                <a:tc>
                  <a:txBody>
                    <a:bodyPr/>
                    <a:lstStyle/>
                    <a:p>
                      <a:pPr algn="ctr" defTabSz="457200">
                        <a:lnSpc>
                          <a:spcPct val="100000"/>
                        </a:lnSpc>
                        <a:defRPr/>
                      </a:pPr>
                      <a:r>
                        <a:rPr lang="ru-RU" sz="1400" b="1" strike="noStrike" spc="-1">
                          <a:solidFill>
                            <a:srgbClr val="FFFFFF"/>
                          </a:solidFill>
                          <a:latin typeface="Times New Roman"/>
                          <a:ea typeface="Times New Roman"/>
                        </a:rPr>
                        <a:t>Наименование показателя</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Ед. изм.</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Отчет 2023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Оценка</a:t>
                      </a:r>
                      <a:endParaRPr lang="ru-RU" sz="1400" b="0" strike="noStrike" spc="-1">
                        <a:solidFill>
                          <a:srgbClr val="FFFFFF"/>
                        </a:solidFill>
                        <a:latin typeface="Arial"/>
                      </a:endParaRPr>
                    </a:p>
                    <a:p>
                      <a:pPr algn="ctr" defTabSz="457200">
                        <a:lnSpc>
                          <a:spcPct val="100000"/>
                        </a:lnSpc>
                        <a:defRPr/>
                      </a:pPr>
                      <a:r>
                        <a:rPr lang="ru-RU" sz="1400" b="1" strike="noStrike" spc="-1">
                          <a:solidFill>
                            <a:srgbClr val="FFFFFF"/>
                          </a:solidFill>
                          <a:latin typeface="Times New Roman"/>
                          <a:ea typeface="Times New Roman"/>
                        </a:rPr>
                        <a:t>2024г.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400" b="1" strike="noStrike" spc="-1">
                          <a:solidFill>
                            <a:srgbClr val="FFFFFF"/>
                          </a:solidFill>
                          <a:latin typeface="Times New Roman"/>
                          <a:ea typeface="Times New Roman"/>
                        </a:rPr>
                        <a:t>Прогноз </a:t>
                      </a:r>
                      <a:endParaRPr lang="ru-RU" sz="1400" b="0" strike="noStrike" spc="-1">
                        <a:solidFill>
                          <a:srgbClr val="FFFFFF"/>
                        </a:solidFill>
                        <a:latin typeface="Arial"/>
                      </a:endParaRPr>
                    </a:p>
                    <a:p>
                      <a:pPr algn="ctr" defTabSz="457200">
                        <a:lnSpc>
                          <a:spcPct val="100000"/>
                        </a:lnSpc>
                        <a:tabLst>
                          <a:tab pos="0" algn="l"/>
                        </a:tabLst>
                        <a:defRPr/>
                      </a:pPr>
                      <a:r>
                        <a:rPr lang="ru-RU" sz="1400" b="1" strike="noStrike" spc="-1">
                          <a:solidFill>
                            <a:srgbClr val="FFFFFF"/>
                          </a:solidFill>
                          <a:latin typeface="Times New Roman"/>
                          <a:ea typeface="Times New Roman"/>
                        </a:rPr>
                        <a:t>2025г.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400" b="1" strike="noStrike" spc="-1">
                          <a:solidFill>
                            <a:srgbClr val="FFFFFF"/>
                          </a:solidFill>
                          <a:latin typeface="Times New Roman"/>
                          <a:ea typeface="Times New Roman"/>
                        </a:rPr>
                        <a:t>Прогноз </a:t>
                      </a:r>
                      <a:endParaRPr lang="ru-RU" sz="1400" b="0" strike="noStrike" spc="-1">
                        <a:solidFill>
                          <a:srgbClr val="FFFFFF"/>
                        </a:solidFill>
                        <a:latin typeface="Arial"/>
                      </a:endParaRPr>
                    </a:p>
                    <a:p>
                      <a:pPr algn="ctr" defTabSz="457200">
                        <a:lnSpc>
                          <a:spcPct val="100000"/>
                        </a:lnSpc>
                        <a:tabLst>
                          <a:tab pos="0" algn="l"/>
                        </a:tabLst>
                        <a:defRPr/>
                      </a:pPr>
                      <a:r>
                        <a:rPr lang="ru-RU" sz="1400" b="1" strike="noStrike" spc="-1">
                          <a:solidFill>
                            <a:srgbClr val="FFFFFF"/>
                          </a:solidFill>
                          <a:latin typeface="Times New Roman"/>
                          <a:ea typeface="Times New Roman"/>
                        </a:rPr>
                        <a:t>2026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Прогноз 2027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590040">
                <a:tc>
                  <a:txBody>
                    <a:bodyPr/>
                    <a:lstStyle/>
                    <a:p>
                      <a:pPr defTabSz="457200">
                        <a:lnSpc>
                          <a:spcPct val="100000"/>
                        </a:lnSpc>
                        <a:defRPr/>
                      </a:pPr>
                      <a:r>
                        <a:rPr lang="ru-RU" sz="1400" b="0" strike="noStrike" spc="-1">
                          <a:solidFill>
                            <a:srgbClr val="000000"/>
                          </a:solidFill>
                          <a:latin typeface="Times New Roman"/>
                          <a:ea typeface="Times New Roman"/>
                        </a:rPr>
                        <a:t>Численность постоянного населения муниципального образования</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1400" b="0" strike="noStrike" spc="-1">
                          <a:solidFill>
                            <a:srgbClr val="000000"/>
                          </a:solidFill>
                          <a:latin typeface="Times New Roman"/>
                          <a:ea typeface="Times New Roman"/>
                        </a:rPr>
                        <a:t>чел.</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a:t>
                      </a:r>
                      <a:r>
                        <a:rPr lang="ru-RU" sz="1400" b="0" strike="noStrike" spc="-1">
                          <a:solidFill>
                            <a:srgbClr val="000000"/>
                          </a:solidFill>
                          <a:latin typeface="Times New Roman"/>
                          <a:ea typeface="Times New Roman"/>
                        </a:rPr>
                        <a:t>1</a:t>
                      </a:r>
                      <a:r>
                        <a:rPr lang="en-US" sz="1400" b="0" strike="noStrike" spc="-1">
                          <a:solidFill>
                            <a:srgbClr val="000000"/>
                          </a:solidFill>
                          <a:latin typeface="Times New Roman"/>
                          <a:ea typeface="Times New Roman"/>
                        </a:rPr>
                        <a:t> 7</a:t>
                      </a:r>
                      <a:r>
                        <a:rPr lang="ru-RU" sz="1400" b="0" strike="noStrike" spc="-1">
                          <a:solidFill>
                            <a:srgbClr val="000000"/>
                          </a:solidFill>
                          <a:latin typeface="Times New Roman"/>
                          <a:ea typeface="Times New Roman"/>
                        </a:rPr>
                        <a:t>55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a:t>
                      </a:r>
                      <a:r>
                        <a:rPr lang="ru-RU" sz="1400" b="0" strike="noStrike" spc="-1">
                          <a:solidFill>
                            <a:srgbClr val="000000"/>
                          </a:solidFill>
                          <a:latin typeface="Times New Roman"/>
                          <a:ea typeface="Times New Roman"/>
                        </a:rPr>
                        <a:t>1</a:t>
                      </a:r>
                      <a:r>
                        <a:rPr lang="en-US" sz="1400" b="0" strike="noStrike" spc="-1">
                          <a:solidFill>
                            <a:srgbClr val="000000"/>
                          </a:solidFill>
                          <a:latin typeface="Times New Roman"/>
                          <a:ea typeface="Times New Roman"/>
                        </a:rPr>
                        <a:t> </a:t>
                      </a:r>
                      <a:r>
                        <a:rPr lang="ru-RU" sz="1400" b="0" strike="noStrike" spc="-1">
                          <a:solidFill>
                            <a:srgbClr val="000000"/>
                          </a:solidFill>
                          <a:latin typeface="Times New Roman"/>
                          <a:ea typeface="Times New Roman"/>
                        </a:rPr>
                        <a:t>664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a:t>
                      </a:r>
                      <a:r>
                        <a:rPr lang="ru-RU" sz="1400" b="0" strike="noStrike" spc="-1">
                          <a:solidFill>
                            <a:srgbClr val="000000"/>
                          </a:solidFill>
                          <a:latin typeface="Times New Roman"/>
                          <a:ea typeface="Times New Roman"/>
                        </a:rPr>
                        <a:t>1</a:t>
                      </a:r>
                      <a:r>
                        <a:rPr lang="en-US" sz="1400" b="0" strike="noStrike" spc="-1">
                          <a:solidFill>
                            <a:srgbClr val="000000"/>
                          </a:solidFill>
                          <a:latin typeface="Times New Roman"/>
                          <a:ea typeface="Times New Roman"/>
                        </a:rPr>
                        <a:t> </a:t>
                      </a:r>
                      <a:r>
                        <a:rPr lang="ru-RU" sz="1400" b="0" strike="noStrike" spc="-1">
                          <a:solidFill>
                            <a:srgbClr val="000000"/>
                          </a:solidFill>
                          <a:latin typeface="Times New Roman"/>
                          <a:ea typeface="Times New Roman"/>
                        </a:rPr>
                        <a:t>576</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a:t>
                      </a:r>
                      <a:r>
                        <a:rPr lang="ru-RU" sz="1400" b="0" strike="noStrike" spc="-1">
                          <a:solidFill>
                            <a:srgbClr val="000000"/>
                          </a:solidFill>
                          <a:latin typeface="Times New Roman"/>
                          <a:ea typeface="Times New Roman"/>
                        </a:rPr>
                        <a:t>1</a:t>
                      </a:r>
                      <a:r>
                        <a:rPr lang="en-US" sz="1400" b="0" strike="noStrike" spc="-1">
                          <a:solidFill>
                            <a:srgbClr val="000000"/>
                          </a:solidFill>
                          <a:latin typeface="Times New Roman"/>
                          <a:ea typeface="Times New Roman"/>
                        </a:rPr>
                        <a:t> </a:t>
                      </a:r>
                      <a:r>
                        <a:rPr lang="ru-RU" sz="1400" b="0" strike="noStrike" spc="-1">
                          <a:solidFill>
                            <a:srgbClr val="000000"/>
                          </a:solidFill>
                          <a:latin typeface="Times New Roman"/>
                          <a:ea typeface="Times New Roman"/>
                        </a:rPr>
                        <a:t>484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a:t>
                      </a:r>
                      <a:r>
                        <a:rPr lang="ru-RU" sz="1400" b="0" strike="noStrike" spc="-1">
                          <a:solidFill>
                            <a:srgbClr val="000000"/>
                          </a:solidFill>
                          <a:latin typeface="Times New Roman"/>
                          <a:ea typeface="Times New Roman"/>
                        </a:rPr>
                        <a:t>1</a:t>
                      </a:r>
                      <a:r>
                        <a:rPr lang="en-US" sz="1400" b="0" strike="noStrike" spc="-1">
                          <a:solidFill>
                            <a:srgbClr val="000000"/>
                          </a:solidFill>
                          <a:latin typeface="Times New Roman"/>
                          <a:ea typeface="Times New Roman"/>
                        </a:rPr>
                        <a:t> 384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r h="590040">
                <a:tc>
                  <a:txBody>
                    <a:bodyPr/>
                    <a:lstStyle/>
                    <a:p>
                      <a:pPr defTabSz="457200">
                        <a:lnSpc>
                          <a:spcPct val="100000"/>
                        </a:lnSpc>
                        <a:defRPr/>
                      </a:pPr>
                      <a:r>
                        <a:rPr lang="ru-RU" sz="1400" b="0" strike="noStrike" spc="-1">
                          <a:solidFill>
                            <a:srgbClr val="000000"/>
                          </a:solidFill>
                          <a:latin typeface="Times New Roman"/>
                          <a:ea typeface="Times New Roman"/>
                        </a:rPr>
                        <a:t>Среднегодовая численность населения муниципального образования</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ctr" defTabSz="457200">
                        <a:lnSpc>
                          <a:spcPct val="100000"/>
                        </a:lnSpc>
                        <a:defRPr/>
                      </a:pPr>
                      <a:r>
                        <a:rPr lang="ru-RU" sz="1400" b="0" strike="noStrike" spc="-1">
                          <a:solidFill>
                            <a:srgbClr val="000000"/>
                          </a:solidFill>
                          <a:latin typeface="Times New Roman"/>
                          <a:ea typeface="Times New Roman"/>
                        </a:rPr>
                        <a:t>чел.</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a:t>
                      </a:r>
                      <a:r>
                        <a:rPr lang="ru-RU" sz="1400" b="0" strike="noStrike" spc="-1">
                          <a:solidFill>
                            <a:srgbClr val="000000"/>
                          </a:solidFill>
                          <a:latin typeface="Times New Roman"/>
                          <a:ea typeface="Times New Roman"/>
                        </a:rPr>
                        <a:t>1</a:t>
                      </a:r>
                      <a:r>
                        <a:rPr lang="en-US" sz="1400" b="0" strike="noStrike" spc="-1">
                          <a:solidFill>
                            <a:srgbClr val="000000"/>
                          </a:solidFill>
                          <a:latin typeface="Times New Roman"/>
                          <a:ea typeface="Times New Roman"/>
                        </a:rPr>
                        <a:t> </a:t>
                      </a:r>
                      <a:r>
                        <a:rPr lang="ru-RU" sz="1400" b="0" strike="noStrike" spc="-1">
                          <a:solidFill>
                            <a:srgbClr val="000000"/>
                          </a:solidFill>
                          <a:latin typeface="Times New Roman"/>
                          <a:ea typeface="Times New Roman"/>
                        </a:rPr>
                        <a:t>876</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a:t>
                      </a:r>
                      <a:r>
                        <a:rPr lang="ru-RU" sz="1400" b="0" strike="noStrike" spc="-1">
                          <a:solidFill>
                            <a:srgbClr val="000000"/>
                          </a:solidFill>
                          <a:latin typeface="Times New Roman"/>
                          <a:ea typeface="Times New Roman"/>
                        </a:rPr>
                        <a:t>1</a:t>
                      </a:r>
                      <a:r>
                        <a:rPr lang="en-US" sz="1400" b="0" strike="noStrike" spc="-1">
                          <a:solidFill>
                            <a:srgbClr val="000000"/>
                          </a:solidFill>
                          <a:latin typeface="Times New Roman"/>
                          <a:ea typeface="Times New Roman"/>
                        </a:rPr>
                        <a:t> </a:t>
                      </a:r>
                      <a:r>
                        <a:rPr lang="ru-RU" sz="1400" b="0" strike="noStrike" spc="-1">
                          <a:solidFill>
                            <a:srgbClr val="000000"/>
                          </a:solidFill>
                          <a:latin typeface="Times New Roman"/>
                          <a:ea typeface="Times New Roman"/>
                        </a:rPr>
                        <a:t>709</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a:t>
                      </a:r>
                      <a:r>
                        <a:rPr lang="ru-RU" sz="1400" b="0" strike="noStrike" spc="-1">
                          <a:solidFill>
                            <a:srgbClr val="000000"/>
                          </a:solidFill>
                          <a:latin typeface="Times New Roman"/>
                          <a:ea typeface="Times New Roman"/>
                        </a:rPr>
                        <a:t>1</a:t>
                      </a:r>
                      <a:r>
                        <a:rPr lang="en-US" sz="1400" b="0" strike="noStrike" spc="-1">
                          <a:solidFill>
                            <a:srgbClr val="000000"/>
                          </a:solidFill>
                          <a:latin typeface="Times New Roman"/>
                          <a:ea typeface="Times New Roman"/>
                        </a:rPr>
                        <a:t> </a:t>
                      </a:r>
                      <a:r>
                        <a:rPr lang="ru-RU" sz="1400" b="0" strike="noStrike" spc="-1">
                          <a:solidFill>
                            <a:srgbClr val="000000"/>
                          </a:solidFill>
                          <a:latin typeface="Times New Roman"/>
                          <a:ea typeface="Times New Roman"/>
                        </a:rPr>
                        <a:t>6</a:t>
                      </a:r>
                      <a:r>
                        <a:rPr lang="en-US" sz="1400" b="0" strike="noStrike" spc="-1">
                          <a:solidFill>
                            <a:srgbClr val="000000"/>
                          </a:solidFill>
                          <a:latin typeface="Times New Roman"/>
                          <a:ea typeface="Times New Roman"/>
                        </a:rPr>
                        <a:t>20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a:t>
                      </a:r>
                      <a:r>
                        <a:rPr lang="ru-RU" sz="1400" b="0" strike="noStrike" spc="-1">
                          <a:solidFill>
                            <a:srgbClr val="000000"/>
                          </a:solidFill>
                          <a:latin typeface="Times New Roman"/>
                          <a:ea typeface="Times New Roman"/>
                        </a:rPr>
                        <a:t>1</a:t>
                      </a:r>
                      <a:r>
                        <a:rPr lang="en-US" sz="1400" b="0" strike="noStrike" spc="-1">
                          <a:solidFill>
                            <a:srgbClr val="000000"/>
                          </a:solidFill>
                          <a:latin typeface="Times New Roman"/>
                          <a:ea typeface="Times New Roman"/>
                        </a:rPr>
                        <a:t> </a:t>
                      </a:r>
                      <a:r>
                        <a:rPr lang="ru-RU" sz="1400" b="0" strike="noStrike" spc="-1">
                          <a:solidFill>
                            <a:srgbClr val="000000"/>
                          </a:solidFill>
                          <a:latin typeface="Times New Roman"/>
                          <a:ea typeface="Times New Roman"/>
                        </a:rPr>
                        <a:t>530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a:t>
                      </a:r>
                      <a:r>
                        <a:rPr lang="ru-RU" sz="1400" b="0" strike="noStrike" spc="-1">
                          <a:solidFill>
                            <a:srgbClr val="000000"/>
                          </a:solidFill>
                          <a:latin typeface="Times New Roman"/>
                          <a:ea typeface="Times New Roman"/>
                        </a:rPr>
                        <a:t>1</a:t>
                      </a:r>
                      <a:r>
                        <a:rPr lang="en-US" sz="1400" b="0" strike="noStrike" spc="-1">
                          <a:solidFill>
                            <a:srgbClr val="000000"/>
                          </a:solidFill>
                          <a:latin typeface="Times New Roman"/>
                          <a:ea typeface="Times New Roman"/>
                        </a:rPr>
                        <a:t> </a:t>
                      </a:r>
                      <a:r>
                        <a:rPr lang="ru-RU" sz="1400" b="0" strike="noStrike" spc="-1">
                          <a:solidFill>
                            <a:srgbClr val="000000"/>
                          </a:solidFill>
                          <a:latin typeface="Times New Roman"/>
                          <a:ea typeface="Times New Roman"/>
                        </a:rPr>
                        <a:t>343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2"/>
                  </a:ext>
                </a:extLst>
              </a:tr>
              <a:tr h="590040">
                <a:tc>
                  <a:txBody>
                    <a:bodyPr/>
                    <a:lstStyle/>
                    <a:p>
                      <a:pPr defTabSz="457200">
                        <a:lnSpc>
                          <a:spcPct val="100000"/>
                        </a:lnSpc>
                        <a:defRPr/>
                      </a:pPr>
                      <a:r>
                        <a:rPr lang="ru-RU" sz="1400" b="0" strike="noStrike" spc="-1">
                          <a:solidFill>
                            <a:srgbClr val="000000"/>
                          </a:solidFill>
                          <a:latin typeface="Times New Roman"/>
                          <a:ea typeface="Times New Roman"/>
                        </a:rPr>
                        <a:t>Численность детей в возрасте 3-7 лет</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1400" b="0" strike="noStrike" spc="-1">
                          <a:solidFill>
                            <a:srgbClr val="000000"/>
                          </a:solidFill>
                          <a:latin typeface="Times New Roman"/>
                          <a:ea typeface="Times New Roman"/>
                        </a:rPr>
                        <a:t>чел.</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852</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818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801</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785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773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3"/>
                  </a:ext>
                </a:extLst>
              </a:tr>
              <a:tr h="590040">
                <a:tc>
                  <a:txBody>
                    <a:bodyPr/>
                    <a:lstStyle/>
                    <a:p>
                      <a:pPr defTabSz="457200">
                        <a:lnSpc>
                          <a:spcPct val="100000"/>
                        </a:lnSpc>
                        <a:defRPr/>
                      </a:pPr>
                      <a:r>
                        <a:rPr lang="ru-RU" sz="1400" b="0" strike="noStrike" spc="-1">
                          <a:solidFill>
                            <a:srgbClr val="000000"/>
                          </a:solidFill>
                          <a:latin typeface="Times New Roman"/>
                          <a:ea typeface="Times New Roman"/>
                        </a:rPr>
                        <a:t>Численность детей и подростков в возрасте 8-17 лет</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ctr" defTabSz="457200">
                        <a:lnSpc>
                          <a:spcPct val="100000"/>
                        </a:lnSpc>
                        <a:defRPr/>
                      </a:pPr>
                      <a:r>
                        <a:rPr lang="ru-RU" sz="1400" b="0" strike="noStrike" spc="-1">
                          <a:solidFill>
                            <a:srgbClr val="000000"/>
                          </a:solidFill>
                          <a:latin typeface="Times New Roman"/>
                          <a:ea typeface="Times New Roman"/>
                        </a:rPr>
                        <a:t>чел.</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1 80</a:t>
                      </a:r>
                      <a:r>
                        <a:rPr lang="ru-RU" sz="1400" b="0" strike="noStrike" spc="-1">
                          <a:solidFill>
                            <a:srgbClr val="000000"/>
                          </a:solidFill>
                          <a:latin typeface="Times New Roman"/>
                          <a:ea typeface="Times New Roman"/>
                        </a:rPr>
                        <a:t>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1 75</a:t>
                      </a:r>
                      <a:r>
                        <a:rPr lang="ru-RU" sz="1400" b="0" strike="noStrike" spc="-1">
                          <a:solidFill>
                            <a:srgbClr val="000000"/>
                          </a:solidFill>
                          <a:latin typeface="Times New Roman"/>
                          <a:ea typeface="Times New Roman"/>
                        </a:rPr>
                        <a:t>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 </a:t>
                      </a:r>
                      <a:r>
                        <a:rPr lang="ru-RU" sz="1400" b="0" strike="noStrike" spc="-1">
                          <a:solidFill>
                            <a:srgbClr val="000000"/>
                          </a:solidFill>
                          <a:latin typeface="Times New Roman"/>
                          <a:ea typeface="Times New Roman"/>
                        </a:rPr>
                        <a:t>714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1 69</a:t>
                      </a:r>
                      <a:r>
                        <a:rPr lang="ru-RU" sz="1400" b="0" strike="noStrike" spc="-1">
                          <a:solidFill>
                            <a:srgbClr val="000000"/>
                          </a:solidFill>
                          <a:latin typeface="Times New Roman"/>
                          <a:ea typeface="Times New Roman"/>
                        </a:rPr>
                        <a:t>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1 67</a:t>
                      </a:r>
                      <a:r>
                        <a:rPr lang="ru-RU" sz="1400" b="0" strike="noStrike" spc="-1">
                          <a:solidFill>
                            <a:srgbClr val="000000"/>
                          </a:solidFill>
                          <a:latin typeface="Times New Roman"/>
                          <a:ea typeface="Times New Roman"/>
                        </a:rPr>
                        <a:t>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4"/>
                  </a:ext>
                </a:extLst>
              </a:tr>
              <a:tr h="590040">
                <a:tc>
                  <a:txBody>
                    <a:bodyPr/>
                    <a:lstStyle/>
                    <a:p>
                      <a:pPr defTabSz="457200">
                        <a:lnSpc>
                          <a:spcPct val="100000"/>
                        </a:lnSpc>
                        <a:defRPr/>
                      </a:pPr>
                      <a:r>
                        <a:rPr lang="ru-RU" sz="1400" b="0" strike="noStrike" spc="-1">
                          <a:solidFill>
                            <a:srgbClr val="000000"/>
                          </a:solidFill>
                          <a:latin typeface="Times New Roman"/>
                          <a:ea typeface="Times New Roman"/>
                        </a:rPr>
                        <a:t>Численность населения в трудоспособном возрасте</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1400" b="0" strike="noStrike" spc="-1">
                          <a:solidFill>
                            <a:srgbClr val="000000"/>
                          </a:solidFill>
                          <a:latin typeface="Times New Roman"/>
                          <a:ea typeface="Times New Roman"/>
                        </a:rPr>
                        <a:t>чел.</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6 663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6 48</a:t>
                      </a:r>
                      <a:r>
                        <a:rPr lang="ru-RU" sz="1400" b="0" strike="noStrike" spc="-1">
                          <a:solidFill>
                            <a:srgbClr val="000000"/>
                          </a:solidFill>
                          <a:latin typeface="Times New Roman"/>
                          <a:ea typeface="Times New Roman"/>
                        </a:rPr>
                        <a:t>2</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6 </a:t>
                      </a:r>
                      <a:r>
                        <a:rPr lang="ru-RU" sz="1400" b="0" strike="noStrike" spc="-1">
                          <a:solidFill>
                            <a:srgbClr val="000000"/>
                          </a:solidFill>
                          <a:latin typeface="Times New Roman"/>
                          <a:ea typeface="Times New Roman"/>
                        </a:rPr>
                        <a:t>395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6 37</a:t>
                      </a:r>
                      <a:r>
                        <a:rPr lang="ru-RU" sz="1400" b="0" strike="noStrike" spc="-1">
                          <a:solidFill>
                            <a:srgbClr val="000000"/>
                          </a:solidFill>
                          <a:latin typeface="Times New Roman"/>
                          <a:ea typeface="Times New Roman"/>
                        </a:rPr>
                        <a:t>1</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6 </a:t>
                      </a:r>
                      <a:r>
                        <a:rPr lang="ru-RU" sz="1400" b="0" strike="noStrike" spc="-1">
                          <a:solidFill>
                            <a:schemeClr val="dk1"/>
                          </a:solidFill>
                          <a:latin typeface="Times New Roman"/>
                          <a:ea typeface="Times New Roman"/>
                        </a:rPr>
                        <a:t>32</a:t>
                      </a:r>
                      <a:r>
                        <a:rPr lang="en-US" sz="1400" b="0" strike="noStrike" spc="-1">
                          <a:solidFill>
                            <a:schemeClr val="dk1"/>
                          </a:solidFill>
                          <a:latin typeface="Times New Roman"/>
                          <a:ea typeface="Times New Roman"/>
                        </a:rPr>
                        <a:t>9</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5"/>
                  </a:ext>
                </a:extLst>
              </a:tr>
              <a:tr h="590040">
                <a:tc>
                  <a:txBody>
                    <a:bodyPr/>
                    <a:lstStyle/>
                    <a:p>
                      <a:pPr defTabSz="457200">
                        <a:lnSpc>
                          <a:spcPct val="100000"/>
                        </a:lnSpc>
                        <a:defRPr/>
                      </a:pPr>
                      <a:r>
                        <a:rPr lang="ru-RU" sz="1400" b="0" strike="noStrike" spc="-1">
                          <a:solidFill>
                            <a:srgbClr val="000000"/>
                          </a:solidFill>
                          <a:latin typeface="Times New Roman"/>
                          <a:ea typeface="Times New Roman"/>
                        </a:rPr>
                        <a:t>Численность населения старше трудоспособного возраста</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ctr" defTabSz="457200">
                        <a:lnSpc>
                          <a:spcPct val="100000"/>
                        </a:lnSpc>
                        <a:defRPr/>
                      </a:pPr>
                      <a:r>
                        <a:rPr lang="ru-RU" sz="1400" b="0" strike="noStrike" spc="-1">
                          <a:solidFill>
                            <a:srgbClr val="000000"/>
                          </a:solidFill>
                          <a:latin typeface="Times New Roman"/>
                          <a:ea typeface="Times New Roman"/>
                        </a:rPr>
                        <a:t>чел.</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3 43</a:t>
                      </a:r>
                      <a:r>
                        <a:rPr lang="ru-RU" sz="1400" b="0" strike="noStrike" spc="-1">
                          <a:solidFill>
                            <a:srgbClr val="000000"/>
                          </a:solidFill>
                          <a:latin typeface="Times New Roman"/>
                          <a:ea typeface="Times New Roman"/>
                        </a:rPr>
                        <a:t>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3 </a:t>
                      </a:r>
                      <a:r>
                        <a:rPr lang="ru-RU" sz="1400" b="0" strike="noStrike" spc="-1">
                          <a:solidFill>
                            <a:srgbClr val="000000"/>
                          </a:solidFill>
                          <a:latin typeface="Times New Roman"/>
                          <a:ea typeface="Times New Roman"/>
                        </a:rPr>
                        <a:t>400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3 40</a:t>
                      </a:r>
                      <a:r>
                        <a:rPr lang="ru-RU" sz="1400" b="0" strike="noStrike" spc="-1">
                          <a:solidFill>
                            <a:srgbClr val="000000"/>
                          </a:solidFill>
                          <a:latin typeface="Times New Roman"/>
                          <a:ea typeface="Times New Roman"/>
                        </a:rPr>
                        <a:t>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3 </a:t>
                      </a:r>
                      <a:r>
                        <a:rPr lang="ru-RU" sz="1400" b="0" strike="noStrike" spc="-1">
                          <a:solidFill>
                            <a:srgbClr val="000000"/>
                          </a:solidFill>
                          <a:latin typeface="Times New Roman"/>
                          <a:ea typeface="Times New Roman"/>
                        </a:rPr>
                        <a:t>376</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3 </a:t>
                      </a:r>
                      <a:r>
                        <a:rPr lang="ru-RU" sz="1400" b="0" strike="noStrike" spc="-1">
                          <a:solidFill>
                            <a:srgbClr val="000000"/>
                          </a:solidFill>
                          <a:latin typeface="Times New Roman"/>
                          <a:ea typeface="Times New Roman"/>
                        </a:rPr>
                        <a:t>355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6"/>
                  </a:ext>
                </a:extLst>
              </a:tr>
              <a:tr h="590040">
                <a:tc>
                  <a:txBody>
                    <a:bodyPr/>
                    <a:lstStyle/>
                    <a:p>
                      <a:pPr defTabSz="457200">
                        <a:lnSpc>
                          <a:spcPct val="100000"/>
                        </a:lnSpc>
                        <a:defRPr/>
                      </a:pPr>
                      <a:r>
                        <a:rPr lang="ru-RU" sz="1400" b="0" strike="noStrike" spc="-1">
                          <a:solidFill>
                            <a:srgbClr val="000000"/>
                          </a:solidFill>
                          <a:latin typeface="Times New Roman"/>
                          <a:ea typeface="Times New Roman"/>
                        </a:rPr>
                        <a:t>Число родившихся</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1400" b="0" strike="noStrike" spc="-1">
                          <a:solidFill>
                            <a:srgbClr val="000000"/>
                          </a:solidFill>
                          <a:latin typeface="Times New Roman"/>
                          <a:ea typeface="Times New Roman"/>
                        </a:rPr>
                        <a:t>чел.</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a:t>
                      </a:r>
                      <a:r>
                        <a:rPr lang="ru-RU" sz="1400" b="0" strike="noStrike" spc="-1">
                          <a:solidFill>
                            <a:srgbClr val="000000"/>
                          </a:solidFill>
                          <a:latin typeface="Times New Roman"/>
                          <a:ea typeface="Times New Roman"/>
                        </a:rPr>
                        <a:t>20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121</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a:t>
                      </a:r>
                      <a:r>
                        <a:rPr lang="ru-RU" sz="1400" b="0" strike="noStrike" spc="-1">
                          <a:solidFill>
                            <a:srgbClr val="000000"/>
                          </a:solidFill>
                          <a:latin typeface="Times New Roman"/>
                          <a:ea typeface="Times New Roman"/>
                        </a:rPr>
                        <a:t>22</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12</a:t>
                      </a:r>
                      <a:r>
                        <a:rPr lang="ru-RU" sz="1400" b="0" strike="noStrike" spc="-1">
                          <a:solidFill>
                            <a:srgbClr val="000000"/>
                          </a:solidFill>
                          <a:latin typeface="Times New Roman"/>
                          <a:ea typeface="Times New Roman"/>
                        </a:rPr>
                        <a:t>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a:t>
                      </a:r>
                      <a:r>
                        <a:rPr lang="ru-RU" sz="1400" b="0" strike="noStrike" spc="-1">
                          <a:solidFill>
                            <a:srgbClr val="000000"/>
                          </a:solidFill>
                          <a:latin typeface="Times New Roman"/>
                          <a:ea typeface="Times New Roman"/>
                        </a:rPr>
                        <a:t>25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7"/>
                  </a:ext>
                </a:extLst>
              </a:tr>
              <a:tr h="590040">
                <a:tc>
                  <a:txBody>
                    <a:bodyPr/>
                    <a:lstStyle/>
                    <a:p>
                      <a:pPr defTabSz="457200">
                        <a:lnSpc>
                          <a:spcPct val="100000"/>
                        </a:lnSpc>
                        <a:defRPr/>
                      </a:pPr>
                      <a:r>
                        <a:rPr lang="ru-RU" sz="1400" b="0" strike="noStrike" spc="-1">
                          <a:solidFill>
                            <a:srgbClr val="000000"/>
                          </a:solidFill>
                          <a:latin typeface="Times New Roman"/>
                          <a:ea typeface="Times New Roman"/>
                        </a:rPr>
                        <a:t>Число умерших</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ctr" defTabSz="457200">
                        <a:lnSpc>
                          <a:spcPct val="100000"/>
                        </a:lnSpc>
                        <a:defRPr/>
                      </a:pPr>
                      <a:r>
                        <a:rPr lang="ru-RU" sz="1400" b="0" strike="noStrike" spc="-1">
                          <a:solidFill>
                            <a:srgbClr val="000000"/>
                          </a:solidFill>
                          <a:latin typeface="Times New Roman"/>
                          <a:ea typeface="Times New Roman"/>
                        </a:rPr>
                        <a:t>чел.</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196</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195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193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191</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190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8"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II.</a:t>
            </a:r>
            <a:r>
              <a:rPr lang="ru-RU" sz="1800" b="0" strike="noStrike" spc="-1">
                <a:solidFill>
                  <a:schemeClr val="accent5">
                    <a:lumMod val="50000"/>
                  </a:schemeClr>
                </a:solidFill>
                <a:latin typeface="Times New Roman"/>
                <a:ea typeface="Times New Roman"/>
              </a:rPr>
              <a:t> Общие характеристики бюджета</a:t>
            </a:r>
            <a:endParaRPr lang="ru-RU" sz="1800" b="0" strike="noStrike" spc="-1">
              <a:solidFill>
                <a:srgbClr val="FFFFFF"/>
              </a:solidFill>
              <a:latin typeface="Arial"/>
            </a:endParaRPr>
          </a:p>
        </p:txBody>
      </p:sp>
      <p:sp>
        <p:nvSpPr>
          <p:cNvPr id="219" name="CustomShape 2"/>
          <p:cNvSpPr/>
          <p:nvPr/>
        </p:nvSpPr>
        <p:spPr bwMode="auto">
          <a:xfrm>
            <a:off x="657360" y="474120"/>
            <a:ext cx="10875600" cy="5616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algn="ctr" defTabSz="457200">
              <a:lnSpc>
                <a:spcPct val="100000"/>
              </a:lnSpc>
              <a:defRPr/>
            </a:pPr>
            <a:r>
              <a:rPr lang="ru-RU" sz="1600" b="0" strike="noStrike" spc="-1">
                <a:solidFill>
                  <a:srgbClr val="572314"/>
                </a:solidFill>
                <a:latin typeface="Times New Roman"/>
                <a:ea typeface="Times New Roman"/>
              </a:rPr>
              <a:t>Проект бюджета Слободо-Туринского муниципального района на 2025 год формирован с соблюдением программно-целевого принципа</a:t>
            </a:r>
            <a:endParaRPr lang="ru-RU" sz="1600" b="0" strike="noStrike" spc="-1">
              <a:solidFill>
                <a:srgbClr val="FFFFFF"/>
              </a:solidFill>
              <a:latin typeface="Arial"/>
            </a:endParaRPr>
          </a:p>
        </p:txBody>
      </p:sp>
      <p:graphicFrame>
        <p:nvGraphicFramePr>
          <p:cNvPr id="3" name="Diagram3"/>
          <p:cNvGraphicFramePr>
            <a:graphicFrameLocks/>
          </p:cNvGraphicFramePr>
          <p:nvPr/>
        </p:nvGraphicFramePr>
        <p:xfrm>
          <a:off x="551384" y="1556792"/>
          <a:ext cx="10875600" cy="4781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0" name="CustomShape 2"/>
          <p:cNvSpPr/>
          <p:nvPr/>
        </p:nvSpPr>
        <p:spPr bwMode="auto">
          <a:xfrm>
            <a:off x="657360" y="1037520"/>
            <a:ext cx="10875600" cy="5616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marL="365760" indent="-281305" algn="ctr" defTabSz="457200">
              <a:lnSpc>
                <a:spcPct val="100000"/>
              </a:lnSpc>
              <a:spcBef>
                <a:spcPts val="600"/>
              </a:spcBef>
              <a:tabLst>
                <a:tab pos="0" algn="l"/>
              </a:tabLst>
              <a:defRPr/>
            </a:pPr>
            <a:r>
              <a:rPr lang="ru-RU" sz="2000" b="1" strike="noStrike" spc="-1">
                <a:solidFill>
                  <a:srgbClr val="000000"/>
                </a:solidFill>
                <a:latin typeface="Times New Roman"/>
                <a:ea typeface="Times New Roman"/>
              </a:rPr>
              <a:t>Составление проекта бюджета основывалось на</a:t>
            </a:r>
            <a:endParaRPr lang="ru-RU" sz="2000" b="0" strike="noStrike" spc="-1">
              <a:solidFill>
                <a:srgbClr val="FFFFFF"/>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21" name="Таблица 6"/>
          <p:cNvGraphicFramePr>
            <a:graphicFrameLocks/>
          </p:cNvGraphicFramePr>
          <p:nvPr/>
        </p:nvGraphicFramePr>
        <p:xfrm>
          <a:off x="657360" y="2054160"/>
          <a:ext cx="10875960" cy="3010080"/>
        </p:xfrm>
        <a:graphic>
          <a:graphicData uri="http://schemas.openxmlformats.org/drawingml/2006/table">
            <a:tbl>
              <a:tblPr/>
              <a:tblGrid>
                <a:gridCol w="661320">
                  <a:extLst>
                    <a:ext uri="{9D8B030D-6E8A-4147-A177-3AD203B41FA5}">
                      <a16:colId xmlns:a16="http://schemas.microsoft.com/office/drawing/2014/main" val="20000"/>
                    </a:ext>
                  </a:extLst>
                </a:gridCol>
                <a:gridCol w="2854080">
                  <a:extLst>
                    <a:ext uri="{9D8B030D-6E8A-4147-A177-3AD203B41FA5}">
                      <a16:colId xmlns:a16="http://schemas.microsoft.com/office/drawing/2014/main" val="20001"/>
                    </a:ext>
                  </a:extLst>
                </a:gridCol>
                <a:gridCol w="1596600">
                  <a:extLst>
                    <a:ext uri="{9D8B030D-6E8A-4147-A177-3AD203B41FA5}">
                      <a16:colId xmlns:a16="http://schemas.microsoft.com/office/drawing/2014/main" val="20002"/>
                    </a:ext>
                  </a:extLst>
                </a:gridCol>
                <a:gridCol w="1514880">
                  <a:extLst>
                    <a:ext uri="{9D8B030D-6E8A-4147-A177-3AD203B41FA5}">
                      <a16:colId xmlns:a16="http://schemas.microsoft.com/office/drawing/2014/main" val="20003"/>
                    </a:ext>
                  </a:extLst>
                </a:gridCol>
                <a:gridCol w="1415160">
                  <a:extLst>
                    <a:ext uri="{9D8B030D-6E8A-4147-A177-3AD203B41FA5}">
                      <a16:colId xmlns:a16="http://schemas.microsoft.com/office/drawing/2014/main" val="20004"/>
                    </a:ext>
                  </a:extLst>
                </a:gridCol>
                <a:gridCol w="1419480">
                  <a:extLst>
                    <a:ext uri="{9D8B030D-6E8A-4147-A177-3AD203B41FA5}">
                      <a16:colId xmlns:a16="http://schemas.microsoft.com/office/drawing/2014/main" val="20005"/>
                    </a:ext>
                  </a:extLst>
                </a:gridCol>
                <a:gridCol w="1414440">
                  <a:extLst>
                    <a:ext uri="{9D8B030D-6E8A-4147-A177-3AD203B41FA5}">
                      <a16:colId xmlns:a16="http://schemas.microsoft.com/office/drawing/2014/main" val="20006"/>
                    </a:ext>
                  </a:extLst>
                </a:gridCol>
              </a:tblGrid>
              <a:tr h="665280">
                <a:tc>
                  <a:txBody>
                    <a:bodyPr/>
                    <a:lstStyle/>
                    <a:p>
                      <a:pPr algn="ctr" defTabSz="457200">
                        <a:lnSpc>
                          <a:spcPct val="100000"/>
                        </a:lnSpc>
                        <a:defRPr/>
                      </a:pPr>
                      <a:r>
                        <a:rPr lang="ru-RU" sz="2000" b="1" strike="noStrike" spc="-1">
                          <a:solidFill>
                            <a:srgbClr val="FFFFFF"/>
                          </a:solidFill>
                          <a:latin typeface="Times New Roman"/>
                          <a:ea typeface="Times New Roman"/>
                        </a:rPr>
                        <a:t>№ п/п</a:t>
                      </a:r>
                      <a:endParaRPr lang="ru-RU" sz="20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2000" b="1" strike="noStrike" spc="-1">
                          <a:solidFill>
                            <a:srgbClr val="FFFFFF"/>
                          </a:solidFill>
                          <a:latin typeface="Times New Roman"/>
                          <a:ea typeface="Times New Roman"/>
                        </a:rPr>
                        <a:t>Показатель</a:t>
                      </a:r>
                      <a:endParaRPr lang="ru-RU" sz="20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2000" b="1" strike="noStrike" spc="-1">
                          <a:solidFill>
                            <a:srgbClr val="FFFFFF"/>
                          </a:solidFill>
                          <a:latin typeface="Times New Roman"/>
                          <a:ea typeface="Times New Roman"/>
                        </a:rPr>
                        <a:t>2023 год</a:t>
                      </a:r>
                      <a:endParaRPr lang="ru-RU" sz="20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2000" b="1" strike="noStrike" spc="-1">
                          <a:solidFill>
                            <a:srgbClr val="FFFFFF"/>
                          </a:solidFill>
                          <a:latin typeface="Times New Roman"/>
                          <a:ea typeface="Times New Roman"/>
                        </a:rPr>
                        <a:t>2024 год</a:t>
                      </a:r>
                      <a:endParaRPr lang="ru-RU" sz="20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2000" b="1" strike="noStrike" spc="-1">
                          <a:solidFill>
                            <a:srgbClr val="FFFFFF"/>
                          </a:solidFill>
                          <a:latin typeface="Times New Roman"/>
                          <a:ea typeface="Times New Roman"/>
                        </a:rPr>
                        <a:t>2025 год</a:t>
                      </a:r>
                      <a:endParaRPr lang="ru-RU" sz="20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en-US" sz="2000" b="1" strike="noStrike" spc="-1">
                          <a:solidFill>
                            <a:srgbClr val="FFFFFF"/>
                          </a:solidFill>
                          <a:latin typeface="Times New Roman"/>
                          <a:ea typeface="Times New Roman"/>
                        </a:rPr>
                        <a:t>20</a:t>
                      </a:r>
                      <a:r>
                        <a:rPr lang="ru-RU" sz="2000" b="1" strike="noStrike" spc="-1">
                          <a:solidFill>
                            <a:srgbClr val="FFFFFF"/>
                          </a:solidFill>
                          <a:latin typeface="Times New Roman"/>
                          <a:ea typeface="Times New Roman"/>
                        </a:rPr>
                        <a:t>26</a:t>
                      </a:r>
                      <a:r>
                        <a:rPr lang="en-US" sz="2000" b="1" strike="noStrike" spc="-1">
                          <a:solidFill>
                            <a:srgbClr val="FFFFFF"/>
                          </a:solidFill>
                          <a:latin typeface="Times New Roman"/>
                          <a:ea typeface="Times New Roman"/>
                        </a:rPr>
                        <a:t> </a:t>
                      </a:r>
                      <a:r>
                        <a:rPr lang="ru-RU" sz="2000" b="1" strike="noStrike" spc="-1">
                          <a:solidFill>
                            <a:srgbClr val="FFFFFF"/>
                          </a:solidFill>
                          <a:latin typeface="Times New Roman"/>
                          <a:ea typeface="Times New Roman"/>
                        </a:rPr>
                        <a:t>год</a:t>
                      </a:r>
                      <a:endParaRPr lang="ru-RU" sz="20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2000" b="1" strike="noStrike" spc="-1">
                          <a:solidFill>
                            <a:srgbClr val="FFFFFF"/>
                          </a:solidFill>
                          <a:latin typeface="Times New Roman"/>
                          <a:ea typeface="Times New Roman"/>
                        </a:rPr>
                        <a:t>2027 год</a:t>
                      </a:r>
                      <a:endParaRPr lang="ru-RU" sz="20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679680">
                <a:tc>
                  <a:txBody>
                    <a:bodyPr/>
                    <a:lstStyle/>
                    <a:p>
                      <a:pPr defTabSz="457200">
                        <a:lnSpc>
                          <a:spcPct val="100000"/>
                        </a:lnSpc>
                        <a:defRPr/>
                      </a:pPr>
                      <a:r>
                        <a:rPr lang="ru-RU" sz="2000" b="0" strike="noStrike" spc="-1">
                          <a:solidFill>
                            <a:srgbClr val="000000"/>
                          </a:solidFill>
                          <a:latin typeface="Times New Roman"/>
                          <a:ea typeface="Times New Roman"/>
                        </a:rPr>
                        <a:t>1.</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defTabSz="457200">
                        <a:lnSpc>
                          <a:spcPct val="100000"/>
                        </a:lnSpc>
                        <a:defRPr/>
                      </a:pPr>
                      <a:r>
                        <a:rPr lang="ru-RU" sz="2000" b="0" strike="noStrike" spc="-1">
                          <a:solidFill>
                            <a:schemeClr val="dk1"/>
                          </a:solidFill>
                          <a:latin typeface="Times New Roman"/>
                          <a:ea typeface="Times New Roman"/>
                        </a:rPr>
                        <a:t>ДОХОДЫ</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en-US" sz="2000" b="0" strike="noStrike" spc="-1">
                          <a:solidFill>
                            <a:schemeClr val="dk1"/>
                          </a:solidFill>
                          <a:latin typeface="Times New Roman"/>
                          <a:ea typeface="Times New Roman"/>
                        </a:rPr>
                        <a:t>1 103 710,2</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2000" b="0" strike="noStrike" spc="-1">
                          <a:solidFill>
                            <a:schemeClr val="dk1"/>
                          </a:solidFill>
                          <a:latin typeface="Times New Roman"/>
                          <a:ea typeface="Times New Roman"/>
                        </a:rPr>
                        <a:t>1</a:t>
                      </a:r>
                      <a:r>
                        <a:rPr lang="en-US" sz="2000" b="0" strike="noStrike" spc="-1">
                          <a:solidFill>
                            <a:schemeClr val="dk1"/>
                          </a:solidFill>
                          <a:latin typeface="Times New Roman"/>
                          <a:ea typeface="Times New Roman"/>
                        </a:rPr>
                        <a:t> </a:t>
                      </a:r>
                      <a:r>
                        <a:rPr lang="ru-RU" sz="2000" b="0" strike="noStrike" spc="-1">
                          <a:solidFill>
                            <a:schemeClr val="dk1"/>
                          </a:solidFill>
                          <a:latin typeface="Times New Roman"/>
                          <a:ea typeface="Times New Roman"/>
                        </a:rPr>
                        <a:t>404</a:t>
                      </a:r>
                      <a:r>
                        <a:rPr lang="en-US" sz="2000" b="0" strike="noStrike" spc="-1">
                          <a:solidFill>
                            <a:schemeClr val="dk1"/>
                          </a:solidFill>
                          <a:latin typeface="Times New Roman"/>
                          <a:ea typeface="Times New Roman"/>
                        </a:rPr>
                        <a:t> </a:t>
                      </a:r>
                      <a:r>
                        <a:rPr lang="ru-RU" sz="2000" b="0" strike="noStrike" spc="-1">
                          <a:solidFill>
                            <a:schemeClr val="dk1"/>
                          </a:solidFill>
                          <a:latin typeface="Times New Roman"/>
                          <a:ea typeface="Times New Roman"/>
                        </a:rPr>
                        <a:t>116,7</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nSpc>
                          <a:spcPct val="100000"/>
                        </a:lnSpc>
                        <a:defRPr/>
                      </a:pPr>
                      <a:r>
                        <a:rPr lang="ru-RU" sz="1800" b="0" strike="noStrike" spc="-1">
                          <a:solidFill>
                            <a:srgbClr val="000000"/>
                          </a:solidFill>
                          <a:latin typeface="Arial"/>
                        </a:rPr>
                        <a:t>1 702 176,2</a:t>
                      </a:r>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2000" b="0" strike="noStrike" spc="-1">
                          <a:solidFill>
                            <a:schemeClr val="dk1"/>
                          </a:solidFill>
                          <a:latin typeface="Times New Roman"/>
                          <a:ea typeface="Times New Roman"/>
                        </a:rPr>
                        <a:t>1</a:t>
                      </a:r>
                      <a:r>
                        <a:rPr lang="en-US" sz="2000" b="0" strike="noStrike" spc="-1">
                          <a:solidFill>
                            <a:schemeClr val="dk1"/>
                          </a:solidFill>
                          <a:latin typeface="Times New Roman"/>
                          <a:ea typeface="Times New Roman"/>
                        </a:rPr>
                        <a:t> </a:t>
                      </a:r>
                      <a:r>
                        <a:rPr lang="ru-RU" sz="2000" b="0" strike="noStrike" spc="-1">
                          <a:solidFill>
                            <a:schemeClr val="dk1"/>
                          </a:solidFill>
                          <a:latin typeface="Times New Roman"/>
                          <a:ea typeface="Times New Roman"/>
                        </a:rPr>
                        <a:t>582 483,5</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defTabSz="457200">
                        <a:lnSpc>
                          <a:spcPct val="100000"/>
                        </a:lnSpc>
                        <a:defRPr/>
                      </a:pPr>
                      <a:r>
                        <a:rPr lang="ru-RU" sz="2000" b="0" strike="noStrike" spc="-1">
                          <a:solidFill>
                            <a:schemeClr val="dk1"/>
                          </a:solidFill>
                          <a:latin typeface="Times New Roman"/>
                          <a:ea typeface="Times New Roman"/>
                        </a:rPr>
                        <a:t>1</a:t>
                      </a:r>
                      <a:r>
                        <a:rPr lang="en-US" sz="2000" b="0" strike="noStrike" spc="-1">
                          <a:solidFill>
                            <a:schemeClr val="dk1"/>
                          </a:solidFill>
                          <a:latin typeface="Times New Roman"/>
                          <a:ea typeface="Times New Roman"/>
                        </a:rPr>
                        <a:t> </a:t>
                      </a:r>
                      <a:r>
                        <a:rPr lang="ru-RU" sz="2000" b="0" strike="noStrike" spc="-1">
                          <a:solidFill>
                            <a:schemeClr val="dk1"/>
                          </a:solidFill>
                          <a:latin typeface="Times New Roman"/>
                          <a:ea typeface="Times New Roman"/>
                        </a:rPr>
                        <a:t>607</a:t>
                      </a:r>
                      <a:r>
                        <a:rPr lang="en-US" sz="2000" b="0" strike="noStrike" spc="-1">
                          <a:solidFill>
                            <a:schemeClr val="dk1"/>
                          </a:solidFill>
                          <a:latin typeface="Times New Roman"/>
                          <a:ea typeface="Times New Roman"/>
                        </a:rPr>
                        <a:t> </a:t>
                      </a:r>
                      <a:r>
                        <a:rPr lang="ru-RU" sz="2000" b="0" strike="noStrike" spc="-1">
                          <a:solidFill>
                            <a:schemeClr val="dk1"/>
                          </a:solidFill>
                          <a:latin typeface="Times New Roman"/>
                          <a:ea typeface="Times New Roman"/>
                        </a:rPr>
                        <a:t>932,1</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r h="679680">
                <a:tc>
                  <a:txBody>
                    <a:bodyPr/>
                    <a:lstStyle/>
                    <a:p>
                      <a:pPr defTabSz="457200">
                        <a:lnSpc>
                          <a:spcPct val="100000"/>
                        </a:lnSpc>
                        <a:defRPr/>
                      </a:pPr>
                      <a:r>
                        <a:rPr lang="ru-RU" sz="2000" b="0" strike="noStrike" spc="-1">
                          <a:solidFill>
                            <a:srgbClr val="000000"/>
                          </a:solidFill>
                          <a:latin typeface="Times New Roman"/>
                          <a:ea typeface="Times New Roman"/>
                        </a:rPr>
                        <a:t>2.</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defTabSz="457200">
                        <a:lnSpc>
                          <a:spcPct val="100000"/>
                        </a:lnSpc>
                        <a:defRPr/>
                      </a:pPr>
                      <a:r>
                        <a:rPr lang="ru-RU" sz="2000" b="1" strike="noStrike" spc="-1">
                          <a:solidFill>
                            <a:srgbClr val="000000"/>
                          </a:solidFill>
                          <a:latin typeface="Times New Roman"/>
                          <a:ea typeface="Times New Roman"/>
                        </a:rPr>
                        <a:t>РАСХОДЫ</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ctr" defTabSz="457200">
                        <a:lnSpc>
                          <a:spcPct val="100000"/>
                        </a:lnSpc>
                        <a:defRPr/>
                      </a:pPr>
                      <a:r>
                        <a:rPr lang="ru-RU" sz="2000" b="0" strike="noStrike" spc="-1">
                          <a:solidFill>
                            <a:schemeClr val="dk1"/>
                          </a:solidFill>
                          <a:latin typeface="Times New Roman"/>
                          <a:ea typeface="Times New Roman"/>
                        </a:rPr>
                        <a:t>1 104 710,2</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ctr" defTabSz="457200">
                        <a:lnSpc>
                          <a:spcPct val="100000"/>
                        </a:lnSpc>
                        <a:defRPr/>
                      </a:pPr>
                      <a:r>
                        <a:rPr lang="ru-RU" sz="2000" b="0" strike="noStrike" spc="-1">
                          <a:solidFill>
                            <a:srgbClr val="000000"/>
                          </a:solidFill>
                          <a:latin typeface="Times New Roman"/>
                          <a:ea typeface="Times New Roman"/>
                        </a:rPr>
                        <a:t>1</a:t>
                      </a:r>
                      <a:r>
                        <a:rPr lang="en-US" sz="2000" b="0" strike="noStrike" spc="-1">
                          <a:solidFill>
                            <a:srgbClr val="000000"/>
                          </a:solidFill>
                          <a:latin typeface="Times New Roman"/>
                          <a:ea typeface="Times New Roman"/>
                        </a:rPr>
                        <a:t> </a:t>
                      </a:r>
                      <a:r>
                        <a:rPr lang="ru-RU" sz="2000" b="0" strike="noStrike" spc="-1">
                          <a:solidFill>
                            <a:srgbClr val="000000"/>
                          </a:solidFill>
                          <a:latin typeface="Times New Roman"/>
                          <a:ea typeface="Times New Roman"/>
                        </a:rPr>
                        <a:t>404</a:t>
                      </a:r>
                      <a:r>
                        <a:rPr lang="en-US" sz="2000" b="0" strike="noStrike" spc="-1">
                          <a:solidFill>
                            <a:srgbClr val="000000"/>
                          </a:solidFill>
                          <a:latin typeface="Times New Roman"/>
                          <a:ea typeface="Times New Roman"/>
                        </a:rPr>
                        <a:t> </a:t>
                      </a:r>
                      <a:r>
                        <a:rPr lang="ru-RU" sz="2000" b="0" strike="noStrike" spc="-1">
                          <a:solidFill>
                            <a:srgbClr val="000000"/>
                          </a:solidFill>
                          <a:latin typeface="Times New Roman"/>
                          <a:ea typeface="Times New Roman"/>
                        </a:rPr>
                        <a:t>116,7</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nSpc>
                          <a:spcPct val="100000"/>
                        </a:lnSpc>
                        <a:defRPr/>
                      </a:pPr>
                      <a:r>
                        <a:rPr lang="ru-RU" sz="1800" b="0" strike="noStrike" spc="-1">
                          <a:solidFill>
                            <a:srgbClr val="000000"/>
                          </a:solidFill>
                          <a:latin typeface="Arial"/>
                        </a:rPr>
                        <a:t>1 702 176,2</a:t>
                      </a:r>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ctr" defTabSz="457200">
                        <a:lnSpc>
                          <a:spcPct val="100000"/>
                        </a:lnSpc>
                        <a:defRPr/>
                      </a:pPr>
                      <a:r>
                        <a:rPr lang="ru-RU" sz="2000" b="0" strike="noStrike" spc="-1">
                          <a:solidFill>
                            <a:schemeClr val="dk1"/>
                          </a:solidFill>
                          <a:latin typeface="Times New Roman"/>
                          <a:ea typeface="Times New Roman"/>
                        </a:rPr>
                        <a:t>1</a:t>
                      </a:r>
                      <a:r>
                        <a:rPr lang="en-US" sz="2000" b="0" strike="noStrike" spc="-1">
                          <a:solidFill>
                            <a:schemeClr val="dk1"/>
                          </a:solidFill>
                          <a:latin typeface="Times New Roman"/>
                          <a:ea typeface="Times New Roman"/>
                        </a:rPr>
                        <a:t> </a:t>
                      </a:r>
                      <a:r>
                        <a:rPr lang="ru-RU" sz="2000" b="0" strike="noStrike" spc="-1">
                          <a:solidFill>
                            <a:schemeClr val="dk1"/>
                          </a:solidFill>
                          <a:latin typeface="Times New Roman"/>
                          <a:ea typeface="Times New Roman"/>
                        </a:rPr>
                        <a:t>582 483,5</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defTabSz="457200">
                        <a:lnSpc>
                          <a:spcPct val="100000"/>
                        </a:lnSpc>
                        <a:defRPr/>
                      </a:pPr>
                      <a:r>
                        <a:rPr lang="ru-RU" sz="2000" b="0" strike="noStrike" spc="-1">
                          <a:solidFill>
                            <a:schemeClr val="dk1"/>
                          </a:solidFill>
                          <a:latin typeface="Times New Roman"/>
                          <a:ea typeface="Times New Roman"/>
                        </a:rPr>
                        <a:t>1</a:t>
                      </a:r>
                      <a:r>
                        <a:rPr lang="en-US" sz="2000" b="0" strike="noStrike" spc="-1">
                          <a:solidFill>
                            <a:schemeClr val="dk1"/>
                          </a:solidFill>
                          <a:latin typeface="Times New Roman"/>
                          <a:ea typeface="Times New Roman"/>
                        </a:rPr>
                        <a:t> </a:t>
                      </a:r>
                      <a:r>
                        <a:rPr lang="ru-RU" sz="2000" b="0" strike="noStrike" spc="-1">
                          <a:solidFill>
                            <a:schemeClr val="dk1"/>
                          </a:solidFill>
                          <a:latin typeface="Times New Roman"/>
                          <a:ea typeface="Times New Roman"/>
                        </a:rPr>
                        <a:t>607</a:t>
                      </a:r>
                      <a:r>
                        <a:rPr lang="en-US" sz="2000" b="0" strike="noStrike" spc="-1">
                          <a:solidFill>
                            <a:schemeClr val="dk1"/>
                          </a:solidFill>
                          <a:latin typeface="Times New Roman"/>
                          <a:ea typeface="Times New Roman"/>
                        </a:rPr>
                        <a:t> </a:t>
                      </a:r>
                      <a:r>
                        <a:rPr lang="ru-RU" sz="2000" b="0" strike="noStrike" spc="-1">
                          <a:solidFill>
                            <a:schemeClr val="dk1"/>
                          </a:solidFill>
                          <a:latin typeface="Times New Roman"/>
                          <a:ea typeface="Times New Roman"/>
                        </a:rPr>
                        <a:t>932,1</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2"/>
                  </a:ext>
                </a:extLst>
              </a:tr>
              <a:tr h="949680">
                <a:tc>
                  <a:txBody>
                    <a:bodyPr/>
                    <a:lstStyle/>
                    <a:p>
                      <a:pPr defTabSz="457200">
                        <a:lnSpc>
                          <a:spcPct val="100000"/>
                        </a:lnSpc>
                        <a:defRPr/>
                      </a:pPr>
                      <a:r>
                        <a:rPr lang="ru-RU" sz="2000" b="0" strike="noStrike" spc="-1">
                          <a:solidFill>
                            <a:srgbClr val="000000"/>
                          </a:solidFill>
                          <a:latin typeface="Times New Roman"/>
                          <a:ea typeface="Times New Roman"/>
                        </a:rPr>
                        <a:t>3.</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defTabSz="457200">
                        <a:lnSpc>
                          <a:spcPct val="100000"/>
                        </a:lnSpc>
                        <a:defRPr/>
                      </a:pPr>
                      <a:r>
                        <a:rPr lang="ru-RU" sz="2000" b="1" strike="noStrike" spc="-1">
                          <a:solidFill>
                            <a:srgbClr val="000000"/>
                          </a:solidFill>
                          <a:latin typeface="Times New Roman"/>
                          <a:ea typeface="Times New Roman"/>
                        </a:rPr>
                        <a:t>ДЕФИЦИТ (ПРОФИЦИТ)</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ctr" defTabSz="342900">
                        <a:lnSpc>
                          <a:spcPct val="100000"/>
                        </a:lnSpc>
                        <a:tabLst>
                          <a:tab pos="0" algn="l"/>
                        </a:tabLst>
                        <a:defRPr/>
                      </a:pPr>
                      <a:r>
                        <a:rPr lang="ru-RU" sz="2000" b="0" strike="noStrike" spc="-1">
                          <a:solidFill>
                            <a:srgbClr val="000000"/>
                          </a:solidFill>
                          <a:latin typeface="Times New Roman"/>
                          <a:ea typeface="Times New Roman"/>
                        </a:rPr>
                        <a:t>1 000</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2000" b="0" strike="noStrike" spc="-1">
                          <a:solidFill>
                            <a:srgbClr val="000000"/>
                          </a:solidFill>
                          <a:latin typeface="Times New Roman"/>
                          <a:ea typeface="Times New Roman"/>
                        </a:rPr>
                        <a:t>0</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defRPr/>
                      </a:pPr>
                      <a:r>
                        <a:rPr lang="ru-RU" sz="1800" b="0" strike="noStrike" spc="-1">
                          <a:solidFill>
                            <a:srgbClr val="000000"/>
                          </a:solidFill>
                          <a:latin typeface="Arial"/>
                        </a:rPr>
                        <a:t>0</a:t>
                      </a:r>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999999"/>
                    </a:solidFill>
                  </a:tcPr>
                </a:tc>
                <a:tc>
                  <a:txBody>
                    <a:bodyPr/>
                    <a:lstStyle/>
                    <a:p>
                      <a:pPr algn="ctr" defTabSz="457200">
                        <a:lnSpc>
                          <a:spcPct val="100000"/>
                        </a:lnSpc>
                        <a:defRPr/>
                      </a:pPr>
                      <a:r>
                        <a:rPr lang="ru-RU" sz="2000" b="0" strike="noStrike" spc="-1">
                          <a:solidFill>
                            <a:srgbClr val="000000"/>
                          </a:solidFill>
                          <a:latin typeface="Times New Roman"/>
                          <a:ea typeface="Times New Roman"/>
                        </a:rPr>
                        <a:t>0</a:t>
                      </a:r>
                      <a:endParaRPr lang="ru-RU" sz="20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999999"/>
                    </a:solidFill>
                  </a:tcPr>
                </a:tc>
                <a:tc>
                  <a:txBody>
                    <a:bodyPr/>
                    <a:lstStyle/>
                    <a:p>
                      <a:pPr algn="ctr" defTabSz="457200">
                        <a:lnSpc>
                          <a:spcPct val="100000"/>
                        </a:lnSpc>
                        <a:defRPr/>
                      </a:pPr>
                      <a:r>
                        <a:rPr lang="ru-RU" sz="2000" b="0" strike="noStrike" spc="-1">
                          <a:solidFill>
                            <a:schemeClr val="dk1"/>
                          </a:solidFill>
                          <a:latin typeface="Times New Roman"/>
                          <a:ea typeface="Times New Roman"/>
                        </a:rPr>
                        <a:t>0</a:t>
                      </a:r>
                      <a:endParaRPr lang="ru-RU" sz="20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999999"/>
                    </a:solidFill>
                  </a:tcPr>
                </a:tc>
                <a:extLst>
                  <a:ext uri="{0D108BD9-81ED-4DB2-BD59-A6C34878D82A}">
                    <a16:rowId xmlns:a16="http://schemas.microsoft.com/office/drawing/2014/main" val="10003"/>
                  </a:ext>
                </a:extLst>
              </a:tr>
            </a:tbl>
          </a:graphicData>
        </a:graphic>
      </p:graphicFrame>
      <p:sp>
        <p:nvSpPr>
          <p:cNvPr id="222"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II.</a:t>
            </a:r>
            <a:r>
              <a:rPr lang="ru-RU" sz="1800" b="0" strike="noStrike" spc="-1">
                <a:solidFill>
                  <a:schemeClr val="accent5">
                    <a:lumMod val="50000"/>
                  </a:schemeClr>
                </a:solidFill>
                <a:latin typeface="Times New Roman"/>
                <a:ea typeface="Times New Roman"/>
              </a:rPr>
              <a:t> Общие характеристики бюджета</a:t>
            </a:r>
            <a:endParaRPr lang="ru-RU" sz="1800" b="0" strike="noStrike" spc="-1">
              <a:solidFill>
                <a:srgbClr val="FFFFFF"/>
              </a:solidFill>
              <a:latin typeface="Arial"/>
            </a:endParaRPr>
          </a:p>
        </p:txBody>
      </p:sp>
      <p:sp>
        <p:nvSpPr>
          <p:cNvPr id="223" name="CustomShape 2"/>
          <p:cNvSpPr/>
          <p:nvPr/>
        </p:nvSpPr>
        <p:spPr bwMode="auto">
          <a:xfrm>
            <a:off x="657360" y="474120"/>
            <a:ext cx="10875600" cy="15782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marL="365760" indent="-281305" algn="ctr" defTabSz="457200">
              <a:lnSpc>
                <a:spcPct val="100000"/>
              </a:lnSpc>
              <a:spcBef>
                <a:spcPts val="600"/>
              </a:spcBef>
              <a:tabLst>
                <a:tab pos="0" algn="l"/>
              </a:tabLst>
              <a:defRPr/>
            </a:pPr>
            <a:r>
              <a:rPr lang="ru-RU" sz="2400" b="0" strike="noStrike" spc="-1">
                <a:solidFill>
                  <a:schemeClr val="accent4">
                    <a:lumMod val="50000"/>
                  </a:schemeClr>
                </a:solidFill>
                <a:latin typeface="Times New Roman"/>
                <a:ea typeface="Times New Roman"/>
              </a:rPr>
              <a:t>ОСНОВНЫЕ ХАРАКТЕРИСТИКИ БЮДЖЕТА СЛОБОДО-ТУРИНСКОГО МУНИЦИПАЛЬНОГО РАЙОНА НА 2025 ГОД И ПЛАНОВЫЙ ПЕРИОД 2026 И 2027 ГОДОВ</a:t>
            </a:r>
            <a:endParaRPr lang="ru-RU" sz="2400" b="0" strike="noStrike" spc="-1">
              <a:solidFill>
                <a:srgbClr val="FFFFFF"/>
              </a:solidFill>
              <a:latin typeface="Arial"/>
            </a:endParaRPr>
          </a:p>
          <a:p>
            <a:pPr marL="365760" indent="-281305" algn="ctr" defTabSz="457200">
              <a:lnSpc>
                <a:spcPct val="100000"/>
              </a:lnSpc>
              <a:spcBef>
                <a:spcPts val="600"/>
              </a:spcBef>
              <a:tabLst>
                <a:tab pos="0" algn="l"/>
              </a:tabLst>
              <a:defRPr/>
            </a:pPr>
            <a:r>
              <a:rPr lang="en-US" sz="1600" b="0" strike="noStrike" spc="-1">
                <a:solidFill>
                  <a:schemeClr val="accent4">
                    <a:lumMod val="50000"/>
                  </a:schemeClr>
                </a:solidFill>
                <a:latin typeface="Times New Roman"/>
                <a:ea typeface="Times New Roman"/>
              </a:rPr>
              <a:t>																			</a:t>
            </a:r>
            <a:r>
              <a:rPr lang="ru-RU" sz="1600" b="0" strike="noStrike" spc="-1">
                <a:solidFill>
                  <a:schemeClr val="accent4">
                    <a:lumMod val="50000"/>
                  </a:schemeClr>
                </a:solidFill>
                <a:latin typeface="Times New Roman"/>
                <a:ea typeface="Times New Roman"/>
              </a:rPr>
              <a:t>тыс. рублей</a:t>
            </a:r>
            <a:endParaRPr lang="ru-RU" sz="1600" b="0" strike="noStrike" spc="-1">
              <a:solidFill>
                <a:srgbClr val="FFFFFF"/>
              </a:solidFill>
              <a:latin typeface="Arial"/>
            </a:endParaRPr>
          </a:p>
        </p:txBody>
      </p:sp>
      <p:sp>
        <p:nvSpPr>
          <p:cNvPr id="224" name="CustomShape 2"/>
          <p:cNvSpPr/>
          <p:nvPr/>
        </p:nvSpPr>
        <p:spPr bwMode="auto">
          <a:xfrm>
            <a:off x="657360" y="5125680"/>
            <a:ext cx="10875600" cy="8956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marL="365760" indent="-281305" defTabSz="457200">
              <a:lnSpc>
                <a:spcPct val="100000"/>
              </a:lnSpc>
              <a:spcBef>
                <a:spcPts val="600"/>
              </a:spcBef>
              <a:tabLst>
                <a:tab pos="0" algn="l"/>
              </a:tabLst>
              <a:defRPr/>
            </a:pPr>
            <a:r>
              <a:rPr lang="ru-RU" sz="2800" b="0" strike="noStrike" spc="-1">
                <a:solidFill>
                  <a:srgbClr val="000000"/>
                </a:solidFill>
                <a:latin typeface="Times New Roman"/>
                <a:ea typeface="Times New Roman"/>
              </a:rPr>
              <a:t>			Источником покрытия дефицита бюджета являются остатки средств бюджета района предыдущего периода.</a:t>
            </a:r>
            <a:endParaRPr lang="ru-RU" sz="2800" b="0" strike="noStrike" spc="-1">
              <a:solidFill>
                <a:srgbClr val="FFFFFF"/>
              </a:solidFill>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25"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II.</a:t>
            </a:r>
            <a:r>
              <a:rPr lang="ru-RU" sz="1800" b="0" strike="noStrike" spc="-1">
                <a:solidFill>
                  <a:schemeClr val="accent5">
                    <a:lumMod val="50000"/>
                  </a:schemeClr>
                </a:solidFill>
                <a:latin typeface="Times New Roman"/>
                <a:ea typeface="Times New Roman"/>
              </a:rPr>
              <a:t> Общие характеристики бюджета</a:t>
            </a:r>
            <a:endParaRPr lang="ru-RU" sz="1800" b="0" strike="noStrike" spc="-1">
              <a:solidFill>
                <a:srgbClr val="FFFFFF"/>
              </a:solidFill>
              <a:latin typeface="Arial"/>
            </a:endParaRPr>
          </a:p>
        </p:txBody>
      </p:sp>
      <p:sp>
        <p:nvSpPr>
          <p:cNvPr id="226" name="CustomShape 2"/>
          <p:cNvSpPr/>
          <p:nvPr/>
        </p:nvSpPr>
        <p:spPr bwMode="auto">
          <a:xfrm>
            <a:off x="657360" y="474120"/>
            <a:ext cx="10875600" cy="62067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fontScale="96666" lnSpcReduction="10000"/>
          </a:bodyPr>
          <a:lstStyle/>
          <a:p>
            <a:pPr marL="365760" indent="-281305" algn="ctr" defTabSz="457200">
              <a:lnSpc>
                <a:spcPct val="100000"/>
              </a:lnSpc>
              <a:spcBef>
                <a:spcPts val="600"/>
              </a:spcBef>
              <a:tabLst>
                <a:tab pos="0" algn="l"/>
              </a:tabLst>
              <a:defRPr/>
            </a:pPr>
            <a:r>
              <a:rPr lang="ru-RU" sz="2800" b="0" strike="noStrike" spc="-1">
                <a:solidFill>
                  <a:srgbClr val="000000"/>
                </a:solidFill>
                <a:latin typeface="Times New Roman"/>
                <a:ea typeface="Times New Roman"/>
              </a:rPr>
              <a:t>Бюджетная политика в области расходов на 2025 год и плановый период 2026 и 2027 годов</a:t>
            </a:r>
            <a:endParaRPr lang="ru-RU" sz="2800" b="0" strike="noStrike" spc="-1">
              <a:solidFill>
                <a:srgbClr val="FFFFFF"/>
              </a:solidFill>
              <a:latin typeface="Arial"/>
            </a:endParaRPr>
          </a:p>
          <a:p>
            <a:pPr marL="365760" indent="-281305" algn="just" defTabSz="457200">
              <a:lnSpc>
                <a:spcPct val="100000"/>
              </a:lnSpc>
              <a:spcBef>
                <a:spcPts val="600"/>
              </a:spcBef>
              <a:tabLst>
                <a:tab pos="0" algn="l"/>
              </a:tabLst>
              <a:defRPr/>
            </a:pPr>
            <a:r>
              <a:rPr lang="ru-RU" sz="1600" b="0" strike="noStrike" spc="-1">
                <a:solidFill>
                  <a:srgbClr val="000000"/>
                </a:solidFill>
                <a:latin typeface="Times New Roman"/>
                <a:ea typeface="Times New Roman"/>
              </a:rPr>
              <a:t>	Главная задача – формирование такого объема расходов, который бы соответствовал реальному прогнозу налоговых доходов и объему поступлений от других уровней бюджетов.</a:t>
            </a:r>
            <a:endParaRPr lang="ru-RU" sz="1600" b="0" strike="noStrike" spc="-1">
              <a:solidFill>
                <a:srgbClr val="FFFFFF"/>
              </a:solidFill>
              <a:latin typeface="Arial"/>
            </a:endParaRPr>
          </a:p>
          <a:p>
            <a:pPr marL="365760" indent="-281305" algn="ctr" defTabSz="457200">
              <a:lnSpc>
                <a:spcPct val="100000"/>
              </a:lnSpc>
              <a:spcBef>
                <a:spcPts val="600"/>
              </a:spcBef>
              <a:tabLst>
                <a:tab pos="0" algn="l"/>
              </a:tabLst>
              <a:defRPr/>
            </a:pPr>
            <a:r>
              <a:rPr lang="ru-RU" sz="2100" b="1" strike="noStrike" spc="-1">
                <a:solidFill>
                  <a:srgbClr val="000000"/>
                </a:solidFill>
                <a:latin typeface="Times New Roman"/>
                <a:ea typeface="Times New Roman"/>
              </a:rPr>
              <a:t>Основные направления работы:</a:t>
            </a:r>
            <a:endParaRPr lang="ru-RU" sz="21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a:buChar char=""/>
              <a:tabLst>
                <a:tab pos="0" algn="l"/>
              </a:tabLst>
              <a:defRPr/>
            </a:pPr>
            <a:r>
              <a:rPr lang="ru-RU" sz="1500" b="0" strike="noStrike" spc="-1">
                <a:solidFill>
                  <a:srgbClr val="000000"/>
                </a:solidFill>
                <a:latin typeface="Times New Roman"/>
                <a:ea typeface="Times New Roman"/>
              </a:rPr>
              <a:t>Создание условий для оказания качественных муниципальных услуг;</a:t>
            </a:r>
            <a:endParaRPr lang="ru-RU" sz="15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a:buChar char=""/>
              <a:tabLst>
                <a:tab pos="0" algn="l"/>
              </a:tabLst>
              <a:defRPr/>
            </a:pPr>
            <a:r>
              <a:rPr lang="ru-RU" sz="1500" b="0" strike="noStrike" spc="-1">
                <a:solidFill>
                  <a:srgbClr val="000000"/>
                </a:solidFill>
                <a:latin typeface="Times New Roman"/>
                <a:ea typeface="Times New Roman"/>
              </a:rPr>
              <a:t>Обеспечение прозрачности и открытости бюджетного процесса;</a:t>
            </a:r>
            <a:endParaRPr lang="ru-RU" sz="15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a:buChar char=""/>
              <a:tabLst>
                <a:tab pos="0" algn="l"/>
              </a:tabLst>
              <a:defRPr/>
            </a:pPr>
            <a:r>
              <a:rPr lang="ru-RU" sz="1500" b="0" strike="noStrike" spc="-1">
                <a:solidFill>
                  <a:srgbClr val="000000"/>
                </a:solidFill>
                <a:latin typeface="Times New Roman"/>
                <a:ea typeface="Times New Roman"/>
              </a:rPr>
              <a:t>Не допускать образования кредиторской задолженности по принятым обязательствам, не принимать бюджетные обязательства при отсутствии доведенных лимитов бюджетных обязательств и объемов финансирования;</a:t>
            </a:r>
            <a:endParaRPr lang="ru-RU" sz="15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a:buChar char=""/>
              <a:tabLst>
                <a:tab pos="0" algn="l"/>
              </a:tabLst>
              <a:defRPr/>
            </a:pPr>
            <a:r>
              <a:rPr lang="ru-RU" sz="1500" b="0" strike="noStrike" spc="-1">
                <a:solidFill>
                  <a:srgbClr val="000000"/>
                </a:solidFill>
                <a:latin typeface="Times New Roman"/>
                <a:ea typeface="Times New Roman"/>
              </a:rPr>
              <a:t>Не допускать образования задолженности по заработной плате и социальным выплатам;</a:t>
            </a:r>
            <a:endParaRPr lang="ru-RU" sz="15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a:buChar char=""/>
              <a:tabLst>
                <a:tab pos="0" algn="l"/>
              </a:tabLst>
              <a:defRPr/>
            </a:pPr>
            <a:r>
              <a:rPr lang="ru-RU" sz="1500" b="0" strike="noStrike" spc="-1">
                <a:solidFill>
                  <a:srgbClr val="000000"/>
                </a:solidFill>
                <a:latin typeface="Times New Roman"/>
                <a:ea typeface="Times New Roman"/>
              </a:rPr>
              <a:t>Принятие решений о сокращении расходов, носящих необязательный характер;</a:t>
            </a:r>
            <a:endParaRPr lang="ru-RU" sz="15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a:buChar char=""/>
              <a:tabLst>
                <a:tab pos="0" algn="l"/>
              </a:tabLst>
              <a:defRPr/>
            </a:pPr>
            <a:r>
              <a:rPr lang="ru-RU" sz="1500" b="0" strike="noStrike" spc="-1">
                <a:solidFill>
                  <a:srgbClr val="000000"/>
                </a:solidFill>
                <a:latin typeface="Times New Roman"/>
                <a:ea typeface="Times New Roman"/>
              </a:rPr>
              <a:t>Обеспечение максимально эффективного и прозрачного использования бюджетных средств для достижения конечных, измеримых, общественно значимых результатов;</a:t>
            </a:r>
            <a:endParaRPr lang="ru-RU" sz="15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a:buChar char=""/>
              <a:tabLst>
                <a:tab pos="0" algn="l"/>
              </a:tabLst>
              <a:defRPr/>
            </a:pPr>
            <a:r>
              <a:rPr lang="ru-RU" sz="1500" b="0" strike="noStrike" spc="-1">
                <a:solidFill>
                  <a:srgbClr val="000000"/>
                </a:solidFill>
                <a:latin typeface="Times New Roman"/>
                <a:ea typeface="Times New Roman"/>
              </a:rPr>
              <a:t>Принятие новых расходных обязательств в зависимости от оценки финансовых возможностей бюджета района и оценки ожидаемой эффективности;</a:t>
            </a:r>
            <a:endParaRPr lang="ru-RU" sz="15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a:buChar char=""/>
              <a:tabLst>
                <a:tab pos="0" algn="l"/>
              </a:tabLst>
              <a:defRPr/>
            </a:pPr>
            <a:r>
              <a:rPr lang="ru-RU" sz="1500" b="0" strike="noStrike" spc="-1">
                <a:solidFill>
                  <a:srgbClr val="000000"/>
                </a:solidFill>
                <a:latin typeface="Times New Roman"/>
                <a:ea typeface="Times New Roman"/>
              </a:rPr>
              <a:t>Ведение реестра расходных обязательств с целью учета действующих расходных обязательств и оценки объема средств районного бюджета, необходимых для их использования на трехлетнюю перспективу;</a:t>
            </a:r>
            <a:endParaRPr lang="ru-RU" sz="15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a:buChar char=""/>
              <a:tabLst>
                <a:tab pos="0" algn="l"/>
              </a:tabLst>
              <a:defRPr/>
            </a:pPr>
            <a:r>
              <a:rPr lang="ru-RU" sz="1500" b="0" strike="noStrike" spc="-1">
                <a:solidFill>
                  <a:srgbClr val="000000"/>
                </a:solidFill>
                <a:latin typeface="Times New Roman"/>
                <a:ea typeface="Times New Roman"/>
              </a:rPr>
              <a:t>Установление взаимосвязи между затраченными бюджетными ресурсами и полученными результатами, оценка экономической и социальной эффективности тех или иных видов деятельности финансируемых из районного бюджета;</a:t>
            </a:r>
            <a:endParaRPr lang="ru-RU" sz="15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a:buChar char=""/>
              <a:tabLst>
                <a:tab pos="0" algn="l"/>
              </a:tabLst>
              <a:defRPr/>
            </a:pPr>
            <a:r>
              <a:rPr lang="ru-RU" sz="1500" b="0" strike="noStrike" spc="-1">
                <a:solidFill>
                  <a:srgbClr val="000000"/>
                </a:solidFill>
                <a:latin typeface="Times New Roman"/>
                <a:ea typeface="Times New Roman"/>
              </a:rPr>
              <a:t>Обеспечение жесткого контроля со стороны главных распорядителей бюджетных средств за обязательствами, принимаемыми подведомственными бюджетными учреждениями. Расходные обязательства должны основываться на принципах эффективности и экономии.</a:t>
            </a:r>
            <a:endParaRPr lang="ru-RU" sz="1500" b="0" strike="noStrike" spc="-1">
              <a:solidFill>
                <a:srgbClr val="FFFFFF"/>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27"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III. </a:t>
            </a:r>
            <a:r>
              <a:rPr lang="ru-RU" sz="1800" b="0" strike="noStrike" spc="-1">
                <a:solidFill>
                  <a:schemeClr val="accent5">
                    <a:lumMod val="50000"/>
                  </a:schemeClr>
                </a:solidFill>
                <a:latin typeface="Times New Roman"/>
                <a:ea typeface="Times New Roman"/>
              </a:rPr>
              <a:t>Доходы бюджета</a:t>
            </a:r>
            <a:endParaRPr lang="ru-RU" sz="1800" b="0" strike="noStrike" spc="-1">
              <a:solidFill>
                <a:srgbClr val="FFFFFF"/>
              </a:solidFill>
              <a:latin typeface="Arial"/>
            </a:endParaRPr>
          </a:p>
        </p:txBody>
      </p:sp>
      <p:sp>
        <p:nvSpPr>
          <p:cNvPr id="228" name="TextBox 5"/>
          <p:cNvSpPr/>
          <p:nvPr/>
        </p:nvSpPr>
        <p:spPr bwMode="auto">
          <a:xfrm>
            <a:off x="657360" y="724680"/>
            <a:ext cx="10875600" cy="455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marL="365760" indent="-281305" algn="ctr" defTabSz="457200">
              <a:lnSpc>
                <a:spcPct val="100000"/>
              </a:lnSpc>
              <a:spcBef>
                <a:spcPts val="600"/>
              </a:spcBef>
              <a:tabLst>
                <a:tab pos="0" algn="l"/>
              </a:tabLst>
              <a:defRPr/>
            </a:pPr>
            <a:r>
              <a:rPr lang="ru-RU" sz="2400" b="1" strike="noStrike" spc="-1">
                <a:solidFill>
                  <a:schemeClr val="accent4">
                    <a:lumMod val="50000"/>
                  </a:schemeClr>
                </a:solidFill>
                <a:latin typeface="Times New Roman"/>
                <a:ea typeface="Times New Roman"/>
              </a:rPr>
              <a:t>Доходы бюджета Слободо-Туринского муниципального района</a:t>
            </a:r>
            <a:endParaRPr lang="ru-RU" sz="2400" b="0" strike="noStrike" spc="-1">
              <a:solidFill>
                <a:srgbClr val="FFFFFF"/>
              </a:solidFill>
              <a:latin typeface="Arial"/>
            </a:endParaRPr>
          </a:p>
        </p:txBody>
      </p:sp>
      <p:graphicFrame>
        <p:nvGraphicFramePr>
          <p:cNvPr id="4" name="Diagram4"/>
          <p:cNvGraphicFramePr>
            <a:graphicFrameLocks/>
          </p:cNvGraphicFramePr>
          <p:nvPr/>
        </p:nvGraphicFramePr>
        <p:xfrm>
          <a:off x="623391" y="1268760"/>
          <a:ext cx="10875600" cy="4945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29" name="Объект 9"/>
          <p:cNvPicPr/>
          <p:nvPr/>
        </p:nvPicPr>
        <p:blipFill>
          <a:blip r:embed="rId3"/>
          <a:stretch/>
        </p:blipFill>
        <p:spPr bwMode="auto">
          <a:xfrm>
            <a:off x="7176120" y="1337040"/>
            <a:ext cx="2802600" cy="492120"/>
          </a:xfrm>
          <a:prstGeom prst="rect">
            <a:avLst/>
          </a:prstGeom>
          <a:ln w="0">
            <a:noFill/>
          </a:ln>
        </p:spPr>
      </p:pic>
      <p:sp>
        <p:nvSpPr>
          <p:cNvPr id="230"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III. </a:t>
            </a:r>
            <a:r>
              <a:rPr lang="ru-RU" sz="1800" b="0" strike="noStrike" spc="-1">
                <a:solidFill>
                  <a:schemeClr val="accent5">
                    <a:lumMod val="50000"/>
                  </a:schemeClr>
                </a:solidFill>
                <a:latin typeface="Times New Roman"/>
                <a:ea typeface="Times New Roman"/>
              </a:rPr>
              <a:t>Доходы бюджета</a:t>
            </a:r>
            <a:endParaRPr lang="ru-RU" sz="1800" b="0" strike="noStrike" spc="-1">
              <a:solidFill>
                <a:srgbClr val="FFFFFF"/>
              </a:solidFill>
              <a:latin typeface="Arial"/>
            </a:endParaRPr>
          </a:p>
        </p:txBody>
      </p:sp>
      <p:sp>
        <p:nvSpPr>
          <p:cNvPr id="231" name="TextBox 5"/>
          <p:cNvSpPr/>
          <p:nvPr/>
        </p:nvSpPr>
        <p:spPr bwMode="auto">
          <a:xfrm>
            <a:off x="657360" y="675360"/>
            <a:ext cx="10875600" cy="455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marL="365760" indent="-281305" algn="ctr" defTabSz="457200">
              <a:lnSpc>
                <a:spcPct val="100000"/>
              </a:lnSpc>
              <a:spcBef>
                <a:spcPts val="600"/>
              </a:spcBef>
              <a:tabLst>
                <a:tab pos="0" algn="l"/>
              </a:tabLst>
              <a:defRPr/>
            </a:pPr>
            <a:r>
              <a:rPr lang="ru-RU" sz="2400" b="1" strike="noStrike" spc="-1">
                <a:solidFill>
                  <a:srgbClr val="000000"/>
                </a:solidFill>
                <a:latin typeface="Times New Roman"/>
                <a:ea typeface="Times New Roman"/>
              </a:rPr>
              <a:t>Основные налоговые доходы местного бюджета на 2025-2027 годы</a:t>
            </a:r>
            <a:endParaRPr lang="ru-RU" sz="2400" b="0" strike="noStrike" spc="-1">
              <a:solidFill>
                <a:srgbClr val="FFFFFF"/>
              </a:solidFill>
              <a:latin typeface="Arial"/>
            </a:endParaRPr>
          </a:p>
        </p:txBody>
      </p:sp>
      <p:sp>
        <p:nvSpPr>
          <p:cNvPr id="232" name="Стрелка: вниз 6"/>
          <p:cNvSpPr/>
          <p:nvPr/>
        </p:nvSpPr>
        <p:spPr bwMode="auto">
          <a:xfrm>
            <a:off x="2351584" y="1337040"/>
            <a:ext cx="2548080" cy="459720"/>
          </a:xfrm>
          <a:prstGeom prst="downArrow">
            <a:avLst>
              <a:gd name="adj1" fmla="val 50000"/>
              <a:gd name="adj2" fmla="val 50000"/>
            </a:avLst>
          </a:prstGeom>
          <a:solidFill>
            <a:srgbClr val="CD811F"/>
          </a:solidFill>
          <a:ln cap="rnd">
            <a:solidFill>
              <a:srgbClr val="FFFFFF"/>
            </a:solidFill>
            <a:round/>
          </a:ln>
        </p:spPr>
        <p:style>
          <a:lnRef idx="3">
            <a:schemeClr val="lt1"/>
          </a:lnRef>
          <a:fillRef idx="1">
            <a:schemeClr val="accent6"/>
          </a:fillRef>
          <a:effectRef idx="1">
            <a:schemeClr val="accent6"/>
          </a:effectRef>
          <a:fontRef idx="minor"/>
        </p:style>
        <p:txBody>
          <a:bodyPr lIns="90000" tIns="45000" rIns="90000" bIns="45000" anchor="ctr">
            <a:noAutofit/>
          </a:bodyPr>
          <a:lstStyle/>
          <a:p>
            <a:pPr algn="ctr" defTabSz="457200">
              <a:lnSpc>
                <a:spcPct val="100000"/>
              </a:lnSpc>
              <a:defRPr/>
            </a:pPr>
            <a:endParaRPr lang="ru-RU" sz="1800" b="0" strike="noStrike" spc="-1">
              <a:solidFill>
                <a:schemeClr val="lt1"/>
              </a:solidFill>
              <a:latin typeface="Century Gothic"/>
            </a:endParaRPr>
          </a:p>
        </p:txBody>
      </p:sp>
      <p:sp>
        <p:nvSpPr>
          <p:cNvPr id="233" name="TextBox 13"/>
          <p:cNvSpPr/>
          <p:nvPr/>
        </p:nvSpPr>
        <p:spPr bwMode="auto">
          <a:xfrm>
            <a:off x="1296360" y="2060848"/>
            <a:ext cx="4798800" cy="3968863"/>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457200">
              <a:lnSpc>
                <a:spcPct val="100000"/>
              </a:lnSpc>
              <a:defRPr/>
            </a:pPr>
            <a:r>
              <a:rPr lang="ru-RU" sz="1400" b="1" strike="noStrike" spc="-1">
                <a:solidFill>
                  <a:srgbClr val="000000"/>
                </a:solidFill>
                <a:latin typeface="Times New Roman"/>
                <a:ea typeface="Times New Roman"/>
              </a:rPr>
              <a:t>Налоговая ставка по налогу на доходы физических лиц </a:t>
            </a:r>
            <a:r>
              <a:rPr lang="ru-RU" sz="1400" b="0" strike="noStrike" spc="-1">
                <a:solidFill>
                  <a:srgbClr val="000000"/>
                </a:solidFill>
                <a:latin typeface="Times New Roman"/>
                <a:ea typeface="Times New Roman"/>
              </a:rPr>
              <a:t>установлена 13% при доходах до 2,4 млн. руб. включительно, 15 %  при доходе свыше 2,4 млн. руб. до 5 млн. руб. включительно, 18% при доходе свыше 5 млн. руб. до 20 млн. руб. включительно, 20% при доходе свыше 20 млн. руб. до 50 млн. руб. и 22% при доходах свыше 50 млн. руб.</a:t>
            </a:r>
            <a:endParaRPr lang="ru-RU" sz="1400" b="0" strike="noStrike" spc="-1">
              <a:solidFill>
                <a:srgbClr val="FFFFFF"/>
              </a:solidFill>
              <a:latin typeface="Arial"/>
            </a:endParaRPr>
          </a:p>
          <a:p>
            <a:pPr algn="ctr" defTabSz="457200">
              <a:lnSpc>
                <a:spcPct val="100000"/>
              </a:lnSpc>
              <a:defRPr/>
            </a:pPr>
            <a:endParaRPr lang="ru-RU" sz="1400" b="0" strike="noStrike" spc="-1">
              <a:solidFill>
                <a:srgbClr val="FFFFFF"/>
              </a:solidFill>
              <a:latin typeface="Arial"/>
            </a:endParaRPr>
          </a:p>
          <a:p>
            <a:pPr algn="ctr" defTabSz="457200">
              <a:lnSpc>
                <a:spcPct val="100000"/>
              </a:lnSpc>
              <a:defRPr/>
            </a:pPr>
            <a:r>
              <a:rPr lang="ru-RU" sz="1400" b="0" strike="noStrike" spc="-1">
                <a:solidFill>
                  <a:srgbClr val="000000"/>
                </a:solidFill>
                <a:latin typeface="Times New Roman"/>
                <a:ea typeface="Times New Roman"/>
              </a:rPr>
              <a:t>35% - в отношении стоимости выигрышей и призов,  суммы экономии на процентах при получении кредитных средств, платы за использование денежных средств членов кредитного потреб. кооператива</a:t>
            </a:r>
            <a:endParaRPr lang="ru-RU" sz="1400" b="0" strike="noStrike" spc="-1">
              <a:solidFill>
                <a:srgbClr val="FFFFFF"/>
              </a:solidFill>
              <a:latin typeface="Arial"/>
            </a:endParaRPr>
          </a:p>
          <a:p>
            <a:pPr algn="ctr" defTabSz="457200">
              <a:lnSpc>
                <a:spcPct val="100000"/>
              </a:lnSpc>
              <a:defRPr/>
            </a:pPr>
            <a:endParaRPr lang="ru-RU" sz="1400" b="0" strike="noStrike" spc="-1">
              <a:solidFill>
                <a:srgbClr val="FFFFFF"/>
              </a:solidFill>
              <a:latin typeface="Arial"/>
            </a:endParaRPr>
          </a:p>
          <a:p>
            <a:pPr algn="ctr" defTabSz="457200">
              <a:lnSpc>
                <a:spcPct val="100000"/>
              </a:lnSpc>
              <a:defRPr/>
            </a:pPr>
            <a:r>
              <a:rPr lang="ru-RU" sz="1400" b="0" strike="noStrike" spc="-1">
                <a:solidFill>
                  <a:srgbClr val="000000"/>
                </a:solidFill>
                <a:latin typeface="Times New Roman"/>
                <a:ea typeface="Times New Roman"/>
              </a:rPr>
              <a:t>Зачисляется в размере 97% в бюджет МР (согласно Бюджетного кодекса-13%;</a:t>
            </a:r>
            <a:endParaRPr lang="ru-RU" sz="1400" b="0" strike="noStrike" spc="-1">
              <a:solidFill>
                <a:srgbClr val="FFFFFF"/>
              </a:solidFill>
              <a:latin typeface="Arial"/>
            </a:endParaRPr>
          </a:p>
          <a:p>
            <a:pPr algn="ctr" defTabSz="457200">
              <a:lnSpc>
                <a:spcPct val="100000"/>
              </a:lnSpc>
              <a:defRPr/>
            </a:pPr>
            <a:r>
              <a:rPr lang="ru-RU" sz="1400" b="0" strike="noStrike" spc="-1">
                <a:solidFill>
                  <a:srgbClr val="000000"/>
                </a:solidFill>
                <a:latin typeface="Times New Roman"/>
                <a:ea typeface="Times New Roman"/>
              </a:rPr>
              <a:t>Единый норматив, установленный Областным законом СО -1%;</a:t>
            </a:r>
            <a:endParaRPr lang="ru-RU" sz="1400" b="0" strike="noStrike" spc="-1">
              <a:solidFill>
                <a:srgbClr val="FFFFFF"/>
              </a:solidFill>
              <a:latin typeface="Arial"/>
            </a:endParaRPr>
          </a:p>
          <a:p>
            <a:pPr algn="ctr" defTabSz="457200">
              <a:lnSpc>
                <a:spcPct val="100000"/>
              </a:lnSpc>
              <a:defRPr/>
            </a:pPr>
            <a:r>
              <a:rPr lang="ru-RU" sz="1400" b="0" strike="noStrike" spc="-1">
                <a:solidFill>
                  <a:srgbClr val="000000"/>
                </a:solidFill>
                <a:latin typeface="Times New Roman"/>
                <a:ea typeface="Times New Roman"/>
              </a:rPr>
              <a:t>дополнительный норматив в 2025-2027 гг. -83%)</a:t>
            </a:r>
            <a:endParaRPr lang="ru-RU" sz="1400" b="0" strike="noStrike" spc="-1">
              <a:solidFill>
                <a:srgbClr val="FFFFFF"/>
              </a:solidFill>
              <a:latin typeface="Arial"/>
            </a:endParaRPr>
          </a:p>
        </p:txBody>
      </p:sp>
      <p:sp>
        <p:nvSpPr>
          <p:cNvPr id="234" name="TextBox 15"/>
          <p:cNvSpPr/>
          <p:nvPr/>
        </p:nvSpPr>
        <p:spPr bwMode="auto">
          <a:xfrm>
            <a:off x="6266160" y="2136240"/>
            <a:ext cx="4798800" cy="2526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457200">
              <a:lnSpc>
                <a:spcPct val="100000"/>
              </a:lnSpc>
              <a:defRPr/>
            </a:pPr>
            <a:r>
              <a:rPr lang="ru-RU" sz="1600" b="1" strike="noStrike" spc="-1">
                <a:solidFill>
                  <a:srgbClr val="000000"/>
                </a:solidFill>
                <a:latin typeface="Times New Roman"/>
                <a:ea typeface="Times New Roman"/>
              </a:rPr>
              <a:t>Упрощенная система налогообложения-</a:t>
            </a:r>
            <a:endParaRPr lang="ru-RU" sz="1600" b="0" strike="noStrike" spc="-1">
              <a:solidFill>
                <a:srgbClr val="FFFFFF"/>
              </a:solidFill>
              <a:latin typeface="Arial"/>
            </a:endParaRPr>
          </a:p>
          <a:p>
            <a:pPr algn="ctr" defTabSz="457200">
              <a:lnSpc>
                <a:spcPct val="100000"/>
              </a:lnSpc>
              <a:defRPr/>
            </a:pPr>
            <a:r>
              <a:rPr lang="ru-RU" sz="1600" b="0" strike="noStrike" spc="-1">
                <a:solidFill>
                  <a:srgbClr val="000000"/>
                </a:solidFill>
                <a:latin typeface="Times New Roman"/>
                <a:ea typeface="Times New Roman"/>
              </a:rPr>
              <a:t>ставка 6% - объект налогообложения  «доходы» (законами субъектов Российской Федерации могут быть установлены налоговые ставки в пределах от 1%-6%),</a:t>
            </a:r>
            <a:endParaRPr lang="ru-RU" sz="1600" b="0" strike="noStrike" spc="-1">
              <a:solidFill>
                <a:srgbClr val="FFFFFF"/>
              </a:solidFill>
              <a:latin typeface="Arial"/>
            </a:endParaRPr>
          </a:p>
          <a:p>
            <a:pPr algn="ctr" defTabSz="457200">
              <a:lnSpc>
                <a:spcPct val="100000"/>
              </a:lnSpc>
              <a:defRPr/>
            </a:pPr>
            <a:r>
              <a:rPr lang="ru-RU" sz="1600" b="0" strike="noStrike" spc="-1">
                <a:solidFill>
                  <a:srgbClr val="000000"/>
                </a:solidFill>
                <a:latin typeface="Times New Roman"/>
                <a:ea typeface="Times New Roman"/>
              </a:rPr>
              <a:t>ставка 15% - объект налогообложения </a:t>
            </a:r>
            <a:endParaRPr lang="ru-RU" sz="1600" b="0" strike="noStrike" spc="-1">
              <a:solidFill>
                <a:srgbClr val="FFFFFF"/>
              </a:solidFill>
              <a:latin typeface="Arial"/>
            </a:endParaRPr>
          </a:p>
          <a:p>
            <a:pPr algn="ctr" defTabSz="457200">
              <a:lnSpc>
                <a:spcPct val="100000"/>
              </a:lnSpc>
              <a:defRPr/>
            </a:pPr>
            <a:r>
              <a:rPr lang="ru-RU" sz="1600" b="0" strike="noStrike" spc="-1">
                <a:solidFill>
                  <a:srgbClr val="000000"/>
                </a:solidFill>
                <a:latin typeface="Times New Roman"/>
                <a:ea typeface="Times New Roman"/>
              </a:rPr>
              <a:t>«доходы-расходы» (законами субъектов Российской Федерации могут быть установлены налоговые ставки в пределах от 5%-15%). </a:t>
            </a:r>
            <a:endParaRPr lang="ru-RU" sz="1600" b="0" strike="noStrike" spc="-1">
              <a:solidFill>
                <a:srgbClr val="FFFFFF"/>
              </a:solidFill>
              <a:latin typeface="Arial"/>
            </a:endParaRPr>
          </a:p>
          <a:p>
            <a:pPr algn="ctr" defTabSz="457200">
              <a:lnSpc>
                <a:spcPct val="100000"/>
              </a:lnSpc>
              <a:defRPr/>
            </a:pPr>
            <a:r>
              <a:rPr lang="ru-RU" sz="1600" b="0" strike="noStrike" spc="-1">
                <a:solidFill>
                  <a:srgbClr val="000000"/>
                </a:solidFill>
                <a:latin typeface="Times New Roman"/>
                <a:ea typeface="Times New Roman"/>
              </a:rPr>
              <a:t>В районный бюджет зачисляется 69,5%.</a:t>
            </a:r>
            <a:endParaRPr lang="ru-RU" sz="1600" b="0" strike="noStrike" spc="-1">
              <a:solidFill>
                <a:srgbClr val="FFFFFF"/>
              </a:solidFill>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5"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III. </a:t>
            </a:r>
            <a:r>
              <a:rPr lang="ru-RU" sz="1800" b="0" strike="noStrike" spc="-1">
                <a:solidFill>
                  <a:schemeClr val="accent5">
                    <a:lumMod val="50000"/>
                  </a:schemeClr>
                </a:solidFill>
                <a:latin typeface="Times New Roman"/>
                <a:ea typeface="Times New Roman"/>
              </a:rPr>
              <a:t>Доходы бюджета</a:t>
            </a:r>
            <a:endParaRPr lang="ru-RU" sz="1800" b="0" strike="noStrike" spc="-1">
              <a:solidFill>
                <a:srgbClr val="FFFFFF"/>
              </a:solidFill>
              <a:latin typeface="Arial"/>
            </a:endParaRPr>
          </a:p>
        </p:txBody>
      </p:sp>
      <p:sp>
        <p:nvSpPr>
          <p:cNvPr id="236" name="TextBox 4"/>
          <p:cNvSpPr/>
          <p:nvPr/>
        </p:nvSpPr>
        <p:spPr bwMode="auto">
          <a:xfrm>
            <a:off x="657360" y="675360"/>
            <a:ext cx="10875600" cy="8211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marL="365760" indent="-281305" algn="ctr" defTabSz="457200">
              <a:lnSpc>
                <a:spcPct val="100000"/>
              </a:lnSpc>
              <a:spcBef>
                <a:spcPts val="600"/>
              </a:spcBef>
              <a:tabLst>
                <a:tab pos="0" algn="l"/>
              </a:tabLst>
              <a:defRPr/>
            </a:pPr>
            <a:r>
              <a:rPr lang="ru-RU" sz="2400" b="1" strike="noStrike" spc="-1">
                <a:solidFill>
                  <a:srgbClr val="000000"/>
                </a:solidFill>
                <a:latin typeface="Times New Roman"/>
                <a:ea typeface="Times New Roman"/>
              </a:rPr>
              <a:t>Основные доходные источники бюджета Слободо-Туринского муниципального района на 2025-2027 годы</a:t>
            </a:r>
            <a:endParaRPr lang="ru-RU" sz="2400" b="0" strike="noStrike" spc="-1">
              <a:solidFill>
                <a:srgbClr val="FFFFFF"/>
              </a:solidFill>
              <a:latin typeface="Arial"/>
            </a:endParaRPr>
          </a:p>
        </p:txBody>
      </p:sp>
      <p:graphicFrame>
        <p:nvGraphicFramePr>
          <p:cNvPr id="237" name="Table 3"/>
          <p:cNvGraphicFramePr>
            <a:graphicFrameLocks/>
          </p:cNvGraphicFramePr>
          <p:nvPr/>
        </p:nvGraphicFramePr>
        <p:xfrm>
          <a:off x="657360" y="1508400"/>
          <a:ext cx="10874160" cy="4672800"/>
        </p:xfrm>
        <a:graphic>
          <a:graphicData uri="http://schemas.openxmlformats.org/drawingml/2006/table">
            <a:tbl>
              <a:tblPr/>
              <a:tblGrid>
                <a:gridCol w="410760">
                  <a:extLst>
                    <a:ext uri="{9D8B030D-6E8A-4147-A177-3AD203B41FA5}">
                      <a16:colId xmlns:a16="http://schemas.microsoft.com/office/drawing/2014/main" val="20000"/>
                    </a:ext>
                  </a:extLst>
                </a:gridCol>
                <a:gridCol w="1401120">
                  <a:extLst>
                    <a:ext uri="{9D8B030D-6E8A-4147-A177-3AD203B41FA5}">
                      <a16:colId xmlns:a16="http://schemas.microsoft.com/office/drawing/2014/main" val="20001"/>
                    </a:ext>
                  </a:extLst>
                </a:gridCol>
                <a:gridCol w="906120">
                  <a:extLst>
                    <a:ext uri="{9D8B030D-6E8A-4147-A177-3AD203B41FA5}">
                      <a16:colId xmlns:a16="http://schemas.microsoft.com/office/drawing/2014/main" val="20002"/>
                    </a:ext>
                  </a:extLst>
                </a:gridCol>
                <a:gridCol w="906120">
                  <a:extLst>
                    <a:ext uri="{9D8B030D-6E8A-4147-A177-3AD203B41FA5}">
                      <a16:colId xmlns:a16="http://schemas.microsoft.com/office/drawing/2014/main" val="20003"/>
                    </a:ext>
                  </a:extLst>
                </a:gridCol>
                <a:gridCol w="906120">
                  <a:extLst>
                    <a:ext uri="{9D8B030D-6E8A-4147-A177-3AD203B41FA5}">
                      <a16:colId xmlns:a16="http://schemas.microsoft.com/office/drawing/2014/main" val="20004"/>
                    </a:ext>
                  </a:extLst>
                </a:gridCol>
                <a:gridCol w="905400">
                  <a:extLst>
                    <a:ext uri="{9D8B030D-6E8A-4147-A177-3AD203B41FA5}">
                      <a16:colId xmlns:a16="http://schemas.microsoft.com/office/drawing/2014/main" val="20005"/>
                    </a:ext>
                  </a:extLst>
                </a:gridCol>
                <a:gridCol w="906840">
                  <a:extLst>
                    <a:ext uri="{9D8B030D-6E8A-4147-A177-3AD203B41FA5}">
                      <a16:colId xmlns:a16="http://schemas.microsoft.com/office/drawing/2014/main" val="20006"/>
                    </a:ext>
                  </a:extLst>
                </a:gridCol>
                <a:gridCol w="906120">
                  <a:extLst>
                    <a:ext uri="{9D8B030D-6E8A-4147-A177-3AD203B41FA5}">
                      <a16:colId xmlns:a16="http://schemas.microsoft.com/office/drawing/2014/main" val="20007"/>
                    </a:ext>
                  </a:extLst>
                </a:gridCol>
                <a:gridCol w="906120">
                  <a:extLst>
                    <a:ext uri="{9D8B030D-6E8A-4147-A177-3AD203B41FA5}">
                      <a16:colId xmlns:a16="http://schemas.microsoft.com/office/drawing/2014/main" val="20008"/>
                    </a:ext>
                  </a:extLst>
                </a:gridCol>
                <a:gridCol w="906120">
                  <a:extLst>
                    <a:ext uri="{9D8B030D-6E8A-4147-A177-3AD203B41FA5}">
                      <a16:colId xmlns:a16="http://schemas.microsoft.com/office/drawing/2014/main" val="20009"/>
                    </a:ext>
                  </a:extLst>
                </a:gridCol>
                <a:gridCol w="906120">
                  <a:extLst>
                    <a:ext uri="{9D8B030D-6E8A-4147-A177-3AD203B41FA5}">
                      <a16:colId xmlns:a16="http://schemas.microsoft.com/office/drawing/2014/main" val="20010"/>
                    </a:ext>
                  </a:extLst>
                </a:gridCol>
                <a:gridCol w="907200">
                  <a:extLst>
                    <a:ext uri="{9D8B030D-6E8A-4147-A177-3AD203B41FA5}">
                      <a16:colId xmlns:a16="http://schemas.microsoft.com/office/drawing/2014/main" val="20011"/>
                    </a:ext>
                  </a:extLst>
                </a:gridCol>
              </a:tblGrid>
              <a:tr h="368280">
                <a:tc rowSpan="2">
                  <a:txBody>
                    <a:bodyPr/>
                    <a:lstStyle/>
                    <a:p>
                      <a:pPr marL="101600" defTabSz="457200">
                        <a:lnSpc>
                          <a:spcPts val="850"/>
                        </a:lnSpc>
                        <a:defRPr/>
                      </a:pPr>
                      <a:r>
                        <a:rPr lang="ru-RU" sz="1400" b="0" strike="noStrike" spc="-1">
                          <a:solidFill>
                            <a:schemeClr val="tx1"/>
                          </a:solidFill>
                          <a:latin typeface="Times New Roman"/>
                          <a:ea typeface="Times New Roman"/>
                        </a:rPr>
                        <a:t>№ п/п</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rowSpan="2">
                  <a:txBody>
                    <a:bodyPr/>
                    <a:lstStyle/>
                    <a:p>
                      <a:pPr algn="ctr" defTabSz="457200">
                        <a:lnSpc>
                          <a:spcPts val="850"/>
                        </a:lnSpc>
                        <a:defRPr/>
                      </a:pPr>
                      <a:r>
                        <a:rPr lang="ru-RU" sz="1400" b="0" strike="noStrike" spc="-1">
                          <a:solidFill>
                            <a:schemeClr val="tx1"/>
                          </a:solidFill>
                          <a:latin typeface="Times New Roman"/>
                          <a:ea typeface="Times New Roman"/>
                        </a:rPr>
                        <a:t>Наименование</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rowSpan="2">
                  <a:txBody>
                    <a:bodyPr/>
                    <a:lstStyle/>
                    <a:p>
                      <a:pPr algn="ctr" defTabSz="457200">
                        <a:lnSpc>
                          <a:spcPts val="1130"/>
                        </a:lnSpc>
                        <a:defRPr/>
                      </a:pPr>
                      <a:r>
                        <a:rPr lang="ru-RU" sz="1400" b="0" strike="noStrike" spc="-1">
                          <a:solidFill>
                            <a:schemeClr val="tx1"/>
                          </a:solidFill>
                          <a:latin typeface="Times New Roman"/>
                          <a:ea typeface="Times New Roman"/>
                        </a:rPr>
                        <a:t>2024 год (первоначальное Решение Думы), сумма, тыс. руб.</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rowSpan="2">
                  <a:txBody>
                    <a:bodyPr/>
                    <a:lstStyle/>
                    <a:p>
                      <a:pPr algn="ctr" defTabSz="457200">
                        <a:lnSpc>
                          <a:spcPts val="1130"/>
                        </a:lnSpc>
                        <a:defRPr/>
                      </a:pPr>
                      <a:r>
                        <a:rPr lang="ru-RU" sz="1400" b="0" strike="noStrike" spc="-1">
                          <a:solidFill>
                            <a:schemeClr val="tx1"/>
                          </a:solidFill>
                          <a:latin typeface="Times New Roman"/>
                          <a:ea typeface="Times New Roman"/>
                        </a:rPr>
                        <a:t>2025 год (первоначальное Решение Думы), сумма, тыс. руб.</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rowSpan="2">
                  <a:txBody>
                    <a:bodyPr/>
                    <a:lstStyle/>
                    <a:p>
                      <a:pPr algn="ctr" defTabSz="457200">
                        <a:lnSpc>
                          <a:spcPts val="1130"/>
                        </a:lnSpc>
                        <a:defRPr/>
                      </a:pPr>
                      <a:r>
                        <a:rPr lang="ru-RU" sz="1400" b="0" strike="noStrike" spc="-1">
                          <a:solidFill>
                            <a:schemeClr val="tx1"/>
                          </a:solidFill>
                          <a:latin typeface="Times New Roman"/>
                          <a:ea typeface="Times New Roman"/>
                        </a:rPr>
                        <a:t>Структура бюджета, %</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rowSpan="2">
                  <a:txBody>
                    <a:bodyPr/>
                    <a:lstStyle/>
                    <a:p>
                      <a:pPr algn="ctr" defTabSz="457200">
                        <a:lnSpc>
                          <a:spcPts val="1130"/>
                        </a:lnSpc>
                        <a:defRPr/>
                      </a:pPr>
                      <a:r>
                        <a:rPr lang="ru-RU" sz="1400" b="0" strike="noStrike" spc="-1">
                          <a:solidFill>
                            <a:schemeClr val="tx1"/>
                          </a:solidFill>
                          <a:latin typeface="Times New Roman"/>
                          <a:ea typeface="Times New Roman"/>
                        </a:rPr>
                        <a:t>Рост +; Сниже­ние - 2025 года к 2024 году</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gridSpan="6">
                  <a:txBody>
                    <a:bodyPr/>
                    <a:lstStyle/>
                    <a:p>
                      <a:pPr algn="ctr" defTabSz="457200">
                        <a:lnSpc>
                          <a:spcPts val="850"/>
                        </a:lnSpc>
                        <a:defRPr/>
                      </a:pPr>
                      <a:r>
                        <a:rPr lang="ru-RU" sz="1400" b="0" strike="noStrike" spc="-1">
                          <a:solidFill>
                            <a:srgbClr val="000000"/>
                          </a:solidFill>
                          <a:latin typeface="Times New Roman"/>
                          <a:ea typeface="Times New Roman"/>
                        </a:rPr>
                        <a:t>Плановый период</a:t>
                      </a:r>
                      <a:endParaRPr lang="ru-RU" sz="1400" b="0" strike="noStrike" spc="-1">
                        <a:solidFill>
                          <a:srgbClr val="000000"/>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1473840">
                <a:tc vMerge="1">
                  <a:txBody>
                    <a:bodyPr/>
                    <a:lstStyle/>
                    <a:p>
                      <a:pPr>
                        <a:defRPr/>
                      </a:pPr>
                      <a:endParaRPr lang="ru-RU"/>
                    </a:p>
                  </a:txBody>
                  <a:tcPr marL="90000" marR="90000">
                    <a:lnL w="12700" algn="ctr">
                      <a:noFill/>
                    </a:lnL>
                    <a:lnR w="12700" algn="ctr">
                      <a:noFill/>
                    </a:lnR>
                    <a:lnT w="12700" algn="ctr">
                      <a:noFill/>
                    </a:lnT>
                    <a:lnB w="12700" algn="ctr">
                      <a:noFill/>
                    </a:lnB>
                    <a:solidFill>
                      <a:srgbClr val="729FCF"/>
                    </a:solidFill>
                  </a:tcPr>
                </a:tc>
                <a:tc vMerge="1">
                  <a:txBody>
                    <a:bodyPr/>
                    <a:lstStyle/>
                    <a:p>
                      <a:pPr>
                        <a:defRPr/>
                      </a:pPr>
                      <a:endParaRPr lang="ru-RU"/>
                    </a:p>
                  </a:txBody>
                  <a:tcPr marL="90000" marR="90000">
                    <a:lnL w="12700" algn="ctr">
                      <a:noFill/>
                    </a:lnL>
                    <a:lnR w="12700" algn="ctr">
                      <a:noFill/>
                    </a:lnR>
                    <a:lnT w="12700" algn="ctr">
                      <a:noFill/>
                    </a:lnT>
                    <a:lnB w="12700" algn="ctr">
                      <a:noFill/>
                    </a:lnB>
                    <a:solidFill>
                      <a:srgbClr val="729FCF"/>
                    </a:solidFill>
                  </a:tcPr>
                </a:tc>
                <a:tc vMerge="1">
                  <a:txBody>
                    <a:bodyPr/>
                    <a:lstStyle/>
                    <a:p>
                      <a:pPr>
                        <a:defRPr/>
                      </a:pPr>
                      <a:endParaRPr lang="ru-RU"/>
                    </a:p>
                  </a:txBody>
                  <a:tcPr marL="90000" marR="90000">
                    <a:lnL w="12700" algn="ctr">
                      <a:noFill/>
                    </a:lnL>
                    <a:lnR w="12700" algn="ctr">
                      <a:noFill/>
                    </a:lnR>
                    <a:lnT w="12700" algn="ctr">
                      <a:noFill/>
                    </a:lnT>
                    <a:lnB w="12700" algn="ctr">
                      <a:noFill/>
                    </a:lnB>
                    <a:solidFill>
                      <a:srgbClr val="729FCF"/>
                    </a:solidFill>
                  </a:tcPr>
                </a:tc>
                <a:tc vMerge="1">
                  <a:txBody>
                    <a:bodyPr/>
                    <a:lstStyle/>
                    <a:p>
                      <a:pPr>
                        <a:defRPr/>
                      </a:pPr>
                      <a:endParaRPr lang="ru-RU"/>
                    </a:p>
                  </a:txBody>
                  <a:tcPr marL="90000" marR="90000">
                    <a:lnL w="12700" algn="ctr">
                      <a:noFill/>
                    </a:lnL>
                    <a:lnR w="12700" algn="ctr">
                      <a:noFill/>
                    </a:lnR>
                    <a:lnT w="12700" algn="ctr">
                      <a:noFill/>
                    </a:lnT>
                    <a:lnB w="12700" algn="ctr">
                      <a:noFill/>
                    </a:lnB>
                    <a:solidFill>
                      <a:srgbClr val="729FCF"/>
                    </a:solidFill>
                  </a:tcPr>
                </a:tc>
                <a:tc vMerge="1">
                  <a:txBody>
                    <a:bodyPr/>
                    <a:lstStyle/>
                    <a:p>
                      <a:pPr>
                        <a:defRPr/>
                      </a:pPr>
                      <a:endParaRPr lang="ru-RU"/>
                    </a:p>
                  </a:txBody>
                  <a:tcPr marL="90000" marR="90000">
                    <a:lnL w="12700" algn="ctr">
                      <a:noFill/>
                    </a:lnL>
                    <a:lnR w="12700" algn="ctr">
                      <a:noFill/>
                    </a:lnR>
                    <a:lnT w="12700" algn="ctr">
                      <a:noFill/>
                    </a:lnT>
                    <a:lnB w="12700" algn="ctr">
                      <a:noFill/>
                    </a:lnB>
                    <a:solidFill>
                      <a:srgbClr val="729FCF"/>
                    </a:solidFill>
                  </a:tcPr>
                </a:tc>
                <a:tc vMerge="1">
                  <a:txBody>
                    <a:bodyPr/>
                    <a:lstStyle/>
                    <a:p>
                      <a:pPr>
                        <a:defRPr/>
                      </a:pPr>
                      <a:endParaRPr lang="ru-RU"/>
                    </a:p>
                  </a:txBody>
                  <a:tcPr marL="90000" marR="90000">
                    <a:lnL w="12700" algn="ctr">
                      <a:noFill/>
                    </a:lnL>
                    <a:lnR w="12700" algn="ctr">
                      <a:noFill/>
                    </a:lnR>
                    <a:lnT w="12700" algn="ctr">
                      <a:noFill/>
                    </a:lnT>
                    <a:lnB w="12700" algn="ctr">
                      <a:noFill/>
                    </a:lnB>
                    <a:solidFill>
                      <a:srgbClr val="729FCF"/>
                    </a:solidFill>
                  </a:tcPr>
                </a:tc>
                <a:tc>
                  <a:txBody>
                    <a:bodyPr/>
                    <a:lstStyle/>
                    <a:p>
                      <a:pPr algn="ctr" defTabSz="457200">
                        <a:lnSpc>
                          <a:spcPts val="1130"/>
                        </a:lnSpc>
                        <a:tabLst>
                          <a:tab pos="0" algn="l"/>
                        </a:tabLst>
                        <a:defRPr/>
                      </a:pPr>
                      <a:r>
                        <a:rPr lang="ru-RU" sz="1400" b="0" strike="noStrike" spc="-1">
                          <a:solidFill>
                            <a:schemeClr val="tx1"/>
                          </a:solidFill>
                          <a:latin typeface="Times New Roman"/>
                          <a:ea typeface="Times New Roman"/>
                        </a:rPr>
                        <a:t>2026 год (первоначальное Решение Думы), сумма, тыс. руб.</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lumMod val="20000"/>
                        <a:lumOff val="80000"/>
                      </a:schemeClr>
                    </a:solidFill>
                  </a:tcPr>
                </a:tc>
                <a:tc>
                  <a:txBody>
                    <a:bodyPr/>
                    <a:lstStyle/>
                    <a:p>
                      <a:pPr algn="ctr" defTabSz="457200">
                        <a:lnSpc>
                          <a:spcPts val="1115"/>
                        </a:lnSpc>
                        <a:defRPr/>
                      </a:pPr>
                      <a:r>
                        <a:rPr lang="ru-RU" sz="1400" b="0" strike="noStrike" spc="-1">
                          <a:solidFill>
                            <a:schemeClr val="tx1"/>
                          </a:solidFill>
                          <a:latin typeface="Times New Roman"/>
                          <a:ea typeface="Times New Roman"/>
                        </a:rPr>
                        <a:t>Структура</a:t>
                      </a:r>
                      <a:endParaRPr lang="ru-RU" sz="1400" b="0" strike="noStrike" spc="-1">
                        <a:solidFill>
                          <a:schemeClr val="tx1"/>
                        </a:solidFill>
                        <a:latin typeface="Arial"/>
                      </a:endParaRPr>
                    </a:p>
                    <a:p>
                      <a:pPr algn="ctr" defTabSz="457200">
                        <a:lnSpc>
                          <a:spcPts val="1115"/>
                        </a:lnSpc>
                        <a:defRPr/>
                      </a:pPr>
                      <a:r>
                        <a:rPr lang="ru-RU" sz="1400" b="0" strike="noStrike" spc="-1">
                          <a:solidFill>
                            <a:schemeClr val="tx1"/>
                          </a:solidFill>
                          <a:latin typeface="Times New Roman"/>
                          <a:ea typeface="Times New Roman"/>
                        </a:rPr>
                        <a:t>бюджета,</a:t>
                      </a:r>
                      <a:endParaRPr lang="ru-RU" sz="1400" b="0" strike="noStrike" spc="-1">
                        <a:solidFill>
                          <a:schemeClr val="tx1"/>
                        </a:solidFill>
                        <a:latin typeface="Arial"/>
                      </a:endParaRPr>
                    </a:p>
                    <a:p>
                      <a:pPr algn="ctr" defTabSz="457200">
                        <a:lnSpc>
                          <a:spcPts val="1115"/>
                        </a:lnSpc>
                        <a:defRPr/>
                      </a:pPr>
                      <a:r>
                        <a:rPr lang="ru-RU" sz="1400" b="0" strike="noStrike" spc="-1">
                          <a:solidFill>
                            <a:schemeClr val="tx1"/>
                          </a:solidFill>
                          <a:latin typeface="Times New Roman"/>
                          <a:ea typeface="Times New Roman"/>
                        </a:rPr>
                        <a:t>%</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ctr" defTabSz="457200">
                        <a:lnSpc>
                          <a:spcPts val="1130"/>
                        </a:lnSpc>
                        <a:defRPr/>
                      </a:pPr>
                      <a:r>
                        <a:rPr lang="ru-RU" sz="1400" b="0" strike="noStrike" spc="-1">
                          <a:solidFill>
                            <a:schemeClr val="tx1"/>
                          </a:solidFill>
                          <a:latin typeface="Times New Roman"/>
                          <a:ea typeface="Times New Roman"/>
                        </a:rPr>
                        <a:t>Рост +; Сниже­ние —</a:t>
                      </a:r>
                      <a:endParaRPr lang="ru-RU" sz="1400" b="0" strike="noStrike" spc="-1">
                        <a:solidFill>
                          <a:schemeClr val="tx1"/>
                        </a:solidFill>
                        <a:latin typeface="Arial"/>
                      </a:endParaRPr>
                    </a:p>
                    <a:p>
                      <a:pPr algn="ctr" defTabSz="457200">
                        <a:lnSpc>
                          <a:spcPts val="1130"/>
                        </a:lnSpc>
                        <a:defRPr/>
                      </a:pPr>
                      <a:r>
                        <a:rPr lang="ru-RU" sz="1400" b="0" strike="noStrike" spc="-1">
                          <a:solidFill>
                            <a:schemeClr val="tx1"/>
                          </a:solidFill>
                          <a:latin typeface="Times New Roman"/>
                          <a:ea typeface="Times New Roman"/>
                        </a:rPr>
                        <a:t>2026 год к 2025 году</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ctr" defTabSz="457200">
                        <a:lnSpc>
                          <a:spcPts val="1130"/>
                        </a:lnSpc>
                        <a:defRPr/>
                      </a:pPr>
                      <a:r>
                        <a:rPr lang="ru-RU" sz="1400" b="0" strike="noStrike" spc="-1">
                          <a:solidFill>
                            <a:schemeClr val="tx1"/>
                          </a:solidFill>
                          <a:latin typeface="Times New Roman"/>
                          <a:ea typeface="Times New Roman"/>
                        </a:rPr>
                        <a:t>2027 год (первона­чальное Решение Думы), сумма, тыс. руб.</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ctr" defTabSz="457200">
                        <a:lnSpc>
                          <a:spcPts val="1115"/>
                        </a:lnSpc>
                        <a:defRPr/>
                      </a:pPr>
                      <a:r>
                        <a:rPr lang="ru-RU" sz="1400" b="0" strike="noStrike" spc="-1">
                          <a:solidFill>
                            <a:schemeClr val="tx1"/>
                          </a:solidFill>
                          <a:latin typeface="Times New Roman"/>
                          <a:ea typeface="Times New Roman"/>
                        </a:rPr>
                        <a:t>Структура</a:t>
                      </a:r>
                      <a:endParaRPr lang="ru-RU" sz="1400" b="0" strike="noStrike" spc="-1">
                        <a:solidFill>
                          <a:schemeClr val="tx1"/>
                        </a:solidFill>
                        <a:latin typeface="Arial"/>
                      </a:endParaRPr>
                    </a:p>
                    <a:p>
                      <a:pPr algn="ctr" defTabSz="457200">
                        <a:lnSpc>
                          <a:spcPts val="1115"/>
                        </a:lnSpc>
                        <a:defRPr/>
                      </a:pPr>
                      <a:r>
                        <a:rPr lang="ru-RU" sz="1400" b="0" strike="noStrike" spc="-1">
                          <a:solidFill>
                            <a:schemeClr val="tx1"/>
                          </a:solidFill>
                          <a:latin typeface="Times New Roman"/>
                          <a:ea typeface="Times New Roman"/>
                        </a:rPr>
                        <a:t>бюджета,</a:t>
                      </a:r>
                      <a:endParaRPr lang="ru-RU" sz="1400" b="0" strike="noStrike" spc="-1">
                        <a:solidFill>
                          <a:schemeClr val="tx1"/>
                        </a:solidFill>
                        <a:latin typeface="Arial"/>
                      </a:endParaRPr>
                    </a:p>
                    <a:p>
                      <a:pPr algn="ctr" defTabSz="457200">
                        <a:lnSpc>
                          <a:spcPts val="1115"/>
                        </a:lnSpc>
                        <a:defRPr/>
                      </a:pPr>
                      <a:r>
                        <a:rPr lang="ru-RU" sz="1400" b="0" strike="noStrike" spc="-1">
                          <a:solidFill>
                            <a:schemeClr val="tx1"/>
                          </a:solidFill>
                          <a:latin typeface="Times New Roman"/>
                          <a:ea typeface="Times New Roman"/>
                        </a:rPr>
                        <a:t>%</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1130"/>
                        </a:lnSpc>
                        <a:defRPr/>
                      </a:pPr>
                      <a:r>
                        <a:rPr lang="ru-RU" sz="1400" b="0" strike="noStrike" spc="-1">
                          <a:solidFill>
                            <a:schemeClr val="tx1"/>
                          </a:solidFill>
                          <a:latin typeface="Times New Roman"/>
                          <a:ea typeface="Times New Roman"/>
                        </a:rPr>
                        <a:t>Рост +; Сниже­ние - 2027 год к 2026 году</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extLst>
                  <a:ext uri="{0D108BD9-81ED-4DB2-BD59-A6C34878D82A}">
                    <a16:rowId xmlns:a16="http://schemas.microsoft.com/office/drawing/2014/main" val="10001"/>
                  </a:ext>
                </a:extLst>
              </a:tr>
              <a:tr h="491040">
                <a:tc>
                  <a:txBody>
                    <a:bodyPr/>
                    <a:lstStyle/>
                    <a:p>
                      <a:pPr>
                        <a:defRPr/>
                      </a:pPr>
                      <a:endParaRPr lang="ru-RU" sz="1400" b="0" strike="noStrike" spc="-1">
                        <a:solidFill>
                          <a:schemeClr val="tx1"/>
                        </a:solidFill>
                        <a:latin typeface="Times New Roman"/>
                        <a:ea typeface="Times New Roman"/>
                      </a:endParaRPr>
                    </a:p>
                  </a:txBody>
                  <a:tcPr marL="6120" marR="6120"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E8EEF0"/>
                    </a:solidFill>
                  </a:tcPr>
                </a:tc>
                <a:tc>
                  <a:txBody>
                    <a:bodyPr/>
                    <a:lstStyle/>
                    <a:p>
                      <a:pPr defTabSz="457200">
                        <a:lnSpc>
                          <a:spcPts val="850"/>
                        </a:lnSpc>
                        <a:defRPr/>
                      </a:pPr>
                      <a:r>
                        <a:rPr lang="ru-RU" sz="1400" b="0" strike="noStrike" spc="-1">
                          <a:solidFill>
                            <a:schemeClr val="tx1"/>
                          </a:solidFill>
                          <a:latin typeface="Times New Roman"/>
                          <a:ea typeface="Times New Roman"/>
                        </a:rPr>
                        <a:t>ДОХОДЫ, всего</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1404116,7</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1702176,2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100</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+298059,5</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1582483,5</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100</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ts val="850"/>
                        </a:lnSpc>
                        <a:defRPr/>
                      </a:pPr>
                      <a:r>
                        <a:rPr lang="ru-RU" sz="1400" b="0" strike="noStrike" spc="-1">
                          <a:solidFill>
                            <a:schemeClr val="tx1"/>
                          </a:solidFill>
                          <a:latin typeface="Times New Roman"/>
                          <a:ea typeface="Times New Roman"/>
                        </a:rPr>
                        <a:t>-119692,7</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1607932,1</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100</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+25448,6</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extLst>
                  <a:ext uri="{0D108BD9-81ED-4DB2-BD59-A6C34878D82A}">
                    <a16:rowId xmlns:a16="http://schemas.microsoft.com/office/drawing/2014/main" val="10002"/>
                  </a:ext>
                </a:extLst>
              </a:tr>
              <a:tr h="479880">
                <a:tc>
                  <a:txBody>
                    <a:bodyPr/>
                    <a:lstStyle/>
                    <a:p>
                      <a:pPr>
                        <a:defRPr/>
                      </a:pPr>
                      <a:endParaRPr lang="ru-RU" sz="1400" b="0" strike="noStrike" spc="-1">
                        <a:solidFill>
                          <a:schemeClr val="tx1"/>
                        </a:solidFill>
                        <a:latin typeface="Times New Roman"/>
                        <a:ea typeface="Times New Roman"/>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defTabSz="457200">
                        <a:lnSpc>
                          <a:spcPts val="850"/>
                        </a:lnSpc>
                        <a:defRPr/>
                      </a:pPr>
                      <a:r>
                        <a:rPr lang="ru-RU" sz="1400" b="0" i="1" strike="noStrike" spc="-1">
                          <a:solidFill>
                            <a:schemeClr val="tx1"/>
                          </a:solidFill>
                          <a:latin typeface="Times New Roman"/>
                          <a:ea typeface="Times New Roman"/>
                        </a:rPr>
                        <a:t>в том числе:</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defRPr/>
                      </a:pPr>
                      <a:endParaRPr lang="ru-RU" sz="1400" b="0" strike="noStrike" spc="-1">
                        <a:solidFill>
                          <a:schemeClr val="tx1"/>
                        </a:solidFill>
                        <a:latin typeface="Times New Roman"/>
                        <a:ea typeface="Times New Roman"/>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defRPr/>
                      </a:pPr>
                      <a:endParaRPr lang="ru-RU" sz="1400" b="0" strike="noStrike" spc="-1">
                        <a:solidFill>
                          <a:schemeClr val="tx1"/>
                        </a:solidFill>
                        <a:latin typeface="Times New Roman"/>
                        <a:ea typeface="Times New Roman"/>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defRPr/>
                      </a:pPr>
                      <a:endParaRPr lang="ru-RU" sz="1400" b="0" strike="noStrike" spc="-1">
                        <a:solidFill>
                          <a:schemeClr val="tx1"/>
                        </a:solidFill>
                        <a:latin typeface="Times New Roman"/>
                        <a:ea typeface="Times New Roman"/>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defRPr/>
                      </a:pPr>
                      <a:endParaRPr lang="ru-RU" sz="1400" b="0" strike="noStrike" spc="-1">
                        <a:solidFill>
                          <a:schemeClr val="tx1"/>
                        </a:solidFill>
                        <a:latin typeface="Times New Roman"/>
                        <a:ea typeface="Times New Roman"/>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defRPr/>
                      </a:pPr>
                      <a:endParaRPr lang="ru-RU" sz="1400" b="0" strike="noStrike" spc="-1">
                        <a:solidFill>
                          <a:schemeClr val="tx1"/>
                        </a:solidFill>
                        <a:latin typeface="Times New Roman"/>
                        <a:ea typeface="Times New Roman"/>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defRPr/>
                      </a:pPr>
                      <a:endParaRPr lang="ru-RU" sz="1400" b="0" strike="noStrike" spc="-1">
                        <a:solidFill>
                          <a:schemeClr val="tx1"/>
                        </a:solidFill>
                        <a:latin typeface="Times New Roman"/>
                        <a:ea typeface="Times New Roman"/>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defRPr/>
                      </a:pPr>
                      <a:endParaRPr lang="ru-RU" sz="1400" b="0" strike="noStrike" spc="-1">
                        <a:solidFill>
                          <a:schemeClr val="tx1"/>
                        </a:solidFill>
                        <a:latin typeface="Times New Roman"/>
                        <a:ea typeface="Times New Roman"/>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defRPr/>
                      </a:pPr>
                      <a:endParaRPr lang="ru-RU" sz="1400" b="0" strike="noStrike" spc="-1">
                        <a:solidFill>
                          <a:schemeClr val="tx1"/>
                        </a:solidFill>
                        <a:latin typeface="Times New Roman"/>
                        <a:ea typeface="Times New Roman"/>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defRPr/>
                      </a:pPr>
                      <a:endParaRPr lang="ru-RU" sz="1400" b="0" strike="noStrike" spc="-1">
                        <a:solidFill>
                          <a:schemeClr val="tx1"/>
                        </a:solidFill>
                        <a:latin typeface="Times New Roman"/>
                        <a:ea typeface="Times New Roman"/>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defRPr/>
                      </a:pPr>
                      <a:endParaRPr lang="ru-RU" sz="1400" b="0" strike="noStrike" spc="-1">
                        <a:solidFill>
                          <a:schemeClr val="tx1"/>
                        </a:solidFill>
                        <a:latin typeface="Times New Roman"/>
                        <a:ea typeface="Times New Roman"/>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extLst>
                  <a:ext uri="{0D108BD9-81ED-4DB2-BD59-A6C34878D82A}">
                    <a16:rowId xmlns:a16="http://schemas.microsoft.com/office/drawing/2014/main" val="10003"/>
                  </a:ext>
                </a:extLst>
              </a:tr>
              <a:tr h="714600">
                <a:tc>
                  <a:txBody>
                    <a:bodyPr/>
                    <a:lstStyle/>
                    <a:p>
                      <a:pPr marL="101600" defTabSz="457200">
                        <a:lnSpc>
                          <a:spcPts val="850"/>
                        </a:lnSpc>
                        <a:defRPr/>
                      </a:pPr>
                      <a:r>
                        <a:rPr lang="ru-RU" sz="1400" b="0" strike="noStrike" spc="-1">
                          <a:solidFill>
                            <a:schemeClr val="tx1"/>
                          </a:solidFill>
                          <a:latin typeface="Times New Roman"/>
                          <a:ea typeface="Times New Roman"/>
                        </a:rPr>
                        <a:t>I.</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defTabSz="457200">
                        <a:lnSpc>
                          <a:spcPts val="850"/>
                        </a:lnSpc>
                        <a:spcAft>
                          <a:spcPts val="300"/>
                        </a:spcAft>
                        <a:defRPr/>
                      </a:pPr>
                      <a:r>
                        <a:rPr lang="ru-RU" sz="1400" b="0" strike="noStrike" spc="-1">
                          <a:solidFill>
                            <a:schemeClr val="tx1"/>
                          </a:solidFill>
                          <a:latin typeface="Times New Roman"/>
                          <a:ea typeface="Times New Roman"/>
                        </a:rPr>
                        <a:t>Налоговые доходы</a:t>
                      </a:r>
                      <a:endParaRPr lang="ru-RU" sz="1400" b="0" strike="noStrike" spc="-1">
                        <a:solidFill>
                          <a:schemeClr val="tx1"/>
                        </a:solidFill>
                        <a:latin typeface="Arial"/>
                      </a:endParaRPr>
                    </a:p>
                    <a:p>
                      <a:pPr defTabSz="457200">
                        <a:lnSpc>
                          <a:spcPts val="850"/>
                        </a:lnSpc>
                        <a:spcBef>
                          <a:spcPts val="300"/>
                        </a:spcBef>
                        <a:defRPr/>
                      </a:pPr>
                      <a:r>
                        <a:rPr lang="ru-RU" sz="1400" b="0" i="1" strike="noStrike" spc="-1">
                          <a:solidFill>
                            <a:schemeClr val="tx1"/>
                          </a:solidFill>
                          <a:latin typeface="Times New Roman"/>
                          <a:ea typeface="Times New Roman"/>
                        </a:rPr>
                        <a:t>из них (наиболее значимые):</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181625</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229301,4</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13,5</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+47676,4</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254904</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16,1</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ts val="850"/>
                        </a:lnSpc>
                        <a:defRPr/>
                      </a:pPr>
                      <a:r>
                        <a:rPr lang="ru-RU" sz="1400" b="0" strike="noStrike" spc="-1">
                          <a:solidFill>
                            <a:schemeClr val="tx1"/>
                          </a:solidFill>
                          <a:latin typeface="Times New Roman"/>
                          <a:ea typeface="Times New Roman"/>
                        </a:rPr>
                        <a:t>+25602,6</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278682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17,3</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+23778</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extLst>
                  <a:ext uri="{0D108BD9-81ED-4DB2-BD59-A6C34878D82A}">
                    <a16:rowId xmlns:a16="http://schemas.microsoft.com/office/drawing/2014/main" val="10004"/>
                  </a:ext>
                </a:extLst>
              </a:tr>
              <a:tr h="408600">
                <a:tc>
                  <a:txBody>
                    <a:bodyPr/>
                    <a:lstStyle/>
                    <a:p>
                      <a:pPr marL="101600" defTabSz="457200">
                        <a:lnSpc>
                          <a:spcPts val="850"/>
                        </a:lnSpc>
                        <a:defRPr/>
                      </a:pPr>
                      <a:r>
                        <a:rPr lang="ru-RU" sz="1400" b="0" strike="noStrike" spc="-1">
                          <a:solidFill>
                            <a:schemeClr val="tx1"/>
                          </a:solidFill>
                          <a:latin typeface="Times New Roman"/>
                          <a:ea typeface="Times New Roman"/>
                        </a:rPr>
                        <a:t>1.</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defTabSz="457200">
                        <a:lnSpc>
                          <a:spcPts val="850"/>
                        </a:lnSpc>
                        <a:defRPr/>
                      </a:pPr>
                      <a:r>
                        <a:rPr lang="ru-RU" sz="1400" b="0" strike="noStrike" spc="-1">
                          <a:solidFill>
                            <a:schemeClr val="tx1"/>
                          </a:solidFill>
                          <a:latin typeface="Times New Roman"/>
                          <a:ea typeface="Times New Roman"/>
                        </a:rPr>
                        <a:t>НДФЛ</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146499</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199532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11,7</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+46179</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221482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14</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ctr" defTabSz="457200">
                        <a:lnSpc>
                          <a:spcPts val="850"/>
                        </a:lnSpc>
                        <a:defRPr/>
                      </a:pPr>
                      <a:r>
                        <a:rPr lang="ru-RU" sz="1400" b="0" strike="noStrike" spc="-1">
                          <a:solidFill>
                            <a:schemeClr val="tx1"/>
                          </a:solidFill>
                          <a:latin typeface="Times New Roman"/>
                          <a:ea typeface="Times New Roman"/>
                        </a:rPr>
                        <a:t>+21950</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240304</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14,9</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+18822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extLst>
                  <a:ext uri="{0D108BD9-81ED-4DB2-BD59-A6C34878D82A}">
                    <a16:rowId xmlns:a16="http://schemas.microsoft.com/office/drawing/2014/main" val="10005"/>
                  </a:ext>
                </a:extLst>
              </a:tr>
              <a:tr h="368280">
                <a:tc>
                  <a:txBody>
                    <a:bodyPr/>
                    <a:lstStyle/>
                    <a:p>
                      <a:pPr marL="101600" defTabSz="457200">
                        <a:lnSpc>
                          <a:spcPts val="850"/>
                        </a:lnSpc>
                        <a:defRPr/>
                      </a:pPr>
                      <a:r>
                        <a:rPr lang="ru-RU" sz="1400" b="0" strike="noStrike" spc="-1">
                          <a:solidFill>
                            <a:schemeClr val="tx1"/>
                          </a:solidFill>
                          <a:latin typeface="Times New Roman"/>
                          <a:ea typeface="Times New Roman"/>
                        </a:rPr>
                        <a:t>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defTabSz="457200">
                        <a:lnSpc>
                          <a:spcPts val="850"/>
                        </a:lnSpc>
                        <a:defRPr/>
                      </a:pPr>
                      <a:r>
                        <a:rPr lang="ru-RU" sz="1400" b="0" strike="noStrike" spc="-1">
                          <a:solidFill>
                            <a:schemeClr val="tx1"/>
                          </a:solidFill>
                          <a:latin typeface="Times New Roman"/>
                          <a:ea typeface="Times New Roman"/>
                        </a:rPr>
                        <a:t>АКЦИЗЫ</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3245</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3189</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0,2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-56</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3317</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0,2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ts val="850"/>
                        </a:lnSpc>
                        <a:defRPr/>
                      </a:pPr>
                      <a:r>
                        <a:rPr lang="ru-RU" sz="1400" b="0" strike="noStrike" spc="-1">
                          <a:solidFill>
                            <a:schemeClr val="tx1"/>
                          </a:solidFill>
                          <a:latin typeface="Times New Roman"/>
                          <a:ea typeface="Times New Roman"/>
                        </a:rPr>
                        <a:t>+128</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3450</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0,2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+133</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extLst>
                  <a:ext uri="{0D108BD9-81ED-4DB2-BD59-A6C34878D82A}">
                    <a16:rowId xmlns:a16="http://schemas.microsoft.com/office/drawing/2014/main" val="10006"/>
                  </a:ext>
                </a:extLst>
              </a:tr>
              <a:tr h="368280">
                <a:tc>
                  <a:txBody>
                    <a:bodyPr/>
                    <a:lstStyle/>
                    <a:p>
                      <a:pPr marL="101600" defTabSz="457200">
                        <a:lnSpc>
                          <a:spcPts val="850"/>
                        </a:lnSpc>
                        <a:defRPr/>
                      </a:pPr>
                      <a:r>
                        <a:rPr lang="ru-RU" sz="1400" b="0" strike="noStrike" spc="-1">
                          <a:solidFill>
                            <a:schemeClr val="tx1"/>
                          </a:solidFill>
                          <a:latin typeface="Times New Roman"/>
                          <a:ea typeface="Times New Roman"/>
                        </a:rPr>
                        <a:t>3.</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defTabSz="457200">
                        <a:lnSpc>
                          <a:spcPts val="850"/>
                        </a:lnSpc>
                        <a:defRPr/>
                      </a:pPr>
                      <a:r>
                        <a:rPr lang="ru-RU" sz="1400" b="0" strike="noStrike" spc="-1">
                          <a:solidFill>
                            <a:schemeClr val="tx1"/>
                          </a:solidFill>
                          <a:latin typeface="Times New Roman"/>
                          <a:ea typeface="Times New Roman"/>
                        </a:rPr>
                        <a:t>УСНО</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29343</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22598,4</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1,3</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-6744,6</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25964</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1,6</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ctr" defTabSz="457200">
                        <a:lnSpc>
                          <a:spcPts val="850"/>
                        </a:lnSpc>
                        <a:defRPr/>
                      </a:pPr>
                      <a:r>
                        <a:rPr lang="ru-RU" sz="1400" b="0" strike="noStrike" spc="-1">
                          <a:solidFill>
                            <a:schemeClr val="tx1"/>
                          </a:solidFill>
                          <a:latin typeface="Times New Roman"/>
                          <a:ea typeface="Times New Roman"/>
                        </a:rPr>
                        <a:t>+3365,6</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30621</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1,9</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+4657</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38" name="Table 2"/>
          <p:cNvGraphicFramePr>
            <a:graphicFrameLocks/>
          </p:cNvGraphicFramePr>
          <p:nvPr/>
        </p:nvGraphicFramePr>
        <p:xfrm>
          <a:off x="685800" y="527760"/>
          <a:ext cx="10845720" cy="5660640"/>
        </p:xfrm>
        <a:graphic>
          <a:graphicData uri="http://schemas.openxmlformats.org/drawingml/2006/table">
            <a:tbl>
              <a:tblPr/>
              <a:tblGrid>
                <a:gridCol w="444240">
                  <a:extLst>
                    <a:ext uri="{9D8B030D-6E8A-4147-A177-3AD203B41FA5}">
                      <a16:colId xmlns:a16="http://schemas.microsoft.com/office/drawing/2014/main" val="20000"/>
                    </a:ext>
                  </a:extLst>
                </a:gridCol>
                <a:gridCol w="1285200">
                  <a:extLst>
                    <a:ext uri="{9D8B030D-6E8A-4147-A177-3AD203B41FA5}">
                      <a16:colId xmlns:a16="http://schemas.microsoft.com/office/drawing/2014/main" val="20001"/>
                    </a:ext>
                  </a:extLst>
                </a:gridCol>
                <a:gridCol w="911520">
                  <a:extLst>
                    <a:ext uri="{9D8B030D-6E8A-4147-A177-3AD203B41FA5}">
                      <a16:colId xmlns:a16="http://schemas.microsoft.com/office/drawing/2014/main" val="20002"/>
                    </a:ext>
                  </a:extLst>
                </a:gridCol>
                <a:gridCol w="911520">
                  <a:extLst>
                    <a:ext uri="{9D8B030D-6E8A-4147-A177-3AD203B41FA5}">
                      <a16:colId xmlns:a16="http://schemas.microsoft.com/office/drawing/2014/main" val="20003"/>
                    </a:ext>
                  </a:extLst>
                </a:gridCol>
                <a:gridCol w="911520">
                  <a:extLst>
                    <a:ext uri="{9D8B030D-6E8A-4147-A177-3AD203B41FA5}">
                      <a16:colId xmlns:a16="http://schemas.microsoft.com/office/drawing/2014/main" val="20004"/>
                    </a:ext>
                  </a:extLst>
                </a:gridCol>
                <a:gridCol w="911520">
                  <a:extLst>
                    <a:ext uri="{9D8B030D-6E8A-4147-A177-3AD203B41FA5}">
                      <a16:colId xmlns:a16="http://schemas.microsoft.com/office/drawing/2014/main" val="20005"/>
                    </a:ext>
                  </a:extLst>
                </a:gridCol>
                <a:gridCol w="911520">
                  <a:extLst>
                    <a:ext uri="{9D8B030D-6E8A-4147-A177-3AD203B41FA5}">
                      <a16:colId xmlns:a16="http://schemas.microsoft.com/office/drawing/2014/main" val="20006"/>
                    </a:ext>
                  </a:extLst>
                </a:gridCol>
                <a:gridCol w="911520">
                  <a:extLst>
                    <a:ext uri="{9D8B030D-6E8A-4147-A177-3AD203B41FA5}">
                      <a16:colId xmlns:a16="http://schemas.microsoft.com/office/drawing/2014/main" val="20007"/>
                    </a:ext>
                  </a:extLst>
                </a:gridCol>
                <a:gridCol w="911520">
                  <a:extLst>
                    <a:ext uri="{9D8B030D-6E8A-4147-A177-3AD203B41FA5}">
                      <a16:colId xmlns:a16="http://schemas.microsoft.com/office/drawing/2014/main" val="20008"/>
                    </a:ext>
                  </a:extLst>
                </a:gridCol>
                <a:gridCol w="911520">
                  <a:extLst>
                    <a:ext uri="{9D8B030D-6E8A-4147-A177-3AD203B41FA5}">
                      <a16:colId xmlns:a16="http://schemas.microsoft.com/office/drawing/2014/main" val="20009"/>
                    </a:ext>
                  </a:extLst>
                </a:gridCol>
                <a:gridCol w="911520">
                  <a:extLst>
                    <a:ext uri="{9D8B030D-6E8A-4147-A177-3AD203B41FA5}">
                      <a16:colId xmlns:a16="http://schemas.microsoft.com/office/drawing/2014/main" val="20010"/>
                    </a:ext>
                  </a:extLst>
                </a:gridCol>
                <a:gridCol w="912600">
                  <a:extLst>
                    <a:ext uri="{9D8B030D-6E8A-4147-A177-3AD203B41FA5}">
                      <a16:colId xmlns:a16="http://schemas.microsoft.com/office/drawing/2014/main" val="20011"/>
                    </a:ext>
                  </a:extLst>
                </a:gridCol>
              </a:tblGrid>
              <a:tr h="327240">
                <a:tc rowSpan="2">
                  <a:txBody>
                    <a:bodyPr/>
                    <a:lstStyle/>
                    <a:p>
                      <a:pPr marL="101600" defTabSz="457200">
                        <a:lnSpc>
                          <a:spcPts val="850"/>
                        </a:lnSpc>
                        <a:defRPr/>
                      </a:pPr>
                      <a:r>
                        <a:rPr lang="ru-RU" sz="1400" b="0" strike="noStrike" spc="-1">
                          <a:solidFill>
                            <a:schemeClr val="tx1"/>
                          </a:solidFill>
                          <a:latin typeface="Times New Roman"/>
                          <a:ea typeface="Times New Roman"/>
                        </a:rPr>
                        <a:t>№ п/п</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rowSpan="2">
                  <a:txBody>
                    <a:bodyPr/>
                    <a:lstStyle/>
                    <a:p>
                      <a:pPr algn="ctr" defTabSz="457200">
                        <a:lnSpc>
                          <a:spcPts val="850"/>
                        </a:lnSpc>
                        <a:defRPr/>
                      </a:pPr>
                      <a:r>
                        <a:rPr lang="ru-RU" sz="1400" b="0" strike="noStrike" spc="-1">
                          <a:solidFill>
                            <a:schemeClr val="tx1"/>
                          </a:solidFill>
                          <a:latin typeface="Times New Roman"/>
                          <a:ea typeface="Times New Roman"/>
                        </a:rPr>
                        <a:t>Наименование</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rowSpan="2">
                  <a:txBody>
                    <a:bodyPr/>
                    <a:lstStyle/>
                    <a:p>
                      <a:pPr algn="ctr" defTabSz="457200">
                        <a:lnSpc>
                          <a:spcPts val="1130"/>
                        </a:lnSpc>
                        <a:defRPr/>
                      </a:pPr>
                      <a:r>
                        <a:rPr lang="ru-RU" sz="1400" b="0" strike="noStrike" spc="-1">
                          <a:solidFill>
                            <a:schemeClr val="tx1"/>
                          </a:solidFill>
                          <a:latin typeface="Times New Roman"/>
                          <a:ea typeface="Times New Roman"/>
                        </a:rPr>
                        <a:t>2024 год (первоначальное Решение Думы), сумма, тыс. руб.</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rowSpan="2">
                  <a:txBody>
                    <a:bodyPr/>
                    <a:lstStyle/>
                    <a:p>
                      <a:pPr algn="ctr" defTabSz="457200">
                        <a:lnSpc>
                          <a:spcPts val="1130"/>
                        </a:lnSpc>
                        <a:defRPr/>
                      </a:pPr>
                      <a:r>
                        <a:rPr lang="ru-RU" sz="1400" b="0" strike="noStrike" spc="-1">
                          <a:solidFill>
                            <a:schemeClr val="tx1"/>
                          </a:solidFill>
                          <a:latin typeface="Times New Roman"/>
                          <a:ea typeface="Times New Roman"/>
                        </a:rPr>
                        <a:t>2025 год (первоначальное Решение Думы), сумма, тыс. руб.</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rowSpan="2">
                  <a:txBody>
                    <a:bodyPr/>
                    <a:lstStyle/>
                    <a:p>
                      <a:pPr algn="ctr" defTabSz="457200">
                        <a:lnSpc>
                          <a:spcPts val="1130"/>
                        </a:lnSpc>
                        <a:defRPr/>
                      </a:pPr>
                      <a:r>
                        <a:rPr lang="ru-RU" sz="1400" b="0" strike="noStrike" spc="-1">
                          <a:solidFill>
                            <a:schemeClr val="tx1"/>
                          </a:solidFill>
                          <a:latin typeface="Times New Roman"/>
                          <a:ea typeface="Times New Roman"/>
                        </a:rPr>
                        <a:t>Структура бюджета, %</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rowSpan="2">
                  <a:txBody>
                    <a:bodyPr/>
                    <a:lstStyle/>
                    <a:p>
                      <a:pPr algn="ctr" defTabSz="457200">
                        <a:lnSpc>
                          <a:spcPts val="1130"/>
                        </a:lnSpc>
                        <a:defRPr/>
                      </a:pPr>
                      <a:r>
                        <a:rPr lang="ru-RU" sz="1400" b="0" strike="noStrike" spc="-1">
                          <a:solidFill>
                            <a:schemeClr val="tx1"/>
                          </a:solidFill>
                          <a:latin typeface="Times New Roman"/>
                          <a:ea typeface="Times New Roman"/>
                        </a:rPr>
                        <a:t>Рост +; Снижение - 2025 года к 2024 году</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gridSpan="6">
                  <a:txBody>
                    <a:bodyPr/>
                    <a:lstStyle/>
                    <a:p>
                      <a:pPr algn="ctr" defTabSz="457200">
                        <a:lnSpc>
                          <a:spcPts val="850"/>
                        </a:lnSpc>
                        <a:defRPr/>
                      </a:pPr>
                      <a:r>
                        <a:rPr lang="ru-RU" sz="1400" b="0" strike="noStrike" spc="-1">
                          <a:solidFill>
                            <a:srgbClr val="000000"/>
                          </a:solidFill>
                          <a:latin typeface="Times New Roman"/>
                          <a:ea typeface="Times New Roman"/>
                        </a:rPr>
                        <a:t>Плановый период</a:t>
                      </a:r>
                      <a:endParaRPr lang="ru-RU" sz="1400" b="0" strike="noStrike" spc="-1">
                        <a:solidFill>
                          <a:srgbClr val="000000"/>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1678320">
                <a:tc vMerge="1">
                  <a:txBody>
                    <a:bodyPr/>
                    <a:lstStyle/>
                    <a:p>
                      <a:pPr>
                        <a:defRPr/>
                      </a:pPr>
                      <a:endParaRPr lang="ru-RU"/>
                    </a:p>
                  </a:txBody>
                  <a:tcPr marL="90000" marR="90000">
                    <a:lnL w="12700" algn="ctr">
                      <a:noFill/>
                    </a:lnL>
                    <a:lnR w="12700" algn="ctr">
                      <a:noFill/>
                    </a:lnR>
                    <a:lnT w="12700" algn="ctr">
                      <a:noFill/>
                    </a:lnT>
                    <a:lnB w="12700" algn="ctr">
                      <a:noFill/>
                    </a:lnB>
                    <a:solidFill>
                      <a:srgbClr val="729FCF"/>
                    </a:solidFill>
                  </a:tcPr>
                </a:tc>
                <a:tc vMerge="1">
                  <a:txBody>
                    <a:bodyPr/>
                    <a:lstStyle/>
                    <a:p>
                      <a:pPr>
                        <a:defRPr/>
                      </a:pPr>
                      <a:endParaRPr lang="ru-RU"/>
                    </a:p>
                  </a:txBody>
                  <a:tcPr marL="90000" marR="90000">
                    <a:lnL w="12700" algn="ctr">
                      <a:noFill/>
                    </a:lnL>
                    <a:lnR w="12700" algn="ctr">
                      <a:noFill/>
                    </a:lnR>
                    <a:lnT w="12700" algn="ctr">
                      <a:noFill/>
                    </a:lnT>
                    <a:lnB w="12700" algn="ctr">
                      <a:noFill/>
                    </a:lnB>
                    <a:solidFill>
                      <a:srgbClr val="729FCF"/>
                    </a:solidFill>
                  </a:tcPr>
                </a:tc>
                <a:tc vMerge="1">
                  <a:txBody>
                    <a:bodyPr/>
                    <a:lstStyle/>
                    <a:p>
                      <a:pPr>
                        <a:defRPr/>
                      </a:pPr>
                      <a:endParaRPr lang="ru-RU"/>
                    </a:p>
                  </a:txBody>
                  <a:tcPr marL="90000" marR="90000">
                    <a:lnL w="12700" algn="ctr">
                      <a:noFill/>
                    </a:lnL>
                    <a:lnR w="12700" algn="ctr">
                      <a:noFill/>
                    </a:lnR>
                    <a:lnT w="12700" algn="ctr">
                      <a:noFill/>
                    </a:lnT>
                    <a:lnB w="12700" algn="ctr">
                      <a:noFill/>
                    </a:lnB>
                    <a:solidFill>
                      <a:srgbClr val="729FCF"/>
                    </a:solidFill>
                  </a:tcPr>
                </a:tc>
                <a:tc vMerge="1">
                  <a:txBody>
                    <a:bodyPr/>
                    <a:lstStyle/>
                    <a:p>
                      <a:pPr>
                        <a:defRPr/>
                      </a:pPr>
                      <a:endParaRPr lang="ru-RU"/>
                    </a:p>
                  </a:txBody>
                  <a:tcPr marL="90000" marR="90000">
                    <a:lnL w="12700" algn="ctr">
                      <a:noFill/>
                    </a:lnL>
                    <a:lnR w="12700" algn="ctr">
                      <a:noFill/>
                    </a:lnR>
                    <a:lnT w="12700" algn="ctr">
                      <a:noFill/>
                    </a:lnT>
                    <a:lnB w="12700" algn="ctr">
                      <a:noFill/>
                    </a:lnB>
                    <a:solidFill>
                      <a:srgbClr val="729FCF"/>
                    </a:solidFill>
                  </a:tcPr>
                </a:tc>
                <a:tc vMerge="1">
                  <a:txBody>
                    <a:bodyPr/>
                    <a:lstStyle/>
                    <a:p>
                      <a:pPr>
                        <a:defRPr/>
                      </a:pPr>
                      <a:endParaRPr lang="ru-RU"/>
                    </a:p>
                  </a:txBody>
                  <a:tcPr marL="90000" marR="90000">
                    <a:lnL w="12700" algn="ctr">
                      <a:noFill/>
                    </a:lnL>
                    <a:lnR w="12700" algn="ctr">
                      <a:noFill/>
                    </a:lnR>
                    <a:lnT w="12700" algn="ctr">
                      <a:noFill/>
                    </a:lnT>
                    <a:lnB w="12700" algn="ctr">
                      <a:noFill/>
                    </a:lnB>
                    <a:solidFill>
                      <a:srgbClr val="729FCF"/>
                    </a:solidFill>
                  </a:tcPr>
                </a:tc>
                <a:tc vMerge="1">
                  <a:txBody>
                    <a:bodyPr/>
                    <a:lstStyle/>
                    <a:p>
                      <a:pPr>
                        <a:defRPr/>
                      </a:pPr>
                      <a:endParaRPr lang="ru-RU"/>
                    </a:p>
                  </a:txBody>
                  <a:tcPr marL="90000" marR="90000">
                    <a:lnL w="12700" algn="ctr">
                      <a:noFill/>
                    </a:lnL>
                    <a:lnR w="12700" algn="ctr">
                      <a:noFill/>
                    </a:lnR>
                    <a:lnT w="12700" algn="ctr">
                      <a:noFill/>
                    </a:lnT>
                    <a:lnB w="12700" algn="ctr">
                      <a:noFill/>
                    </a:lnB>
                    <a:solidFill>
                      <a:srgbClr val="729FCF"/>
                    </a:solidFill>
                  </a:tcPr>
                </a:tc>
                <a:tc>
                  <a:txBody>
                    <a:bodyPr/>
                    <a:lstStyle/>
                    <a:p>
                      <a:pPr algn="ctr" defTabSz="457200">
                        <a:lnSpc>
                          <a:spcPts val="1130"/>
                        </a:lnSpc>
                        <a:tabLst>
                          <a:tab pos="0" algn="l"/>
                        </a:tabLst>
                        <a:defRPr/>
                      </a:pPr>
                      <a:r>
                        <a:rPr lang="ru-RU" sz="1400" b="0" strike="noStrike" spc="-1">
                          <a:solidFill>
                            <a:schemeClr val="tx1"/>
                          </a:solidFill>
                          <a:latin typeface="Times New Roman"/>
                          <a:ea typeface="Times New Roman"/>
                        </a:rPr>
                        <a:t>2026 год (первона­чальное Решение Думы), сумма, тыс. руб.</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lumMod val="20000"/>
                        <a:lumOff val="80000"/>
                      </a:schemeClr>
                    </a:solidFill>
                  </a:tcPr>
                </a:tc>
                <a:tc>
                  <a:txBody>
                    <a:bodyPr/>
                    <a:lstStyle/>
                    <a:p>
                      <a:pPr algn="ctr" defTabSz="457200">
                        <a:lnSpc>
                          <a:spcPts val="1115"/>
                        </a:lnSpc>
                        <a:defRPr/>
                      </a:pPr>
                      <a:r>
                        <a:rPr lang="ru-RU" sz="1400" b="0" strike="noStrike" spc="-1">
                          <a:solidFill>
                            <a:schemeClr val="tx1"/>
                          </a:solidFill>
                          <a:latin typeface="Times New Roman"/>
                          <a:ea typeface="Times New Roman"/>
                        </a:rPr>
                        <a:t>Структура</a:t>
                      </a:r>
                      <a:endParaRPr lang="ru-RU" sz="1400" b="0" strike="noStrike" spc="-1">
                        <a:solidFill>
                          <a:schemeClr val="tx1"/>
                        </a:solidFill>
                        <a:latin typeface="Arial"/>
                      </a:endParaRPr>
                    </a:p>
                    <a:p>
                      <a:pPr algn="ctr" defTabSz="457200">
                        <a:lnSpc>
                          <a:spcPts val="1115"/>
                        </a:lnSpc>
                        <a:defRPr/>
                      </a:pPr>
                      <a:r>
                        <a:rPr lang="ru-RU" sz="1400" b="0" strike="noStrike" spc="-1">
                          <a:solidFill>
                            <a:schemeClr val="tx1"/>
                          </a:solidFill>
                          <a:latin typeface="Times New Roman"/>
                          <a:ea typeface="Times New Roman"/>
                        </a:rPr>
                        <a:t>бюджета,</a:t>
                      </a:r>
                      <a:endParaRPr lang="ru-RU" sz="1400" b="0" strike="noStrike" spc="-1">
                        <a:solidFill>
                          <a:schemeClr val="tx1"/>
                        </a:solidFill>
                        <a:latin typeface="Arial"/>
                      </a:endParaRPr>
                    </a:p>
                    <a:p>
                      <a:pPr algn="ctr" defTabSz="457200">
                        <a:lnSpc>
                          <a:spcPts val="1115"/>
                        </a:lnSpc>
                        <a:defRPr/>
                      </a:pPr>
                      <a:r>
                        <a:rPr lang="ru-RU" sz="1400" b="0" strike="noStrike" spc="-1">
                          <a:solidFill>
                            <a:schemeClr val="tx1"/>
                          </a:solidFill>
                          <a:latin typeface="Times New Roman"/>
                          <a:ea typeface="Times New Roman"/>
                        </a:rPr>
                        <a:t>%</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ctr" defTabSz="457200">
                        <a:lnSpc>
                          <a:spcPts val="1130"/>
                        </a:lnSpc>
                        <a:defRPr/>
                      </a:pPr>
                      <a:r>
                        <a:rPr lang="ru-RU" sz="1400" b="0" strike="noStrike" spc="-1">
                          <a:solidFill>
                            <a:schemeClr val="tx1"/>
                          </a:solidFill>
                          <a:latin typeface="Times New Roman"/>
                          <a:ea typeface="Times New Roman"/>
                        </a:rPr>
                        <a:t>Рост +; Сниже­ние —</a:t>
                      </a:r>
                      <a:endParaRPr lang="ru-RU" sz="1400" b="0" strike="noStrike" spc="-1">
                        <a:solidFill>
                          <a:schemeClr val="tx1"/>
                        </a:solidFill>
                        <a:latin typeface="Arial"/>
                      </a:endParaRPr>
                    </a:p>
                    <a:p>
                      <a:pPr algn="ctr" defTabSz="457200">
                        <a:lnSpc>
                          <a:spcPts val="1130"/>
                        </a:lnSpc>
                        <a:defRPr/>
                      </a:pPr>
                      <a:r>
                        <a:rPr lang="ru-RU" sz="1400" b="0" strike="noStrike" spc="-1">
                          <a:solidFill>
                            <a:schemeClr val="tx1"/>
                          </a:solidFill>
                          <a:latin typeface="Times New Roman"/>
                          <a:ea typeface="Times New Roman"/>
                        </a:rPr>
                        <a:t>2026 год к 2025 году</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ctr" defTabSz="457200">
                        <a:lnSpc>
                          <a:spcPts val="1130"/>
                        </a:lnSpc>
                        <a:defRPr/>
                      </a:pPr>
                      <a:r>
                        <a:rPr lang="ru-RU" sz="1400" b="0" strike="noStrike" spc="-1">
                          <a:solidFill>
                            <a:schemeClr val="tx1"/>
                          </a:solidFill>
                          <a:latin typeface="Times New Roman"/>
                          <a:ea typeface="Times New Roman"/>
                        </a:rPr>
                        <a:t>2027 год (первона­чальное Решение Думы), сумма, тыс. руб.</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ctr" defTabSz="457200">
                        <a:lnSpc>
                          <a:spcPts val="1115"/>
                        </a:lnSpc>
                        <a:defRPr/>
                      </a:pPr>
                      <a:r>
                        <a:rPr lang="ru-RU" sz="1400" b="0" strike="noStrike" spc="-1">
                          <a:solidFill>
                            <a:schemeClr val="tx1"/>
                          </a:solidFill>
                          <a:latin typeface="Times New Roman"/>
                          <a:ea typeface="Times New Roman"/>
                        </a:rPr>
                        <a:t>Структура</a:t>
                      </a:r>
                      <a:endParaRPr lang="ru-RU" sz="1400" b="0" strike="noStrike" spc="-1">
                        <a:solidFill>
                          <a:schemeClr val="tx1"/>
                        </a:solidFill>
                        <a:latin typeface="Arial"/>
                      </a:endParaRPr>
                    </a:p>
                    <a:p>
                      <a:pPr algn="ctr" defTabSz="457200">
                        <a:lnSpc>
                          <a:spcPts val="1115"/>
                        </a:lnSpc>
                        <a:defRPr/>
                      </a:pPr>
                      <a:r>
                        <a:rPr lang="ru-RU" sz="1400" b="0" strike="noStrike" spc="-1">
                          <a:solidFill>
                            <a:schemeClr val="tx1"/>
                          </a:solidFill>
                          <a:latin typeface="Times New Roman"/>
                          <a:ea typeface="Times New Roman"/>
                        </a:rPr>
                        <a:t>бюджета,</a:t>
                      </a:r>
                      <a:endParaRPr lang="ru-RU" sz="1400" b="0" strike="noStrike" spc="-1">
                        <a:solidFill>
                          <a:schemeClr val="tx1"/>
                        </a:solidFill>
                        <a:latin typeface="Arial"/>
                      </a:endParaRPr>
                    </a:p>
                    <a:p>
                      <a:pPr algn="ctr" defTabSz="457200">
                        <a:lnSpc>
                          <a:spcPts val="1115"/>
                        </a:lnSpc>
                        <a:defRPr/>
                      </a:pPr>
                      <a:r>
                        <a:rPr lang="ru-RU" sz="1400" b="0" strike="noStrike" spc="-1">
                          <a:solidFill>
                            <a:schemeClr val="tx1"/>
                          </a:solidFill>
                          <a:latin typeface="Times New Roman"/>
                          <a:ea typeface="Times New Roman"/>
                        </a:rPr>
                        <a:t>%</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1130"/>
                        </a:lnSpc>
                        <a:defRPr/>
                      </a:pPr>
                      <a:r>
                        <a:rPr lang="ru-RU" sz="1400" b="0" strike="noStrike" spc="-1">
                          <a:solidFill>
                            <a:schemeClr val="tx1"/>
                          </a:solidFill>
                          <a:latin typeface="Times New Roman"/>
                          <a:ea typeface="Times New Roman"/>
                        </a:rPr>
                        <a:t>Рост +; Сниже­ние - 2027 год к 2026 году</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extLst>
                  <a:ext uri="{0D108BD9-81ED-4DB2-BD59-A6C34878D82A}">
                    <a16:rowId xmlns:a16="http://schemas.microsoft.com/office/drawing/2014/main" val="10001"/>
                  </a:ext>
                </a:extLst>
              </a:tr>
              <a:tr h="1025640">
                <a:tc>
                  <a:txBody>
                    <a:bodyPr/>
                    <a:lstStyle/>
                    <a:p>
                      <a:pPr marL="101600" defTabSz="457200">
                        <a:lnSpc>
                          <a:spcPts val="850"/>
                        </a:lnSpc>
                        <a:defRPr/>
                      </a:pPr>
                      <a:r>
                        <a:rPr lang="ru-RU" sz="1400" b="0" strike="noStrike" spc="-1">
                          <a:solidFill>
                            <a:schemeClr val="tx1"/>
                          </a:solidFill>
                          <a:latin typeface="Times New Roman"/>
                          <a:ea typeface="Times New Roman"/>
                        </a:rPr>
                        <a:t>II.</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E8EEF0"/>
                    </a:solidFill>
                  </a:tcPr>
                </a:tc>
                <a:tc>
                  <a:txBody>
                    <a:bodyPr/>
                    <a:lstStyle/>
                    <a:p>
                      <a:pPr marL="63500" defTabSz="457200">
                        <a:lnSpc>
                          <a:spcPts val="1140"/>
                        </a:lnSpc>
                        <a:defRPr/>
                      </a:pPr>
                      <a:r>
                        <a:rPr lang="ru-RU" sz="1400" b="0" strike="noStrike" spc="-1">
                          <a:solidFill>
                            <a:schemeClr val="tx1"/>
                          </a:solidFill>
                          <a:latin typeface="Times New Roman"/>
                          <a:ea typeface="Times New Roman"/>
                        </a:rPr>
                        <a:t>Неналоговые доходы </a:t>
                      </a:r>
                      <a:r>
                        <a:rPr lang="ru-RU" sz="1400" b="0" i="1" strike="noStrike" spc="-1">
                          <a:solidFill>
                            <a:schemeClr val="tx1"/>
                          </a:solidFill>
                          <a:latin typeface="Times New Roman"/>
                          <a:ea typeface="Times New Roman"/>
                        </a:rPr>
                        <a:t>из них (наиболее значимые):</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17545</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22801</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1,3</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+5256</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23409</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1,5</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ts val="850"/>
                        </a:lnSpc>
                        <a:defRPr/>
                      </a:pPr>
                      <a:r>
                        <a:rPr lang="ru-RU" sz="1400" b="0" strike="noStrike" spc="-1">
                          <a:solidFill>
                            <a:schemeClr val="tx1"/>
                          </a:solidFill>
                          <a:latin typeface="Times New Roman"/>
                          <a:ea typeface="Times New Roman"/>
                        </a:rPr>
                        <a:t>+608</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24069</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1,5</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ts val="850"/>
                        </a:lnSpc>
                        <a:defRPr/>
                      </a:pPr>
                      <a:r>
                        <a:rPr lang="ru-RU" sz="1400" b="0" strike="noStrike" spc="-1">
                          <a:solidFill>
                            <a:schemeClr val="tx1"/>
                          </a:solidFill>
                          <a:latin typeface="Times New Roman"/>
                          <a:ea typeface="Times New Roman"/>
                        </a:rPr>
                        <a:t>+660</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extLst>
                  <a:ext uri="{0D108BD9-81ED-4DB2-BD59-A6C34878D82A}">
                    <a16:rowId xmlns:a16="http://schemas.microsoft.com/office/drawing/2014/main" val="10002"/>
                  </a:ext>
                </a:extLst>
              </a:tr>
              <a:tr h="804240">
                <a:tc>
                  <a:txBody>
                    <a:bodyPr/>
                    <a:lstStyle/>
                    <a:p>
                      <a:pPr marL="101600" defTabSz="457200">
                        <a:lnSpc>
                          <a:spcPts val="750"/>
                        </a:lnSpc>
                        <a:defRPr/>
                      </a:pPr>
                      <a:r>
                        <a:rPr lang="ru-RU" sz="1400" b="0" strike="noStrike" spc="-1">
                          <a:solidFill>
                            <a:schemeClr val="tx1"/>
                          </a:solidFill>
                          <a:latin typeface="Times New Roman"/>
                          <a:ea typeface="Times New Roman"/>
                        </a:rPr>
                        <a:t>1</a:t>
                      </a:r>
                      <a:r>
                        <a:rPr lang="ru-RU" sz="1400" b="1" strike="noStrike" spc="-1">
                          <a:solidFill>
                            <a:schemeClr val="tx1"/>
                          </a:solidFill>
                          <a:latin typeface="Times New Roman"/>
                          <a:ea typeface="Times New Roman"/>
                        </a:rPr>
                        <a:t>.</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just" defTabSz="457200">
                        <a:lnSpc>
                          <a:spcPts val="1140"/>
                        </a:lnSpc>
                        <a:defRPr/>
                      </a:pPr>
                      <a:r>
                        <a:rPr lang="ru-RU" sz="1400" b="0" strike="noStrike" spc="-1">
                          <a:solidFill>
                            <a:schemeClr val="tx1"/>
                          </a:solidFill>
                          <a:latin typeface="Times New Roman"/>
                          <a:ea typeface="Times New Roman"/>
                        </a:rPr>
                        <a:t>Доходы от использования имущества</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2700</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2536</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0,1</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-164</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2638</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0,2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ctr" defTabSz="457200">
                        <a:lnSpc>
                          <a:spcPts val="850"/>
                        </a:lnSpc>
                        <a:defRPr/>
                      </a:pPr>
                      <a:r>
                        <a:rPr lang="ru-RU" sz="1400" b="0" strike="noStrike" spc="-1">
                          <a:solidFill>
                            <a:schemeClr val="tx1"/>
                          </a:solidFill>
                          <a:latin typeface="Times New Roman"/>
                          <a:ea typeface="Times New Roman"/>
                        </a:rPr>
                        <a:t>+102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2744</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0,2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+106</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extLst>
                  <a:ext uri="{0D108BD9-81ED-4DB2-BD59-A6C34878D82A}">
                    <a16:rowId xmlns:a16="http://schemas.microsoft.com/office/drawing/2014/main" val="10003"/>
                  </a:ext>
                </a:extLst>
              </a:tr>
              <a:tr h="799560">
                <a:tc>
                  <a:txBody>
                    <a:bodyPr/>
                    <a:lstStyle/>
                    <a:p>
                      <a:pPr marL="101600" defTabSz="457200">
                        <a:lnSpc>
                          <a:spcPts val="850"/>
                        </a:lnSpc>
                        <a:defRPr/>
                      </a:pPr>
                      <a:r>
                        <a:rPr lang="ru-RU" sz="1400" b="0" strike="noStrike" spc="-1">
                          <a:solidFill>
                            <a:schemeClr val="tx1"/>
                          </a:solidFill>
                          <a:latin typeface="Times New Roman"/>
                          <a:ea typeface="Times New Roman"/>
                        </a:rPr>
                        <a:t>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just" defTabSz="457200">
                        <a:lnSpc>
                          <a:spcPts val="1130"/>
                        </a:lnSpc>
                        <a:defRPr/>
                      </a:pPr>
                      <a:r>
                        <a:rPr lang="ru-RU" sz="1400" b="0" strike="noStrike" spc="-1">
                          <a:solidFill>
                            <a:schemeClr val="tx1"/>
                          </a:solidFill>
                          <a:latin typeface="Times New Roman"/>
                          <a:ea typeface="Times New Roman"/>
                        </a:rPr>
                        <a:t>Доходы от оказания платных услуг</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13912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16253</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0,7</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+2341</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16643</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ts val="850"/>
                        </a:lnSpc>
                        <a:defRPr/>
                      </a:pPr>
                      <a:r>
                        <a:rPr lang="ru-RU" sz="1400" b="0" strike="noStrike" spc="-1">
                          <a:solidFill>
                            <a:schemeClr val="tx1"/>
                          </a:solidFill>
                          <a:latin typeface="Times New Roman"/>
                          <a:ea typeface="Times New Roman"/>
                        </a:rPr>
                        <a:t>+390</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17076</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1,1</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+433</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extLst>
                  <a:ext uri="{0D108BD9-81ED-4DB2-BD59-A6C34878D82A}">
                    <a16:rowId xmlns:a16="http://schemas.microsoft.com/office/drawing/2014/main" val="10004"/>
                  </a:ext>
                </a:extLst>
              </a:tr>
              <a:tr h="1025640">
                <a:tc>
                  <a:txBody>
                    <a:bodyPr/>
                    <a:lstStyle/>
                    <a:p>
                      <a:pPr marL="101600" defTabSz="457200">
                        <a:lnSpc>
                          <a:spcPts val="850"/>
                        </a:lnSpc>
                        <a:defRPr/>
                      </a:pPr>
                      <a:r>
                        <a:rPr lang="ru-RU" sz="1400" b="0" strike="noStrike" spc="-1">
                          <a:solidFill>
                            <a:schemeClr val="tx1"/>
                          </a:solidFill>
                          <a:latin typeface="Times New Roman"/>
                          <a:ea typeface="Times New Roman"/>
                        </a:rPr>
                        <a:t>III.</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just" defTabSz="457200">
                        <a:lnSpc>
                          <a:spcPts val="1140"/>
                        </a:lnSpc>
                        <a:defRPr/>
                      </a:pPr>
                      <a:r>
                        <a:rPr lang="ru-RU" sz="1400" b="0" strike="noStrike" spc="-1">
                          <a:solidFill>
                            <a:schemeClr val="tx1"/>
                          </a:solidFill>
                          <a:latin typeface="Times New Roman"/>
                          <a:ea typeface="Times New Roman"/>
                        </a:rPr>
                        <a:t>Безвозмездные поступления из бюджетов других уровней</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1204946,7</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1450073,8</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85,2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+245127,1</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1304170,5</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82,4</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ctr" defTabSz="457200">
                        <a:lnSpc>
                          <a:spcPts val="850"/>
                        </a:lnSpc>
                        <a:defRPr/>
                      </a:pPr>
                      <a:r>
                        <a:rPr lang="ru-RU" sz="1400" b="0" strike="noStrike" spc="-1">
                          <a:solidFill>
                            <a:schemeClr val="tx1"/>
                          </a:solidFill>
                          <a:latin typeface="Times New Roman"/>
                          <a:ea typeface="Times New Roman"/>
                        </a:rPr>
                        <a:t>-145903,3</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1305181,1</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81,2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ctr" defTabSz="457200">
                        <a:lnSpc>
                          <a:spcPts val="850"/>
                        </a:lnSpc>
                        <a:defRPr/>
                      </a:pPr>
                      <a:r>
                        <a:rPr lang="ru-RU" sz="1400" b="0" strike="noStrike" spc="-1">
                          <a:solidFill>
                            <a:schemeClr val="tx1"/>
                          </a:solidFill>
                          <a:latin typeface="Times New Roman"/>
                          <a:ea typeface="Times New Roman"/>
                        </a:rPr>
                        <a:t>+1010,6</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39" name="Объект 8"/>
          <p:cNvGraphicFramePr>
            <a:graphicFrameLocks/>
          </p:cNvGraphicFramePr>
          <p:nvPr/>
        </p:nvGraphicFramePr>
        <p:xfrm>
          <a:off x="551384" y="2780928"/>
          <a:ext cx="10875600" cy="3614400"/>
        </p:xfrm>
        <a:graphic>
          <a:graphicData uri="http://schemas.openxmlformats.org/drawingml/2006/chart">
            <c:chart xmlns:c="http://schemas.openxmlformats.org/drawingml/2006/chart" xmlns:r="http://schemas.openxmlformats.org/officeDocument/2006/relationships" r:id="rId3"/>
          </a:graphicData>
        </a:graphic>
      </p:graphicFrame>
      <p:sp>
        <p:nvSpPr>
          <p:cNvPr id="240"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III. </a:t>
            </a:r>
            <a:r>
              <a:rPr lang="ru-RU" sz="1800" b="0" strike="noStrike" spc="-1">
                <a:solidFill>
                  <a:schemeClr val="accent5">
                    <a:lumMod val="50000"/>
                  </a:schemeClr>
                </a:solidFill>
                <a:latin typeface="Times New Roman"/>
                <a:ea typeface="Times New Roman"/>
              </a:rPr>
              <a:t>Доходы бюджета</a:t>
            </a:r>
            <a:endParaRPr lang="ru-RU" sz="1800" b="0" strike="noStrike" spc="-1">
              <a:solidFill>
                <a:srgbClr val="FFFFFF"/>
              </a:solidFill>
              <a:latin typeface="Arial"/>
            </a:endParaRPr>
          </a:p>
        </p:txBody>
      </p:sp>
      <p:sp>
        <p:nvSpPr>
          <p:cNvPr id="241" name="TextBox 4"/>
          <p:cNvSpPr/>
          <p:nvPr/>
        </p:nvSpPr>
        <p:spPr bwMode="auto">
          <a:xfrm>
            <a:off x="657360" y="675360"/>
            <a:ext cx="10875600" cy="455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defTabSz="457200">
              <a:lnSpc>
                <a:spcPct val="100000"/>
              </a:lnSpc>
              <a:defRPr/>
            </a:pPr>
            <a:r>
              <a:rPr lang="ru-RU" sz="2400" b="1" strike="noStrike" spc="-1">
                <a:solidFill>
                  <a:schemeClr val="accent4">
                    <a:lumMod val="50000"/>
                  </a:schemeClr>
                </a:solidFill>
                <a:latin typeface="Times New Roman"/>
                <a:ea typeface="Times New Roman"/>
              </a:rPr>
              <a:t>Структура доходов бюджета на 2025 год</a:t>
            </a:r>
            <a:endParaRPr lang="ru-RU" sz="2400" b="0" strike="noStrike" spc="-1">
              <a:solidFill>
                <a:srgbClr val="FFFFFF"/>
              </a:solidFill>
              <a:latin typeface="Arial"/>
            </a:endParaRPr>
          </a:p>
        </p:txBody>
      </p:sp>
      <p:sp>
        <p:nvSpPr>
          <p:cNvPr id="242" name="Скругленный прямоугольник 3"/>
          <p:cNvSpPr/>
          <p:nvPr/>
        </p:nvSpPr>
        <p:spPr bwMode="auto">
          <a:xfrm>
            <a:off x="657360" y="1158507"/>
            <a:ext cx="10875600" cy="1428120"/>
          </a:xfrm>
          <a:prstGeom prst="roundRect">
            <a:avLst>
              <a:gd name="adj" fmla="val 16667"/>
            </a:avLst>
          </a:prstGeom>
          <a:solidFill>
            <a:schemeClr val="accent6">
              <a:lumMod val="75000"/>
            </a:schemeClr>
          </a:solidFill>
          <a:ln cap="rnd">
            <a:solidFill>
              <a:srgbClr val="2E3E0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defRPr/>
            </a:pPr>
            <a:r>
              <a:rPr lang="ru-RU" sz="2400" b="0" strike="noStrike" spc="-1">
                <a:solidFill>
                  <a:schemeClr val="lt1"/>
                </a:solidFill>
                <a:latin typeface="Times New Roman"/>
                <a:ea typeface="Times New Roman"/>
              </a:rPr>
              <a:t>Основным доходным источником является налог на доходы физических лиц   199,5 млн.руб. и составляет  79,1 % удельного веса в структуре налоговых и неналоговых доходов бюджета и 11,7 % удельного веса от общего объема бюджета</a:t>
            </a:r>
            <a:endParaRPr lang="ru-RU" sz="2400" b="0" strike="noStrike" spc="-1">
              <a:solidFill>
                <a:srgbClr val="FFFFFF"/>
              </a:solidFill>
              <a:latin typeface="Arial"/>
            </a:endParaRPr>
          </a:p>
        </p:txBody>
      </p:sp>
      <p:pic>
        <p:nvPicPr>
          <p:cNvPr id="5" name="Рукописный ввод 4"/>
          <p:cNvPicPr/>
          <p:nvPr/>
        </p:nvPicPr>
        <p:blipFill>
          <a:blip r:embed="rId4"/>
          <a:stretch/>
        </p:blipFill>
        <p:spPr bwMode="auto">
          <a:xfrm>
            <a:off x="591360" y="4598520"/>
            <a:ext cx="108000" cy="216000"/>
          </a:xfrm>
          <a:prstGeom prst="rect">
            <a:avLst/>
          </a:prstGeom>
        </p:spPr>
      </p:pic>
      <p:pic>
        <p:nvPicPr>
          <p:cNvPr id="6" name="Рукописный ввод 5"/>
          <p:cNvPicPr/>
          <p:nvPr/>
        </p:nvPicPr>
        <p:blipFill>
          <a:blip r:embed="rId5"/>
          <a:stretch/>
        </p:blipFill>
        <p:spPr bwMode="auto">
          <a:xfrm>
            <a:off x="628080" y="4610040"/>
            <a:ext cx="115920" cy="240120"/>
          </a:xfrm>
          <a:prstGeom prst="rect">
            <a:avLst/>
          </a:prstGeom>
        </p:spPr>
      </p:pic>
      <p:pic>
        <p:nvPicPr>
          <p:cNvPr id="7" name="Рукописный ввод 6"/>
          <p:cNvPicPr/>
          <p:nvPr/>
        </p:nvPicPr>
        <p:blipFill>
          <a:blip r:embed="rId4"/>
          <a:stretch/>
        </p:blipFill>
        <p:spPr bwMode="auto">
          <a:xfrm>
            <a:off x="654000" y="4625160"/>
            <a:ext cx="108000" cy="216000"/>
          </a:xfrm>
          <a:prstGeom prst="rect">
            <a:avLst/>
          </a:prstGeom>
        </p:spPr>
      </p:pic>
      <p:pic>
        <p:nvPicPr>
          <p:cNvPr id="8" name="Рукописный ввод 7"/>
          <p:cNvPicPr/>
          <p:nvPr/>
        </p:nvPicPr>
        <p:blipFill>
          <a:blip r:embed="rId4"/>
          <a:stretch/>
        </p:blipFill>
        <p:spPr bwMode="auto">
          <a:xfrm>
            <a:off x="591360" y="4634160"/>
            <a:ext cx="108000" cy="216000"/>
          </a:xfrm>
          <a:prstGeom prst="rect">
            <a:avLst/>
          </a:prstGeom>
        </p:spPr>
      </p:pic>
      <p:pic>
        <p:nvPicPr>
          <p:cNvPr id="9" name="Рукописный ввод 8"/>
          <p:cNvPicPr/>
          <p:nvPr/>
        </p:nvPicPr>
        <p:blipFill>
          <a:blip r:embed="rId4"/>
          <a:stretch/>
        </p:blipFill>
        <p:spPr bwMode="auto">
          <a:xfrm>
            <a:off x="591360" y="4634160"/>
            <a:ext cx="108000" cy="216000"/>
          </a:xfrm>
          <a:prstGeom prst="rect">
            <a:avLst/>
          </a:prstGeom>
        </p:spPr>
      </p:pic>
      <p:pic>
        <p:nvPicPr>
          <p:cNvPr id="10" name="Рукописный ввод 9"/>
          <p:cNvPicPr/>
          <p:nvPr/>
        </p:nvPicPr>
        <p:blipFill>
          <a:blip r:embed="rId4"/>
          <a:stretch/>
        </p:blipFill>
        <p:spPr bwMode="auto">
          <a:xfrm>
            <a:off x="627360" y="4625160"/>
            <a:ext cx="108000" cy="216000"/>
          </a:xfrm>
          <a:prstGeom prst="rect">
            <a:avLst/>
          </a:prstGeom>
        </p:spPr>
      </p:pic>
      <p:pic>
        <p:nvPicPr>
          <p:cNvPr id="11" name="Рукописный ввод 10"/>
          <p:cNvPicPr/>
          <p:nvPr/>
        </p:nvPicPr>
        <p:blipFill>
          <a:blip r:embed="rId4"/>
          <a:stretch/>
        </p:blipFill>
        <p:spPr bwMode="auto">
          <a:xfrm>
            <a:off x="627360" y="4625160"/>
            <a:ext cx="108000" cy="216000"/>
          </a:xfrm>
          <a:prstGeom prst="rect">
            <a:avLst/>
          </a:prstGeom>
        </p:spPr>
      </p:pic>
      <p:pic>
        <p:nvPicPr>
          <p:cNvPr id="12" name="Рукописный ввод 11"/>
          <p:cNvPicPr/>
          <p:nvPr/>
        </p:nvPicPr>
        <p:blipFill>
          <a:blip r:embed="rId4"/>
          <a:stretch/>
        </p:blipFill>
        <p:spPr bwMode="auto">
          <a:xfrm>
            <a:off x="618000" y="4625160"/>
            <a:ext cx="108000" cy="216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79" name="Рисунок 4" descr="C:\Users\Елена\Desktop\Здание Администрации.jpg"/>
          <p:cNvPicPr/>
          <p:nvPr/>
        </p:nvPicPr>
        <p:blipFill>
          <a:blip r:embed="rId3">
            <a:lum bright="45000"/>
          </a:blip>
          <a:stretch/>
        </p:blipFill>
        <p:spPr bwMode="auto">
          <a:xfrm>
            <a:off x="0" y="0"/>
            <a:ext cx="12190320" cy="6856200"/>
          </a:xfrm>
          <a:prstGeom prst="rect">
            <a:avLst/>
          </a:prstGeom>
          <a:ln w="9525">
            <a:noFill/>
          </a:ln>
        </p:spPr>
      </p:pic>
      <p:sp>
        <p:nvSpPr>
          <p:cNvPr id="180" name="CustomShape 1"/>
          <p:cNvSpPr/>
          <p:nvPr/>
        </p:nvSpPr>
        <p:spPr bwMode="auto">
          <a:xfrm>
            <a:off x="1402200" y="465480"/>
            <a:ext cx="10103760" cy="599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a:bodyPr>
          <a:lstStyle/>
          <a:p>
            <a:pPr defTabSz="457200">
              <a:lnSpc>
                <a:spcPct val="100000"/>
              </a:lnSpc>
              <a:defRPr/>
            </a:pPr>
            <a:r>
              <a:rPr lang="en-US" sz="2400" b="0" strike="noStrike" spc="-1">
                <a:solidFill>
                  <a:srgbClr val="572314"/>
                </a:solidFill>
                <a:latin typeface="Times New Roman"/>
                <a:ea typeface="Times New Roman"/>
              </a:rPr>
              <a:t>	</a:t>
            </a:r>
            <a:r>
              <a:rPr lang="ru-RU" sz="2400" b="0" u="sng" strike="noStrike" spc="-1">
                <a:solidFill>
                  <a:srgbClr val="572314"/>
                </a:solidFill>
                <a:latin typeface="Times New Roman"/>
                <a:ea typeface="Times New Roman"/>
              </a:rPr>
              <a:t>Уважаемые жители Слободо-Туринского района!</a:t>
            </a:r>
            <a:endParaRPr lang="ru-RU" sz="2400" b="0" strike="noStrike" spc="-1">
              <a:solidFill>
                <a:srgbClr val="FFFFFF"/>
              </a:solidFill>
              <a:latin typeface="Arial"/>
            </a:endParaRPr>
          </a:p>
        </p:txBody>
      </p:sp>
      <p:pic>
        <p:nvPicPr>
          <p:cNvPr id="181" name="Рисунок 3" descr="Gerb-Slobodo_Turinsky-region.jpg"/>
          <p:cNvPicPr/>
          <p:nvPr/>
        </p:nvPicPr>
        <p:blipFill>
          <a:blip r:embed="rId4"/>
          <a:stretch/>
        </p:blipFill>
        <p:spPr bwMode="auto">
          <a:xfrm>
            <a:off x="684360" y="150840"/>
            <a:ext cx="716040" cy="914040"/>
          </a:xfrm>
          <a:prstGeom prst="rect">
            <a:avLst/>
          </a:prstGeom>
          <a:ln w="0">
            <a:noFill/>
          </a:ln>
        </p:spPr>
      </p:pic>
      <p:sp>
        <p:nvSpPr>
          <p:cNvPr id="182" name="CustomShape 2"/>
          <p:cNvSpPr/>
          <p:nvPr/>
        </p:nvSpPr>
        <p:spPr bwMode="auto">
          <a:xfrm>
            <a:off x="971640" y="1005480"/>
            <a:ext cx="10534320" cy="55119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algn="just" defTabSz="457200">
              <a:lnSpc>
                <a:spcPct val="100000"/>
              </a:lnSpc>
              <a:spcBef>
                <a:spcPts val="600"/>
              </a:spcBef>
              <a:tabLst>
                <a:tab pos="0" algn="l"/>
              </a:tabLst>
              <a:defRPr/>
            </a:pPr>
            <a:r>
              <a:rPr lang="ru-RU" sz="1800" b="1" strike="noStrike" spc="-1">
                <a:solidFill>
                  <a:srgbClr val="000000"/>
                </a:solidFill>
                <a:latin typeface="Times New Roman"/>
                <a:ea typeface="Times New Roman"/>
              </a:rPr>
              <a:t>	     </a:t>
            </a:r>
            <a:r>
              <a:rPr lang="ru-RU" sz="2000" b="1" strike="noStrike" spc="-1">
                <a:solidFill>
                  <a:srgbClr val="000000"/>
                </a:solidFill>
                <a:latin typeface="Times New Roman"/>
                <a:ea typeface="Times New Roman"/>
              </a:rPr>
              <a:t>«Бюджет для граждан» </a:t>
            </a:r>
            <a:r>
              <a:rPr lang="ru-RU" sz="2000" b="0" strike="noStrike" spc="-1">
                <a:solidFill>
                  <a:srgbClr val="000000"/>
                </a:solidFill>
                <a:latin typeface="Times New Roman"/>
                <a:ea typeface="Times New Roman"/>
              </a:rPr>
              <a:t>познакомит вас с положениями основного финансового документа Слободо-Туринского муниципального района –</a:t>
            </a:r>
            <a:r>
              <a:rPr lang="en-US" sz="2000" b="0" strike="noStrike" spc="-1">
                <a:solidFill>
                  <a:srgbClr val="000000"/>
                </a:solidFill>
                <a:latin typeface="Times New Roman"/>
                <a:ea typeface="Times New Roman"/>
              </a:rPr>
              <a:t> </a:t>
            </a:r>
            <a:r>
              <a:rPr lang="ru-RU" sz="2000" b="0" strike="noStrike" spc="-1">
                <a:solidFill>
                  <a:srgbClr val="000000"/>
                </a:solidFill>
                <a:latin typeface="Times New Roman"/>
                <a:ea typeface="Times New Roman"/>
              </a:rPr>
              <a:t>бюджета на 2025 год.</a:t>
            </a:r>
            <a:endParaRPr lang="ru-RU" sz="2000" b="0" strike="noStrike" spc="-1">
              <a:solidFill>
                <a:srgbClr val="FFFFFF"/>
              </a:solidFill>
              <a:latin typeface="Arial"/>
            </a:endParaRPr>
          </a:p>
          <a:p>
            <a:pPr algn="just" defTabSz="457200">
              <a:lnSpc>
                <a:spcPct val="100000"/>
              </a:lnSpc>
              <a:spcBef>
                <a:spcPts val="600"/>
              </a:spcBef>
              <a:tabLst>
                <a:tab pos="0" algn="l"/>
              </a:tabLst>
              <a:defRPr/>
            </a:pPr>
            <a:r>
              <a:rPr lang="ru-RU" sz="2000" b="1" strike="noStrike" spc="-1">
                <a:solidFill>
                  <a:srgbClr val="000000"/>
                </a:solidFill>
                <a:latin typeface="Times New Roman"/>
                <a:ea typeface="Times New Roman"/>
              </a:rPr>
              <a:t>	     </a:t>
            </a:r>
            <a:r>
              <a:rPr lang="ru-RU" sz="2000" b="0" strike="noStrike" spc="-1">
                <a:solidFill>
                  <a:srgbClr val="000000"/>
                </a:solidFill>
                <a:latin typeface="Times New Roman"/>
                <a:ea typeface="Times New Roman"/>
              </a:rPr>
              <a:t>Граждане как налогоплательщики, и как потребители общественных благ – должны быть уверены в том, что передаваемые ими в распоряжение муниципальные средства используются прозрачно и эффективно, приносят конкретные результаты как  для общества в целом, так и для каждой семьи, для каждого человека в отдельности.</a:t>
            </a:r>
            <a:endParaRPr lang="ru-RU" sz="2000" b="0" strike="noStrike" spc="-1">
              <a:solidFill>
                <a:srgbClr val="FFFFFF"/>
              </a:solidFill>
              <a:latin typeface="Arial"/>
            </a:endParaRPr>
          </a:p>
          <a:p>
            <a:pPr algn="just" defTabSz="457200">
              <a:lnSpc>
                <a:spcPct val="100000"/>
              </a:lnSpc>
              <a:spcBef>
                <a:spcPts val="600"/>
              </a:spcBef>
              <a:tabLst>
                <a:tab pos="0" algn="l"/>
              </a:tabLst>
              <a:defRPr/>
            </a:pPr>
            <a:r>
              <a:rPr lang="ru-RU" sz="2000" b="1" strike="noStrike" spc="-1">
                <a:solidFill>
                  <a:srgbClr val="000000"/>
                </a:solidFill>
                <a:latin typeface="Times New Roman"/>
                <a:ea typeface="Times New Roman"/>
              </a:rPr>
              <a:t>	     </a:t>
            </a:r>
            <a:r>
              <a:rPr lang="ru-RU" sz="2000" b="0" strike="noStrike" spc="-1">
                <a:solidFill>
                  <a:srgbClr val="000000"/>
                </a:solidFill>
                <a:latin typeface="Times New Roman"/>
                <a:ea typeface="Times New Roman"/>
              </a:rPr>
              <a:t>Представленная информация предназначена для широкого круга пользователей и будет интересна и полезна как педагогам, молодым семьям, так и другим категориям населения, так как местный бюджет затрагивает интересы каждого жителя Слободо-Туринского района.     Мы постарались в доступной и понятной форме для граждан, показать основные показатели местного бюджета.</a:t>
            </a:r>
            <a:endParaRPr lang="ru-RU" sz="2000" b="0" strike="noStrike" spc="-1">
              <a:solidFill>
                <a:srgbClr val="FFFFFF"/>
              </a:solidFill>
              <a:latin typeface="Arial"/>
            </a:endParaRPr>
          </a:p>
          <a:p>
            <a:pPr algn="just" defTabSz="457200">
              <a:lnSpc>
                <a:spcPct val="100000"/>
              </a:lnSpc>
              <a:spcBef>
                <a:spcPts val="600"/>
              </a:spcBef>
              <a:tabLst>
                <a:tab pos="0" algn="l"/>
              </a:tabLst>
              <a:defRPr/>
            </a:pPr>
            <a:r>
              <a:rPr lang="ru-RU" sz="2000" b="1" strike="noStrike" spc="-1">
                <a:solidFill>
                  <a:srgbClr val="000000"/>
                </a:solidFill>
                <a:latin typeface="Times New Roman"/>
                <a:ea typeface="Times New Roman"/>
              </a:rPr>
              <a:t>	     </a:t>
            </a:r>
            <a:r>
              <a:rPr lang="ru-RU" sz="2000" b="0" strike="noStrike" spc="-1">
                <a:solidFill>
                  <a:srgbClr val="000000"/>
                </a:solidFill>
                <a:latin typeface="Times New Roman"/>
                <a:ea typeface="Times New Roman"/>
              </a:rPr>
              <a:t>«Бюджет для граждан» нацелен на получение обратной связи от граждан, которым интересны современные проблемы муниципальных финансов в Слободо-Туринском районе.</a:t>
            </a:r>
            <a:endParaRPr lang="ru-RU" sz="2000" b="0" strike="noStrike" spc="-1">
              <a:solidFill>
                <a:srgbClr val="FFFFFF"/>
              </a:solidFill>
              <a:latin typeface="Arial"/>
            </a:endParaRPr>
          </a:p>
          <a:p>
            <a:pPr algn="just" defTabSz="457200">
              <a:lnSpc>
                <a:spcPct val="100000"/>
              </a:lnSpc>
              <a:spcBef>
                <a:spcPts val="600"/>
              </a:spcBef>
              <a:tabLst>
                <a:tab pos="0" algn="l"/>
              </a:tabLst>
              <a:defRPr/>
            </a:pPr>
            <a:endParaRPr lang="ru-RU" sz="2000" b="0" strike="noStrike" spc="-1">
              <a:solidFill>
                <a:srgbClr val="FFFFFF"/>
              </a:solidFill>
              <a:latin typeface="Arial"/>
            </a:endParaRPr>
          </a:p>
          <a:p>
            <a:pPr algn="r" defTabSz="457200">
              <a:lnSpc>
                <a:spcPct val="100000"/>
              </a:lnSpc>
              <a:spcBef>
                <a:spcPts val="600"/>
              </a:spcBef>
              <a:tabLst>
                <a:tab pos="0" algn="l"/>
              </a:tabLst>
              <a:defRPr/>
            </a:pPr>
            <a:r>
              <a:rPr lang="ru-RU" sz="2000" b="0" i="1" strike="noStrike" spc="-1">
                <a:solidFill>
                  <a:srgbClr val="000000"/>
                </a:solidFill>
                <a:latin typeface="Times New Roman"/>
                <a:ea typeface="Times New Roman"/>
              </a:rPr>
              <a:t>Глава администрации Слободо-Туринского муниципального района</a:t>
            </a:r>
            <a:endParaRPr lang="ru-RU" sz="2000" b="0" strike="noStrike" spc="-1">
              <a:solidFill>
                <a:srgbClr val="FFFFFF"/>
              </a:solidFill>
              <a:latin typeface="Arial"/>
            </a:endParaRPr>
          </a:p>
          <a:p>
            <a:pPr algn="r" defTabSz="457200">
              <a:lnSpc>
                <a:spcPct val="100000"/>
              </a:lnSpc>
              <a:spcBef>
                <a:spcPts val="600"/>
              </a:spcBef>
              <a:tabLst>
                <a:tab pos="0" algn="l"/>
              </a:tabLst>
              <a:defRPr/>
            </a:pPr>
            <a:r>
              <a:rPr lang="ru-RU" sz="2000" b="0" i="1" strike="noStrike" spc="-1">
                <a:solidFill>
                  <a:srgbClr val="000000"/>
                </a:solidFill>
                <a:latin typeface="Times New Roman"/>
                <a:ea typeface="Times New Roman"/>
              </a:rPr>
              <a:t>В.А. Бедулев</a:t>
            </a:r>
            <a:endParaRPr lang="ru-RU" sz="2000" b="0" strike="noStrike" spc="-1">
              <a:solidFill>
                <a:srgbClr val="FFFFFF"/>
              </a:solid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43" name="Объект 7"/>
          <p:cNvGraphicFramePr>
            <a:graphicFrameLocks/>
          </p:cNvGraphicFramePr>
          <p:nvPr/>
        </p:nvGraphicFramePr>
        <p:xfrm>
          <a:off x="635635" y="1153160"/>
          <a:ext cx="10897235" cy="5322570"/>
        </p:xfrm>
        <a:graphic>
          <a:graphicData uri="http://schemas.openxmlformats.org/drawingml/2006/chart">
            <c:chart xmlns:c="http://schemas.openxmlformats.org/drawingml/2006/chart" xmlns:r="http://schemas.openxmlformats.org/officeDocument/2006/relationships" r:id="rId3"/>
          </a:graphicData>
        </a:graphic>
      </p:graphicFrame>
      <p:sp>
        <p:nvSpPr>
          <p:cNvPr id="244"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III. </a:t>
            </a:r>
            <a:r>
              <a:rPr lang="ru-RU" sz="1800" b="0" strike="noStrike" spc="-1">
                <a:solidFill>
                  <a:schemeClr val="accent5">
                    <a:lumMod val="50000"/>
                  </a:schemeClr>
                </a:solidFill>
                <a:latin typeface="Times New Roman"/>
                <a:ea typeface="Times New Roman"/>
              </a:rPr>
              <a:t>Доходы бюджета</a:t>
            </a:r>
            <a:endParaRPr lang="ru-RU" sz="1800" b="0" strike="noStrike" spc="-1">
              <a:solidFill>
                <a:srgbClr val="FFFFFF"/>
              </a:solidFill>
              <a:latin typeface="Arial"/>
            </a:endParaRPr>
          </a:p>
        </p:txBody>
      </p:sp>
      <p:sp>
        <p:nvSpPr>
          <p:cNvPr id="245" name="TextBox 4"/>
          <p:cNvSpPr/>
          <p:nvPr/>
        </p:nvSpPr>
        <p:spPr bwMode="auto">
          <a:xfrm>
            <a:off x="657360" y="675360"/>
            <a:ext cx="10875600" cy="455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457200">
              <a:lnSpc>
                <a:spcPct val="100000"/>
              </a:lnSpc>
              <a:defRPr/>
            </a:pPr>
            <a:r>
              <a:rPr lang="ru-RU" sz="2400" b="0" strike="noStrike" spc="-1">
                <a:solidFill>
                  <a:schemeClr val="accent4">
                    <a:lumMod val="50000"/>
                  </a:schemeClr>
                </a:solidFill>
                <a:latin typeface="Times New Roman"/>
                <a:ea typeface="Times New Roman"/>
              </a:rPr>
              <a:t>Структура налоговых и неналоговых доходов бюджета на 2025 год</a:t>
            </a:r>
            <a:endParaRPr lang="ru-RU" sz="2400" b="0" strike="noStrike" spc="-1">
              <a:solidFill>
                <a:srgbClr val="FFFFFF"/>
              </a:solidFill>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46" name="Объект 7"/>
          <p:cNvGraphicFramePr>
            <a:graphicFrameLocks/>
          </p:cNvGraphicFramePr>
          <p:nvPr/>
        </p:nvGraphicFramePr>
        <p:xfrm>
          <a:off x="657225" y="1414780"/>
          <a:ext cx="10875645" cy="4766310"/>
        </p:xfrm>
        <a:graphic>
          <a:graphicData uri="http://schemas.openxmlformats.org/drawingml/2006/chart">
            <c:chart xmlns:c="http://schemas.openxmlformats.org/drawingml/2006/chart" xmlns:r="http://schemas.openxmlformats.org/officeDocument/2006/relationships" r:id="rId3"/>
          </a:graphicData>
        </a:graphic>
      </p:graphicFrame>
      <p:sp>
        <p:nvSpPr>
          <p:cNvPr id="247"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III. </a:t>
            </a:r>
            <a:r>
              <a:rPr lang="ru-RU" sz="1800" b="0" strike="noStrike" spc="-1">
                <a:solidFill>
                  <a:schemeClr val="accent5">
                    <a:lumMod val="50000"/>
                  </a:schemeClr>
                </a:solidFill>
                <a:latin typeface="Times New Roman"/>
                <a:ea typeface="Times New Roman"/>
              </a:rPr>
              <a:t>Доходы бюджета</a:t>
            </a:r>
            <a:endParaRPr lang="ru-RU" sz="1800" b="0" strike="noStrike" spc="-1">
              <a:solidFill>
                <a:srgbClr val="FFFFFF"/>
              </a:solidFill>
              <a:latin typeface="Arial"/>
            </a:endParaRPr>
          </a:p>
        </p:txBody>
      </p:sp>
      <p:sp>
        <p:nvSpPr>
          <p:cNvPr id="248" name="TextBox 4"/>
          <p:cNvSpPr/>
          <p:nvPr/>
        </p:nvSpPr>
        <p:spPr bwMode="auto">
          <a:xfrm>
            <a:off x="695459" y="620750"/>
            <a:ext cx="10875600" cy="8211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457200">
              <a:lnSpc>
                <a:spcPct val="100000"/>
              </a:lnSpc>
              <a:defRPr/>
            </a:pPr>
            <a:r>
              <a:rPr lang="ru-RU" sz="2400" b="0" strike="noStrike" spc="-1">
                <a:solidFill>
                  <a:schemeClr val="accent4">
                    <a:lumMod val="50000"/>
                  </a:schemeClr>
                </a:solidFill>
                <a:latin typeface="Times New Roman"/>
                <a:ea typeface="Times New Roman"/>
              </a:rPr>
              <a:t>Структура безвозмездных поступлений в бюджете</a:t>
            </a:r>
            <a:br>
              <a:rPr sz="2400"/>
            </a:br>
            <a:r>
              <a:rPr lang="ru-RU" sz="2400" b="0" strike="noStrike" spc="-1">
                <a:solidFill>
                  <a:schemeClr val="accent4">
                    <a:lumMod val="50000"/>
                  </a:schemeClr>
                </a:solidFill>
                <a:latin typeface="Times New Roman"/>
                <a:ea typeface="Times New Roman"/>
              </a:rPr>
              <a:t> Слободо-Туринского муниципального района на 2025 год</a:t>
            </a:r>
            <a:endParaRPr lang="ru-RU" sz="2400" b="0" strike="noStrike" spc="-1">
              <a:solidFill>
                <a:srgbClr val="FFFFFF"/>
              </a:solidFill>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49" name="Объект 7"/>
          <p:cNvGraphicFramePr>
            <a:graphicFrameLocks/>
          </p:cNvGraphicFramePr>
          <p:nvPr/>
        </p:nvGraphicFramePr>
        <p:xfrm>
          <a:off x="657360" y="1621800"/>
          <a:ext cx="10875600" cy="4559040"/>
        </p:xfrm>
        <a:graphic>
          <a:graphicData uri="http://schemas.openxmlformats.org/drawingml/2006/chart">
            <c:chart xmlns:c="http://schemas.openxmlformats.org/drawingml/2006/chart" xmlns:r="http://schemas.openxmlformats.org/officeDocument/2006/relationships" r:id="rId3"/>
          </a:graphicData>
        </a:graphic>
      </p:graphicFrame>
      <p:sp>
        <p:nvSpPr>
          <p:cNvPr id="250"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III. </a:t>
            </a:r>
            <a:r>
              <a:rPr lang="ru-RU" sz="1800" b="0" strike="noStrike" spc="-1">
                <a:solidFill>
                  <a:schemeClr val="accent5">
                    <a:lumMod val="50000"/>
                  </a:schemeClr>
                </a:solidFill>
                <a:latin typeface="Times New Roman"/>
                <a:ea typeface="Times New Roman"/>
              </a:rPr>
              <a:t>Доходы бюджета</a:t>
            </a:r>
            <a:endParaRPr lang="ru-RU" sz="1800" b="0" strike="noStrike" spc="-1">
              <a:solidFill>
                <a:srgbClr val="FFFFFF"/>
              </a:solidFill>
              <a:latin typeface="Arial"/>
            </a:endParaRPr>
          </a:p>
        </p:txBody>
      </p:sp>
      <p:sp>
        <p:nvSpPr>
          <p:cNvPr id="251" name="TextBox 4"/>
          <p:cNvSpPr/>
          <p:nvPr/>
        </p:nvSpPr>
        <p:spPr bwMode="auto">
          <a:xfrm>
            <a:off x="657360" y="675360"/>
            <a:ext cx="10875600" cy="455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914400">
              <a:lnSpc>
                <a:spcPct val="100000"/>
              </a:lnSpc>
              <a:tabLst>
                <a:tab pos="0" algn="l"/>
              </a:tabLst>
              <a:defRPr/>
            </a:pPr>
            <a:r>
              <a:rPr lang="ru-RU" sz="2400" b="0" strike="noStrike" spc="-1">
                <a:solidFill>
                  <a:schemeClr val="accent4">
                    <a:lumMod val="50000"/>
                  </a:schemeClr>
                </a:solidFill>
                <a:latin typeface="Times New Roman"/>
                <a:ea typeface="Times New Roman"/>
              </a:rPr>
              <a:t>Доходы бюджета Слободо-Туринского муниципального района</a:t>
            </a:r>
            <a:endParaRPr lang="ru-RU" sz="2400" b="0" strike="noStrike" spc="-1">
              <a:solidFill>
                <a:srgbClr val="FFFFFF"/>
              </a:solid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52" name="Объект 7"/>
          <p:cNvGraphicFramePr>
            <a:graphicFrameLocks/>
          </p:cNvGraphicFramePr>
          <p:nvPr/>
        </p:nvGraphicFramePr>
        <p:xfrm>
          <a:off x="657360" y="1338120"/>
          <a:ext cx="10875600" cy="3612960"/>
        </p:xfrm>
        <a:graphic>
          <a:graphicData uri="http://schemas.openxmlformats.org/drawingml/2006/chart">
            <c:chart xmlns:c="http://schemas.openxmlformats.org/drawingml/2006/chart" xmlns:r="http://schemas.openxmlformats.org/officeDocument/2006/relationships" r:id="rId3"/>
          </a:graphicData>
        </a:graphic>
      </p:graphicFrame>
      <p:sp>
        <p:nvSpPr>
          <p:cNvPr id="253"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III. </a:t>
            </a:r>
            <a:r>
              <a:rPr lang="ru-RU" sz="1800" b="0" strike="noStrike" spc="-1">
                <a:solidFill>
                  <a:schemeClr val="accent5">
                    <a:lumMod val="50000"/>
                  </a:schemeClr>
                </a:solidFill>
                <a:latin typeface="Times New Roman"/>
                <a:ea typeface="Times New Roman"/>
              </a:rPr>
              <a:t>Доходы бюджета</a:t>
            </a:r>
            <a:endParaRPr lang="ru-RU" sz="1800" b="0" strike="noStrike" spc="-1">
              <a:solidFill>
                <a:srgbClr val="FFFFFF"/>
              </a:solidFill>
              <a:latin typeface="Arial"/>
            </a:endParaRPr>
          </a:p>
        </p:txBody>
      </p:sp>
      <p:sp>
        <p:nvSpPr>
          <p:cNvPr id="254" name="TextBox 4"/>
          <p:cNvSpPr/>
          <p:nvPr/>
        </p:nvSpPr>
        <p:spPr bwMode="auto">
          <a:xfrm>
            <a:off x="657360" y="675360"/>
            <a:ext cx="10875600" cy="455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914400">
              <a:lnSpc>
                <a:spcPct val="100000"/>
              </a:lnSpc>
              <a:tabLst>
                <a:tab pos="0" algn="l"/>
              </a:tabLst>
              <a:defRPr/>
            </a:pPr>
            <a:r>
              <a:rPr lang="ru-RU" sz="2400" b="0" strike="noStrike" spc="-1">
                <a:solidFill>
                  <a:schemeClr val="accent4">
                    <a:lumMod val="50000"/>
                  </a:schemeClr>
                </a:solidFill>
                <a:latin typeface="Times New Roman"/>
                <a:ea typeface="Times New Roman"/>
              </a:rPr>
              <a:t>Доходы бюджета Слободо-Туринского муниципального района</a:t>
            </a:r>
            <a:endParaRPr lang="ru-RU" sz="2400" b="0" strike="noStrike" spc="-1">
              <a:solidFill>
                <a:srgbClr val="FFFFFF"/>
              </a:solidFill>
              <a:latin typeface="Arial"/>
            </a:endParaRPr>
          </a:p>
        </p:txBody>
      </p:sp>
      <p:sp>
        <p:nvSpPr>
          <p:cNvPr id="255" name="Заголовок 1"/>
          <p:cNvSpPr/>
          <p:nvPr/>
        </p:nvSpPr>
        <p:spPr bwMode="auto">
          <a:xfrm>
            <a:off x="657360" y="4952880"/>
            <a:ext cx="10875600" cy="12279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a:bodyPr>
          <a:lstStyle/>
          <a:p>
            <a:pPr defTabSz="914400">
              <a:lnSpc>
                <a:spcPct val="100000"/>
              </a:lnSpc>
              <a:tabLst>
                <a:tab pos="0" algn="l"/>
              </a:tabLst>
              <a:defRPr/>
            </a:pPr>
            <a:r>
              <a:rPr lang="ru-RU" sz="2400" b="0" strike="noStrike" spc="-1">
                <a:solidFill>
                  <a:schemeClr val="lt1"/>
                </a:solidFill>
                <a:latin typeface="Times New Roman"/>
                <a:ea typeface="Times New Roman"/>
              </a:rPr>
              <a:t>При расчете прогноза на 2025-2027 годы учтено изменение дифференцированного норматива отчислений в бюджет Слободо-Туринского муниципального района и ставок по акцизам на нефтепродукты</a:t>
            </a:r>
            <a:endParaRPr lang="ru-RU" sz="2400" b="0" strike="noStrike" spc="-1">
              <a:solidFill>
                <a:srgbClr val="FFFFFF"/>
              </a:solid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56" name="Объект 7"/>
          <p:cNvGraphicFramePr>
            <a:graphicFrameLocks/>
          </p:cNvGraphicFramePr>
          <p:nvPr/>
        </p:nvGraphicFramePr>
        <p:xfrm>
          <a:off x="657360" y="1246680"/>
          <a:ext cx="10875600" cy="3611519"/>
        </p:xfrm>
        <a:graphic>
          <a:graphicData uri="http://schemas.openxmlformats.org/drawingml/2006/chart">
            <c:chart xmlns:c="http://schemas.openxmlformats.org/drawingml/2006/chart" xmlns:r="http://schemas.openxmlformats.org/officeDocument/2006/relationships" r:id="rId3"/>
          </a:graphicData>
        </a:graphic>
      </p:graphicFrame>
      <p:sp>
        <p:nvSpPr>
          <p:cNvPr id="257"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III. </a:t>
            </a:r>
            <a:r>
              <a:rPr lang="ru-RU" sz="1800" b="0" strike="noStrike" spc="-1">
                <a:solidFill>
                  <a:schemeClr val="accent5">
                    <a:lumMod val="50000"/>
                  </a:schemeClr>
                </a:solidFill>
                <a:latin typeface="Times New Roman"/>
                <a:ea typeface="Times New Roman"/>
              </a:rPr>
              <a:t>Доходы бюджета</a:t>
            </a:r>
            <a:endParaRPr lang="ru-RU" sz="1800" b="0" strike="noStrike" spc="-1">
              <a:solidFill>
                <a:srgbClr val="FFFFFF"/>
              </a:solidFill>
              <a:latin typeface="Arial"/>
            </a:endParaRPr>
          </a:p>
        </p:txBody>
      </p:sp>
      <p:sp>
        <p:nvSpPr>
          <p:cNvPr id="258" name="TextBox 4"/>
          <p:cNvSpPr/>
          <p:nvPr/>
        </p:nvSpPr>
        <p:spPr bwMode="auto">
          <a:xfrm>
            <a:off x="657360" y="675360"/>
            <a:ext cx="10875600" cy="455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914400">
              <a:lnSpc>
                <a:spcPct val="100000"/>
              </a:lnSpc>
              <a:tabLst>
                <a:tab pos="0" algn="l"/>
              </a:tabLst>
              <a:defRPr/>
            </a:pPr>
            <a:r>
              <a:rPr lang="ru-RU" sz="2400" b="0" strike="noStrike" spc="-1">
                <a:solidFill>
                  <a:schemeClr val="accent4">
                    <a:lumMod val="50000"/>
                  </a:schemeClr>
                </a:solidFill>
                <a:latin typeface="Times New Roman"/>
                <a:ea typeface="Times New Roman"/>
              </a:rPr>
              <a:t>Доходы бюджета Слободо-Туринского муниципального района</a:t>
            </a:r>
            <a:endParaRPr lang="ru-RU" sz="2400" b="0" strike="noStrike" spc="-1">
              <a:solidFill>
                <a:srgbClr val="FFFFFF"/>
              </a:solidFill>
              <a:latin typeface="Arial"/>
            </a:endParaRPr>
          </a:p>
        </p:txBody>
      </p:sp>
      <p:sp>
        <p:nvSpPr>
          <p:cNvPr id="259" name="Заголовок 1"/>
          <p:cNvSpPr/>
          <p:nvPr/>
        </p:nvSpPr>
        <p:spPr bwMode="auto">
          <a:xfrm>
            <a:off x="657360" y="4952880"/>
            <a:ext cx="10875600" cy="12279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a:bodyPr>
          <a:lstStyle/>
          <a:p>
            <a:pPr defTabSz="914400">
              <a:lnSpc>
                <a:spcPct val="100000"/>
              </a:lnSpc>
              <a:tabLst>
                <a:tab pos="0" algn="l"/>
              </a:tabLst>
              <a:defRPr/>
            </a:pPr>
            <a:r>
              <a:rPr lang="ru-RU" sz="2400" b="0" strike="noStrike" spc="-1">
                <a:solidFill>
                  <a:schemeClr val="lt1"/>
                </a:solidFill>
                <a:latin typeface="Times New Roman"/>
                <a:ea typeface="Times New Roman"/>
              </a:rPr>
              <a:t>При расчете прогноза на 2025-2027 годы учтено изменение дифференцированного норматива отчислений в бюджет Слободо-Туринского муниципального района </a:t>
            </a:r>
            <a:endParaRPr lang="ru-RU" sz="2400" b="0" strike="noStrike" spc="-1">
              <a:solidFill>
                <a:srgbClr val="FFFFFF"/>
              </a:solidFill>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60" name="Объект 10"/>
          <p:cNvGraphicFramePr>
            <a:graphicFrameLocks/>
          </p:cNvGraphicFramePr>
          <p:nvPr/>
        </p:nvGraphicFramePr>
        <p:xfrm>
          <a:off x="657360" y="1338120"/>
          <a:ext cx="10875600" cy="2282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1" name="Объект 13"/>
          <p:cNvGraphicFramePr>
            <a:graphicFrameLocks/>
          </p:cNvGraphicFramePr>
          <p:nvPr/>
        </p:nvGraphicFramePr>
        <p:xfrm>
          <a:off x="657360" y="3898800"/>
          <a:ext cx="10875600" cy="2282760"/>
        </p:xfrm>
        <a:graphic>
          <a:graphicData uri="http://schemas.openxmlformats.org/drawingml/2006/chart">
            <c:chart xmlns:c="http://schemas.openxmlformats.org/drawingml/2006/chart" xmlns:r="http://schemas.openxmlformats.org/officeDocument/2006/relationships" r:id="rId4"/>
          </a:graphicData>
        </a:graphic>
      </p:graphicFrame>
      <p:sp>
        <p:nvSpPr>
          <p:cNvPr id="262"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III. </a:t>
            </a:r>
            <a:r>
              <a:rPr lang="ru-RU" sz="1800" b="0" strike="noStrike" spc="-1">
                <a:solidFill>
                  <a:schemeClr val="accent5">
                    <a:lumMod val="50000"/>
                  </a:schemeClr>
                </a:solidFill>
                <a:latin typeface="Times New Roman"/>
                <a:ea typeface="Times New Roman"/>
              </a:rPr>
              <a:t>Доходы бюджета</a:t>
            </a:r>
            <a:endParaRPr lang="ru-RU" sz="1800" b="0" strike="noStrike" spc="-1">
              <a:solidFill>
                <a:srgbClr val="FFFFFF"/>
              </a:solidFill>
              <a:latin typeface="Arial"/>
            </a:endParaRPr>
          </a:p>
        </p:txBody>
      </p:sp>
      <p:sp>
        <p:nvSpPr>
          <p:cNvPr id="263" name="TextBox 7"/>
          <p:cNvSpPr/>
          <p:nvPr/>
        </p:nvSpPr>
        <p:spPr bwMode="auto">
          <a:xfrm>
            <a:off x="657360" y="675360"/>
            <a:ext cx="10875600" cy="455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914400">
              <a:lnSpc>
                <a:spcPct val="100000"/>
              </a:lnSpc>
              <a:tabLst>
                <a:tab pos="0" algn="l"/>
              </a:tabLst>
              <a:defRPr/>
            </a:pPr>
            <a:r>
              <a:rPr lang="ru-RU" sz="2400" b="0" strike="noStrike" spc="-1">
                <a:solidFill>
                  <a:schemeClr val="accent4">
                    <a:lumMod val="50000"/>
                  </a:schemeClr>
                </a:solidFill>
                <a:latin typeface="Times New Roman"/>
                <a:ea typeface="Times New Roman"/>
              </a:rPr>
              <a:t>Доходы бюджета Слободо-Туринского муниципального района</a:t>
            </a:r>
            <a:endParaRPr lang="ru-RU" sz="2400" b="0" strike="noStrike" spc="-1">
              <a:solidFill>
                <a:srgbClr val="FFFFFF"/>
              </a:solid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64"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265" name="TextBox 7"/>
          <p:cNvSpPr/>
          <p:nvPr/>
        </p:nvSpPr>
        <p:spPr bwMode="auto">
          <a:xfrm>
            <a:off x="657360" y="675360"/>
            <a:ext cx="10875600" cy="8211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just" defTabSz="457200">
              <a:lnSpc>
                <a:spcPct val="100000"/>
              </a:lnSpc>
              <a:tabLst>
                <a:tab pos="0" algn="l"/>
              </a:tabLst>
              <a:defRPr/>
            </a:pPr>
            <a:r>
              <a:rPr lang="ru-RU" sz="2400" b="0" i="1" strike="noStrike" spc="-1">
                <a:solidFill>
                  <a:srgbClr val="000000"/>
                </a:solidFill>
                <a:latin typeface="Times New Roman"/>
                <a:ea typeface="Times New Roman"/>
              </a:rPr>
              <a:t>	     Расходы бюджета – </a:t>
            </a:r>
            <a:r>
              <a:rPr lang="ru-RU" sz="2400" b="0" strike="noStrike" spc="-1">
                <a:solidFill>
                  <a:srgbClr val="000000"/>
                </a:solidFill>
                <a:latin typeface="Times New Roman"/>
                <a:ea typeface="Times New Roman"/>
              </a:rPr>
              <a:t>денежные средства, направляемые на финансовое обеспечение полномочий и функций местного самоуправления</a:t>
            </a:r>
            <a:endParaRPr lang="ru-RU" sz="2400" b="0" strike="noStrike" spc="-1">
              <a:solidFill>
                <a:srgbClr val="FFFFFF"/>
              </a:solidFill>
              <a:latin typeface="Arial"/>
            </a:endParaRPr>
          </a:p>
        </p:txBody>
      </p:sp>
      <p:graphicFrame>
        <p:nvGraphicFramePr>
          <p:cNvPr id="5" name="Diagram5"/>
          <p:cNvGraphicFramePr>
            <a:graphicFrameLocks/>
          </p:cNvGraphicFramePr>
          <p:nvPr/>
        </p:nvGraphicFramePr>
        <p:xfrm>
          <a:off x="657360" y="1628800"/>
          <a:ext cx="10875600" cy="4622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66"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267" name="TextBox 4"/>
          <p:cNvSpPr/>
          <p:nvPr/>
        </p:nvSpPr>
        <p:spPr bwMode="auto">
          <a:xfrm>
            <a:off x="657360" y="675360"/>
            <a:ext cx="10875600" cy="8974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marL="365760" indent="-281305" algn="just" defTabSz="457200">
              <a:lnSpc>
                <a:spcPct val="100000"/>
              </a:lnSpc>
              <a:spcBef>
                <a:spcPts val="600"/>
              </a:spcBef>
              <a:tabLst>
                <a:tab pos="0" algn="l"/>
              </a:tabLst>
              <a:defRPr/>
            </a:pPr>
            <a:r>
              <a:rPr lang="ru-RU" sz="2400" b="0" strike="noStrike" spc="-1">
                <a:solidFill>
                  <a:schemeClr val="accent5">
                    <a:lumMod val="75000"/>
                  </a:schemeClr>
                </a:solidFill>
                <a:latin typeface="Times New Roman"/>
                <a:ea typeface="Times New Roman"/>
              </a:rPr>
              <a:t>Структура расходов бюджета</a:t>
            </a:r>
            <a:endParaRPr lang="ru-RU" sz="2400" b="0" strike="noStrike" spc="-1">
              <a:solidFill>
                <a:srgbClr val="FFFFFF"/>
              </a:solidFill>
              <a:latin typeface="Arial"/>
            </a:endParaRPr>
          </a:p>
          <a:p>
            <a:pPr marL="365760" indent="-281305" algn="just" defTabSz="457200">
              <a:lnSpc>
                <a:spcPct val="100000"/>
              </a:lnSpc>
              <a:spcBef>
                <a:spcPts val="600"/>
              </a:spcBef>
              <a:tabLst>
                <a:tab pos="0" algn="l"/>
              </a:tabLst>
              <a:defRPr/>
            </a:pPr>
            <a:r>
              <a:rPr lang="ru-RU" sz="2400" b="0" strike="noStrike" spc="-1">
                <a:solidFill>
                  <a:schemeClr val="accent5">
                    <a:lumMod val="75000"/>
                  </a:schemeClr>
                </a:solidFill>
                <a:latin typeface="Times New Roman"/>
                <a:ea typeface="Times New Roman"/>
              </a:rPr>
              <a:t>																					</a:t>
            </a:r>
            <a:r>
              <a:rPr lang="ru-RU" sz="1600" b="0" strike="noStrike" spc="-1">
                <a:solidFill>
                  <a:schemeClr val="lt1"/>
                </a:solidFill>
                <a:latin typeface="Times New Roman"/>
                <a:ea typeface="Times New Roman"/>
              </a:rPr>
              <a:t>тыс. рублей </a:t>
            </a:r>
            <a:endParaRPr lang="ru-RU" sz="1600" b="0" strike="noStrike" spc="-1">
              <a:solidFill>
                <a:srgbClr val="FFFFFF"/>
              </a:solidFill>
              <a:latin typeface="Arial"/>
            </a:endParaRPr>
          </a:p>
        </p:txBody>
      </p:sp>
      <p:graphicFrame>
        <p:nvGraphicFramePr>
          <p:cNvPr id="268" name="Table 3"/>
          <p:cNvGraphicFramePr>
            <a:graphicFrameLocks/>
          </p:cNvGraphicFramePr>
          <p:nvPr/>
        </p:nvGraphicFramePr>
        <p:xfrm>
          <a:off x="657360" y="1479600"/>
          <a:ext cx="11053440" cy="4423680"/>
        </p:xfrm>
        <a:graphic>
          <a:graphicData uri="http://schemas.openxmlformats.org/drawingml/2006/table">
            <a:tbl>
              <a:tblPr/>
              <a:tblGrid>
                <a:gridCol w="5594039">
                  <a:extLst>
                    <a:ext uri="{9D8B030D-6E8A-4147-A177-3AD203B41FA5}">
                      <a16:colId xmlns:a16="http://schemas.microsoft.com/office/drawing/2014/main" val="20000"/>
                    </a:ext>
                  </a:extLst>
                </a:gridCol>
                <a:gridCol w="1844280">
                  <a:extLst>
                    <a:ext uri="{9D8B030D-6E8A-4147-A177-3AD203B41FA5}">
                      <a16:colId xmlns:a16="http://schemas.microsoft.com/office/drawing/2014/main" val="20001"/>
                    </a:ext>
                  </a:extLst>
                </a:gridCol>
                <a:gridCol w="1844280">
                  <a:extLst>
                    <a:ext uri="{9D8B030D-6E8A-4147-A177-3AD203B41FA5}">
                      <a16:colId xmlns:a16="http://schemas.microsoft.com/office/drawing/2014/main" val="20002"/>
                    </a:ext>
                  </a:extLst>
                </a:gridCol>
                <a:gridCol w="1770840">
                  <a:extLst>
                    <a:ext uri="{9D8B030D-6E8A-4147-A177-3AD203B41FA5}">
                      <a16:colId xmlns:a16="http://schemas.microsoft.com/office/drawing/2014/main" val="20003"/>
                    </a:ext>
                  </a:extLst>
                </a:gridCol>
              </a:tblGrid>
              <a:tr h="283320">
                <a:tc>
                  <a:txBody>
                    <a:bodyPr/>
                    <a:lstStyle/>
                    <a:p>
                      <a:pPr algn="ctr" defTabSz="457200">
                        <a:lnSpc>
                          <a:spcPct val="100000"/>
                        </a:lnSpc>
                        <a:defRPr/>
                      </a:pPr>
                      <a:r>
                        <a:rPr lang="ru-RU" sz="1200" b="1" strike="noStrike" spc="-1">
                          <a:solidFill>
                            <a:srgbClr val="FFFFFF"/>
                          </a:solidFill>
                          <a:latin typeface="Times New Roman"/>
                          <a:ea typeface="Times New Roman"/>
                        </a:rPr>
                        <a:t>Показатель</a:t>
                      </a:r>
                      <a:endParaRPr lang="ru-RU" sz="12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lumMod val="50000"/>
                      </a:schemeClr>
                    </a:solidFill>
                  </a:tcPr>
                </a:tc>
                <a:tc>
                  <a:txBody>
                    <a:bodyPr/>
                    <a:lstStyle/>
                    <a:p>
                      <a:pPr algn="ctr" defTabSz="457200">
                        <a:lnSpc>
                          <a:spcPct val="100000"/>
                        </a:lnSpc>
                        <a:defRPr/>
                      </a:pPr>
                      <a:r>
                        <a:rPr lang="ru-RU" sz="1200" b="1" strike="noStrike" spc="-1">
                          <a:solidFill>
                            <a:srgbClr val="FFFFFF"/>
                          </a:solidFill>
                          <a:latin typeface="Times New Roman"/>
                          <a:ea typeface="Times New Roman"/>
                        </a:rPr>
                        <a:t>2025</a:t>
                      </a:r>
                      <a:endParaRPr lang="ru-RU" sz="12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lumMod val="50000"/>
                      </a:schemeClr>
                    </a:solidFill>
                  </a:tcPr>
                </a:tc>
                <a:tc>
                  <a:txBody>
                    <a:bodyPr/>
                    <a:lstStyle/>
                    <a:p>
                      <a:pPr algn="ctr" defTabSz="457200">
                        <a:lnSpc>
                          <a:spcPct val="100000"/>
                        </a:lnSpc>
                        <a:defRPr/>
                      </a:pPr>
                      <a:r>
                        <a:rPr lang="ru-RU" sz="1200" b="1" strike="noStrike" spc="-1">
                          <a:solidFill>
                            <a:srgbClr val="FFFFFF"/>
                          </a:solidFill>
                          <a:latin typeface="Times New Roman"/>
                          <a:ea typeface="Times New Roman"/>
                        </a:rPr>
                        <a:t>2026</a:t>
                      </a:r>
                      <a:endParaRPr lang="ru-RU" sz="12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lumMod val="50000"/>
                      </a:schemeClr>
                    </a:solidFill>
                  </a:tcPr>
                </a:tc>
                <a:tc>
                  <a:txBody>
                    <a:bodyPr/>
                    <a:lstStyle/>
                    <a:p>
                      <a:pPr algn="ctr" defTabSz="457200">
                        <a:lnSpc>
                          <a:spcPct val="100000"/>
                        </a:lnSpc>
                        <a:defRPr/>
                      </a:pPr>
                      <a:r>
                        <a:rPr lang="ru-RU" sz="1200" b="1" strike="noStrike" spc="-1">
                          <a:solidFill>
                            <a:srgbClr val="FFFFFF"/>
                          </a:solidFill>
                          <a:latin typeface="Times New Roman"/>
                          <a:ea typeface="Times New Roman"/>
                        </a:rPr>
                        <a:t>2027</a:t>
                      </a:r>
                      <a:endParaRPr lang="ru-RU" sz="12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lumMod val="50000"/>
                      </a:schemeClr>
                    </a:solidFill>
                  </a:tcPr>
                </a:tc>
                <a:extLst>
                  <a:ext uri="{0D108BD9-81ED-4DB2-BD59-A6C34878D82A}">
                    <a16:rowId xmlns:a16="http://schemas.microsoft.com/office/drawing/2014/main" val="10000"/>
                  </a:ext>
                </a:extLst>
              </a:tr>
              <a:tr h="453240">
                <a:tc>
                  <a:txBody>
                    <a:bodyPr/>
                    <a:lstStyle/>
                    <a:p>
                      <a:pPr defTabSz="457200">
                        <a:lnSpc>
                          <a:spcPct val="100000"/>
                        </a:lnSpc>
                        <a:defRPr/>
                      </a:pPr>
                      <a:r>
                        <a:rPr lang="ru-RU" sz="1200" b="1" strike="noStrike" spc="-1">
                          <a:solidFill>
                            <a:srgbClr val="000000"/>
                          </a:solidFill>
                          <a:latin typeface="Times New Roman"/>
                          <a:ea typeface="Times New Roman"/>
                        </a:rPr>
                        <a:t>ВСЕГО</a:t>
                      </a:r>
                      <a:endParaRPr lang="ru-RU" sz="1200" b="0" strike="noStrike" spc="-1">
                        <a:solidFill>
                          <a:srgbClr val="000000"/>
                        </a:solidFill>
                        <a:latin typeface="Arial"/>
                      </a:endParaRPr>
                    </a:p>
                    <a:p>
                      <a:pPr defTabSz="457200">
                        <a:lnSpc>
                          <a:spcPct val="100000"/>
                        </a:lnSpc>
                        <a:defRPr/>
                      </a:pPr>
                      <a:r>
                        <a:rPr lang="ru-RU" sz="1200" b="0" strike="noStrike" spc="-1">
                          <a:solidFill>
                            <a:srgbClr val="000000"/>
                          </a:solidFill>
                          <a:latin typeface="Times New Roman"/>
                          <a:ea typeface="Times New Roman"/>
                        </a:rPr>
                        <a:t>в том числе:</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1" strike="noStrike" spc="-1">
                          <a:solidFill>
                            <a:schemeClr val="tx1"/>
                          </a:solidFill>
                          <a:latin typeface="Times New Roman"/>
                          <a:ea typeface="Times New Roman"/>
                        </a:rPr>
                        <a:t>1 702 176,2</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1" strike="noStrike" spc="-1">
                          <a:solidFill>
                            <a:schemeClr val="tx1"/>
                          </a:solidFill>
                          <a:latin typeface="Times New Roman"/>
                          <a:ea typeface="Times New Roman"/>
                        </a:rPr>
                        <a:t>1  582 483,5</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1" strike="noStrike" spc="-1">
                          <a:solidFill>
                            <a:schemeClr val="tx1"/>
                          </a:solidFill>
                          <a:latin typeface="Times New Roman"/>
                          <a:ea typeface="Times New Roman"/>
                        </a:rPr>
                        <a:t>1 607 932,1</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1"/>
                  </a:ext>
                </a:extLst>
              </a:tr>
              <a:tr h="283320">
                <a:tc>
                  <a:txBody>
                    <a:bodyPr/>
                    <a:lstStyle/>
                    <a:p>
                      <a:pPr defTabSz="457200">
                        <a:lnSpc>
                          <a:spcPct val="100000"/>
                        </a:lnSpc>
                        <a:defRPr/>
                      </a:pPr>
                      <a:r>
                        <a:rPr lang="ru-RU" sz="1200" b="0" strike="noStrike" spc="-1">
                          <a:solidFill>
                            <a:srgbClr val="000000"/>
                          </a:solidFill>
                          <a:latin typeface="Times New Roman"/>
                          <a:ea typeface="Times New Roman"/>
                        </a:rPr>
                        <a:t>Общегосударственные вопросы</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108 488,0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103 073,0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111 675,9</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2"/>
                  </a:ext>
                </a:extLst>
              </a:tr>
              <a:tr h="283320">
                <a:tc>
                  <a:txBody>
                    <a:bodyPr/>
                    <a:lstStyle/>
                    <a:p>
                      <a:pPr defTabSz="457200">
                        <a:lnSpc>
                          <a:spcPct val="100000"/>
                        </a:lnSpc>
                        <a:defRPr/>
                      </a:pPr>
                      <a:r>
                        <a:rPr lang="ru-RU" sz="1200" b="0" strike="noStrike" spc="-1">
                          <a:solidFill>
                            <a:srgbClr val="000000"/>
                          </a:solidFill>
                          <a:latin typeface="Times New Roman"/>
                          <a:ea typeface="Times New Roman"/>
                        </a:rPr>
                        <a:t>Национальная безопасность и правоохранительная деятельность</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13 577,0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13 572</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15 632</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3"/>
                  </a:ext>
                </a:extLst>
              </a:tr>
              <a:tr h="283320">
                <a:tc>
                  <a:txBody>
                    <a:bodyPr/>
                    <a:lstStyle/>
                    <a:p>
                      <a:pPr defTabSz="457200">
                        <a:lnSpc>
                          <a:spcPct val="100000"/>
                        </a:lnSpc>
                        <a:defRPr/>
                      </a:pPr>
                      <a:r>
                        <a:rPr lang="ru-RU" sz="1200" b="0" strike="noStrike" spc="-1">
                          <a:solidFill>
                            <a:srgbClr val="000000"/>
                          </a:solidFill>
                          <a:latin typeface="Times New Roman"/>
                          <a:ea typeface="Times New Roman"/>
                        </a:rPr>
                        <a:t>Национальная экономика</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21 161,4</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22 085,4</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26 428,3</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4"/>
                  </a:ext>
                </a:extLst>
              </a:tr>
              <a:tr h="283320">
                <a:tc>
                  <a:txBody>
                    <a:bodyPr/>
                    <a:lstStyle/>
                    <a:p>
                      <a:pPr defTabSz="457200">
                        <a:lnSpc>
                          <a:spcPct val="100000"/>
                        </a:lnSpc>
                        <a:defRPr/>
                      </a:pPr>
                      <a:r>
                        <a:rPr lang="ru-RU" sz="1200" b="0" strike="noStrike" spc="-1">
                          <a:solidFill>
                            <a:srgbClr val="000000"/>
                          </a:solidFill>
                          <a:latin typeface="Times New Roman"/>
                          <a:ea typeface="Times New Roman"/>
                        </a:rPr>
                        <a:t>Жилищно-коммунальное хозяйство</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4 276,0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2 119</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6 119</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5"/>
                  </a:ext>
                </a:extLst>
              </a:tr>
              <a:tr h="283320">
                <a:tc>
                  <a:txBody>
                    <a:bodyPr/>
                    <a:lstStyle/>
                    <a:p>
                      <a:pPr defTabSz="457200">
                        <a:lnSpc>
                          <a:spcPct val="100000"/>
                        </a:lnSpc>
                        <a:defRPr/>
                      </a:pPr>
                      <a:r>
                        <a:rPr lang="ru-RU" sz="1200" b="0" strike="noStrike" spc="-1">
                          <a:solidFill>
                            <a:srgbClr val="000000"/>
                          </a:solidFill>
                          <a:latin typeface="Times New Roman"/>
                          <a:ea typeface="Times New Roman"/>
                        </a:rPr>
                        <a:t>Охрана окружающей среды</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 4 037,0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 417</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1 617</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6"/>
                  </a:ext>
                </a:extLst>
              </a:tr>
              <a:tr h="283320">
                <a:tc>
                  <a:txBody>
                    <a:bodyPr/>
                    <a:lstStyle/>
                    <a:p>
                      <a:pPr defTabSz="457200">
                        <a:lnSpc>
                          <a:spcPct val="100000"/>
                        </a:lnSpc>
                        <a:defRPr/>
                      </a:pPr>
                      <a:r>
                        <a:rPr lang="ru-RU" sz="1200" b="0" strike="noStrike" spc="-1">
                          <a:solidFill>
                            <a:srgbClr val="000000"/>
                          </a:solidFill>
                          <a:latin typeface="Times New Roman"/>
                          <a:ea typeface="Times New Roman"/>
                        </a:rPr>
                        <a:t>Образование</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820 851,4</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861 621,9</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861 158</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7"/>
                  </a:ext>
                </a:extLst>
              </a:tr>
              <a:tr h="283320">
                <a:tc>
                  <a:txBody>
                    <a:bodyPr/>
                    <a:lstStyle/>
                    <a:p>
                      <a:pPr defTabSz="457200">
                        <a:lnSpc>
                          <a:spcPct val="100000"/>
                        </a:lnSpc>
                        <a:defRPr/>
                      </a:pPr>
                      <a:r>
                        <a:rPr lang="ru-RU" sz="1200" b="0" strike="noStrike" spc="-1">
                          <a:solidFill>
                            <a:srgbClr val="000000"/>
                          </a:solidFill>
                          <a:latin typeface="Times New Roman"/>
                          <a:ea typeface="Times New Roman"/>
                        </a:rPr>
                        <a:t>Культура, кинематография</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17 085,0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15 889,0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19 546,8</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8"/>
                  </a:ext>
                </a:extLst>
              </a:tr>
              <a:tr h="283320">
                <a:tc>
                  <a:txBody>
                    <a:bodyPr/>
                    <a:lstStyle/>
                    <a:p>
                      <a:pPr defTabSz="457200">
                        <a:lnSpc>
                          <a:spcPct val="100000"/>
                        </a:lnSpc>
                        <a:defRPr/>
                      </a:pPr>
                      <a:r>
                        <a:rPr lang="ru-RU" sz="1200" b="0" strike="noStrike" spc="-1">
                          <a:solidFill>
                            <a:srgbClr val="000000"/>
                          </a:solidFill>
                          <a:latin typeface="Times New Roman"/>
                          <a:ea typeface="Times New Roman"/>
                        </a:rPr>
                        <a:t>Социальная политика</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118 937,4</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122 155,7</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126 653,7</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9"/>
                  </a:ext>
                </a:extLst>
              </a:tr>
              <a:tr h="283320">
                <a:tc>
                  <a:txBody>
                    <a:bodyPr/>
                    <a:lstStyle/>
                    <a:p>
                      <a:pPr defTabSz="457200">
                        <a:lnSpc>
                          <a:spcPct val="100000"/>
                        </a:lnSpc>
                        <a:defRPr/>
                      </a:pPr>
                      <a:r>
                        <a:rPr lang="ru-RU" sz="1200" b="0" strike="noStrike" spc="-1">
                          <a:solidFill>
                            <a:srgbClr val="000000"/>
                          </a:solidFill>
                          <a:latin typeface="Times New Roman"/>
                          <a:ea typeface="Times New Roman"/>
                        </a:rPr>
                        <a:t>Физическая культура и спорт</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42 496,6</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33 075,9</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33 240,9</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10"/>
                  </a:ext>
                </a:extLst>
              </a:tr>
              <a:tr h="283320">
                <a:tc>
                  <a:txBody>
                    <a:bodyPr/>
                    <a:lstStyle/>
                    <a:p>
                      <a:pPr defTabSz="457200">
                        <a:lnSpc>
                          <a:spcPct val="100000"/>
                        </a:lnSpc>
                        <a:defRPr/>
                      </a:pPr>
                      <a:r>
                        <a:rPr lang="ru-RU" sz="1200" b="0" strike="noStrike" spc="-1">
                          <a:solidFill>
                            <a:srgbClr val="000000"/>
                          </a:solidFill>
                          <a:latin typeface="Times New Roman"/>
                          <a:ea typeface="Times New Roman"/>
                        </a:rPr>
                        <a:t>Средства массовой информации</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1 904,0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2 240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2 240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11"/>
                  </a:ext>
                </a:extLst>
              </a:tr>
              <a:tr h="283320">
                <a:tc>
                  <a:txBody>
                    <a:bodyPr/>
                    <a:lstStyle/>
                    <a:p>
                      <a:pPr defTabSz="457200">
                        <a:lnSpc>
                          <a:spcPct val="100000"/>
                        </a:lnSpc>
                        <a:defRPr/>
                      </a:pPr>
                      <a:r>
                        <a:rPr lang="ru-RU" sz="1200" b="0" strike="noStrike" spc="-1">
                          <a:solidFill>
                            <a:srgbClr val="000000"/>
                          </a:solidFill>
                          <a:latin typeface="Times New Roman"/>
                          <a:ea typeface="Times New Roman"/>
                        </a:rPr>
                        <a:t>Обслуживание государственного и муниципального долга</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12"/>
                  </a:ext>
                </a:extLst>
              </a:tr>
              <a:tr h="283320">
                <a:tc>
                  <a:txBody>
                    <a:bodyPr/>
                    <a:lstStyle/>
                    <a:p>
                      <a:pPr defTabSz="457200">
                        <a:lnSpc>
                          <a:spcPct val="100000"/>
                        </a:lnSpc>
                        <a:defRPr/>
                      </a:pPr>
                      <a:r>
                        <a:rPr lang="ru-RU" sz="1200" b="0" strike="noStrike" spc="-1">
                          <a:solidFill>
                            <a:srgbClr val="000000"/>
                          </a:solidFill>
                          <a:latin typeface="Times New Roman"/>
                          <a:ea typeface="Times New Roman"/>
                        </a:rPr>
                        <a:t>Межбюджетные трансферты</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549 352,4</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381 484</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354 694</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13"/>
                  </a:ext>
                </a:extLst>
              </a:tr>
              <a:tr h="283320">
                <a:tc>
                  <a:txBody>
                    <a:bodyPr/>
                    <a:lstStyle/>
                    <a:p>
                      <a:pPr defTabSz="457200">
                        <a:lnSpc>
                          <a:spcPct val="100000"/>
                        </a:lnSpc>
                        <a:defRPr/>
                      </a:pPr>
                      <a:r>
                        <a:rPr lang="ru-RU" sz="1200" b="0" strike="noStrike" spc="-1">
                          <a:solidFill>
                            <a:srgbClr val="000000"/>
                          </a:solidFill>
                          <a:latin typeface="Times New Roman"/>
                          <a:ea typeface="Times New Roman"/>
                        </a:rPr>
                        <a:t>Условно утвержденные расходы</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24 740,6</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48 916,5</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69"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270" name="CustomShape 1"/>
          <p:cNvSpPr/>
          <p:nvPr/>
        </p:nvSpPr>
        <p:spPr bwMode="auto">
          <a:xfrm>
            <a:off x="657360" y="689760"/>
            <a:ext cx="10875600" cy="790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ru-RU" sz="3200" b="1" strike="noStrike" spc="-1">
                <a:solidFill>
                  <a:srgbClr val="572314"/>
                </a:solidFill>
                <a:latin typeface="Times New Roman"/>
                <a:ea typeface="Times New Roman"/>
              </a:rPr>
              <a:t>      </a:t>
            </a:r>
            <a:r>
              <a:rPr lang="ru-RU" sz="3200" b="1" strike="noStrike" spc="-1">
                <a:solidFill>
                  <a:schemeClr val="accent5">
                    <a:lumMod val="75000"/>
                  </a:schemeClr>
                </a:solidFill>
                <a:latin typeface="Times New Roman"/>
                <a:ea typeface="Times New Roman"/>
              </a:rPr>
              <a:t>Расходы бюджета по годам</a:t>
            </a:r>
            <a:br>
              <a:rPr sz="3200"/>
            </a:br>
            <a:endParaRPr lang="ru-RU" sz="3200" b="0" strike="noStrike" spc="-1">
              <a:solidFill>
                <a:srgbClr val="FFFFFF"/>
              </a:solidFill>
              <a:latin typeface="Arial"/>
            </a:endParaRPr>
          </a:p>
        </p:txBody>
      </p:sp>
      <p:sp>
        <p:nvSpPr>
          <p:cNvPr id="271" name="CustomShape 2"/>
          <p:cNvSpPr/>
          <p:nvPr/>
        </p:nvSpPr>
        <p:spPr bwMode="auto">
          <a:xfrm>
            <a:off x="657360" y="1085760"/>
            <a:ext cx="10875600" cy="529632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marL="365760" lvl="1" indent="-281305" algn="just" defTabSz="457200">
              <a:lnSpc>
                <a:spcPct val="100000"/>
              </a:lnSpc>
              <a:spcBef>
                <a:spcPts val="600"/>
              </a:spcBef>
              <a:buClr>
                <a:srgbClr val="3891A7"/>
              </a:buClr>
              <a:buSzPct val="80000"/>
              <a:buFont typeface="Wingdings 2"/>
              <a:buChar char=""/>
              <a:defRPr/>
            </a:pPr>
            <a:r>
              <a:rPr lang="ru-RU" sz="3200" b="0" strike="noStrike" spc="-1">
                <a:solidFill>
                  <a:srgbClr val="000000"/>
                </a:solidFill>
                <a:latin typeface="Times New Roman"/>
                <a:ea typeface="Times New Roman"/>
              </a:rPr>
              <a:t>на 2025 год – </a:t>
            </a:r>
            <a:r>
              <a:rPr lang="en-US" sz="3200" b="0" strike="noStrike" spc="-1">
                <a:solidFill>
                  <a:srgbClr val="000000"/>
                </a:solidFill>
                <a:latin typeface="Times New Roman"/>
                <a:ea typeface="Times New Roman"/>
              </a:rPr>
              <a:t>1 </a:t>
            </a:r>
            <a:r>
              <a:rPr lang="ru-RU" sz="3200" b="0" strike="noStrike" spc="0">
                <a:solidFill>
                  <a:srgbClr val="000000"/>
                </a:solidFill>
                <a:latin typeface="Times New Roman"/>
                <a:ea typeface="Times New Roman"/>
              </a:rPr>
              <a:t>702</a:t>
            </a:r>
            <a:r>
              <a:rPr lang="en-US" sz="3200" b="0" strike="noStrike" spc="0">
                <a:solidFill>
                  <a:srgbClr val="000000"/>
                </a:solidFill>
                <a:latin typeface="Times New Roman"/>
                <a:ea typeface="Times New Roman"/>
              </a:rPr>
              <a:t> </a:t>
            </a:r>
            <a:r>
              <a:rPr lang="en-US" sz="3200" b="0" strike="noStrike" spc="-1">
                <a:solidFill>
                  <a:srgbClr val="000000"/>
                </a:solidFill>
                <a:latin typeface="Times New Roman"/>
                <a:ea typeface="Times New Roman"/>
              </a:rPr>
              <a:t>1</a:t>
            </a:r>
            <a:r>
              <a:rPr lang="ru-RU" sz="3200" b="0" strike="noStrike" spc="0">
                <a:solidFill>
                  <a:srgbClr val="000000"/>
                </a:solidFill>
                <a:latin typeface="Times New Roman"/>
                <a:ea typeface="Times New Roman"/>
              </a:rPr>
              <a:t>7</a:t>
            </a:r>
            <a:r>
              <a:rPr lang="ru-RU" sz="3200" b="0" strike="noStrike" spc="-1">
                <a:solidFill>
                  <a:srgbClr val="000000"/>
                </a:solidFill>
                <a:latin typeface="Times New Roman"/>
                <a:ea typeface="Times New Roman"/>
              </a:rPr>
              <a:t>6,2 тыс. рублей, что на</a:t>
            </a:r>
            <a:r>
              <a:rPr lang="en-US" sz="3200" b="0" strike="noStrike" spc="-1">
                <a:solidFill>
                  <a:srgbClr val="000000"/>
                </a:solidFill>
                <a:latin typeface="Times New Roman"/>
                <a:ea typeface="Times New Roman"/>
              </a:rPr>
              <a:t> </a:t>
            </a:r>
            <a:r>
              <a:rPr lang="ru-RU" sz="3200" b="0" strike="noStrike" spc="-1">
                <a:solidFill>
                  <a:srgbClr val="000000"/>
                </a:solidFill>
                <a:latin typeface="Times New Roman"/>
                <a:ea typeface="Times New Roman"/>
              </a:rPr>
              <a:t>275</a:t>
            </a:r>
            <a:r>
              <a:rPr lang="en-US" sz="3200" b="0" strike="noStrike" spc="-1">
                <a:solidFill>
                  <a:srgbClr val="000000"/>
                </a:solidFill>
                <a:latin typeface="Times New Roman"/>
                <a:ea typeface="Times New Roman"/>
              </a:rPr>
              <a:t> </a:t>
            </a:r>
            <a:r>
              <a:rPr lang="ru-RU" sz="3200" b="0" strike="noStrike" spc="0">
                <a:solidFill>
                  <a:srgbClr val="000000"/>
                </a:solidFill>
                <a:latin typeface="Times New Roman"/>
                <a:ea typeface="Times New Roman"/>
              </a:rPr>
              <a:t>628</a:t>
            </a:r>
            <a:r>
              <a:rPr lang="ru-RU" sz="3200" b="0" strike="noStrike" spc="-1">
                <a:solidFill>
                  <a:srgbClr val="000000"/>
                </a:solidFill>
                <a:latin typeface="Times New Roman"/>
                <a:ea typeface="Times New Roman"/>
              </a:rPr>
              <a:t>,5 тыс. рублей или на </a:t>
            </a:r>
            <a:r>
              <a:rPr lang="ru-RU" sz="3200" b="0" strike="noStrike" spc="0">
                <a:solidFill>
                  <a:srgbClr val="000000"/>
                </a:solidFill>
                <a:latin typeface="Times New Roman"/>
                <a:ea typeface="Times New Roman"/>
              </a:rPr>
              <a:t>19</a:t>
            </a:r>
            <a:r>
              <a:rPr lang="en-US" sz="3200" b="0" strike="noStrike" spc="-1">
                <a:solidFill>
                  <a:srgbClr val="000000"/>
                </a:solidFill>
                <a:latin typeface="Times New Roman"/>
                <a:ea typeface="Times New Roman"/>
              </a:rPr>
              <a:t>,</a:t>
            </a:r>
            <a:r>
              <a:rPr lang="ru-RU" sz="3200" b="0" strike="noStrike" spc="0">
                <a:solidFill>
                  <a:srgbClr val="000000"/>
                </a:solidFill>
                <a:latin typeface="Times New Roman"/>
                <a:ea typeface="Times New Roman"/>
              </a:rPr>
              <a:t>3</a:t>
            </a:r>
            <a:r>
              <a:rPr lang="ru-RU" sz="3200" b="0" strike="noStrike" spc="-1">
                <a:solidFill>
                  <a:srgbClr val="000000"/>
                </a:solidFill>
                <a:latin typeface="Times New Roman"/>
                <a:ea typeface="Times New Roman"/>
              </a:rPr>
              <a:t> % превышает  уточненный бюджет по расходам на 2024 год;</a:t>
            </a:r>
            <a:endParaRPr lang="ru-RU" sz="32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2"/>
              <a:buChar char=""/>
              <a:tabLst>
                <a:tab pos="0" algn="l"/>
              </a:tabLst>
              <a:defRPr/>
            </a:pPr>
            <a:r>
              <a:rPr lang="ru-RU" sz="3200" b="0" strike="noStrike" spc="-1">
                <a:solidFill>
                  <a:srgbClr val="000000"/>
                </a:solidFill>
                <a:latin typeface="Times New Roman"/>
                <a:ea typeface="Times New Roman"/>
              </a:rPr>
              <a:t>на 2026 год – 1 582</a:t>
            </a:r>
            <a:r>
              <a:rPr lang="en-US" sz="3200" b="0" strike="noStrike" spc="-1">
                <a:solidFill>
                  <a:srgbClr val="000000"/>
                </a:solidFill>
                <a:latin typeface="Times New Roman"/>
                <a:ea typeface="Times New Roman"/>
              </a:rPr>
              <a:t> </a:t>
            </a:r>
            <a:r>
              <a:rPr lang="ru-RU" sz="3200" b="0" strike="noStrike" spc="-1">
                <a:solidFill>
                  <a:srgbClr val="000000"/>
                </a:solidFill>
                <a:latin typeface="Times New Roman"/>
                <a:ea typeface="Times New Roman"/>
              </a:rPr>
              <a:t>4</a:t>
            </a:r>
            <a:r>
              <a:rPr lang="en-US" sz="3200" b="0" strike="noStrike" spc="-1">
                <a:solidFill>
                  <a:srgbClr val="000000"/>
                </a:solidFill>
                <a:latin typeface="Times New Roman"/>
                <a:ea typeface="Times New Roman"/>
              </a:rPr>
              <a:t>8</a:t>
            </a:r>
            <a:r>
              <a:rPr lang="ru-RU" sz="3200" b="0" strike="noStrike" spc="0">
                <a:solidFill>
                  <a:srgbClr val="000000"/>
                </a:solidFill>
                <a:latin typeface="Times New Roman"/>
                <a:ea typeface="Times New Roman"/>
              </a:rPr>
              <a:t>3,5</a:t>
            </a:r>
            <a:r>
              <a:rPr lang="ru-RU" sz="3200" b="0" strike="noStrike" spc="-1">
                <a:solidFill>
                  <a:srgbClr val="000000"/>
                </a:solidFill>
                <a:latin typeface="Times New Roman"/>
                <a:ea typeface="Times New Roman"/>
              </a:rPr>
              <a:t> тыс. рублей в том числе общий объем условно утвержденных расходов – 2</a:t>
            </a:r>
            <a:r>
              <a:rPr lang="en-US" sz="3200" b="0" strike="noStrike" spc="-1">
                <a:solidFill>
                  <a:srgbClr val="000000"/>
                </a:solidFill>
                <a:latin typeface="Times New Roman"/>
                <a:ea typeface="Times New Roman"/>
              </a:rPr>
              <a:t>4</a:t>
            </a:r>
            <a:r>
              <a:rPr lang="ru-RU" sz="3200" b="0" strike="noStrike" spc="-1">
                <a:solidFill>
                  <a:srgbClr val="000000"/>
                </a:solidFill>
                <a:latin typeface="Times New Roman"/>
                <a:ea typeface="Times New Roman"/>
              </a:rPr>
              <a:t> 740,6 тыс. рублей;</a:t>
            </a:r>
            <a:endParaRPr lang="ru-RU" sz="32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2"/>
              <a:buChar char=""/>
              <a:tabLst>
                <a:tab pos="0" algn="l"/>
              </a:tabLst>
              <a:defRPr/>
            </a:pPr>
            <a:r>
              <a:rPr lang="ru-RU" sz="3200" b="0" strike="noStrike" spc="-1">
                <a:solidFill>
                  <a:srgbClr val="000000"/>
                </a:solidFill>
                <a:latin typeface="Times New Roman"/>
                <a:ea typeface="Times New Roman"/>
              </a:rPr>
              <a:t>на 2027 год – 1 607</a:t>
            </a:r>
            <a:r>
              <a:rPr lang="en-US" sz="3200" b="0" strike="noStrike" spc="-1">
                <a:solidFill>
                  <a:srgbClr val="000000"/>
                </a:solidFill>
                <a:latin typeface="Times New Roman"/>
                <a:ea typeface="Times New Roman"/>
              </a:rPr>
              <a:t> </a:t>
            </a:r>
            <a:r>
              <a:rPr lang="ru-RU" sz="3200" b="0" strike="noStrike" spc="0">
                <a:solidFill>
                  <a:srgbClr val="000000"/>
                </a:solidFill>
                <a:latin typeface="Times New Roman"/>
                <a:ea typeface="Times New Roman"/>
              </a:rPr>
              <a:t>932</a:t>
            </a:r>
            <a:r>
              <a:rPr lang="en-US" sz="3200" b="0" strike="noStrike" spc="-1">
                <a:solidFill>
                  <a:srgbClr val="000000"/>
                </a:solidFill>
                <a:latin typeface="Times New Roman"/>
                <a:ea typeface="Times New Roman"/>
              </a:rPr>
              <a:t>,</a:t>
            </a:r>
            <a:r>
              <a:rPr lang="ru-RU" sz="3200" b="0" strike="noStrike" spc="0">
                <a:solidFill>
                  <a:srgbClr val="000000"/>
                </a:solidFill>
                <a:latin typeface="Times New Roman"/>
                <a:ea typeface="Times New Roman"/>
              </a:rPr>
              <a:t>1</a:t>
            </a:r>
            <a:r>
              <a:rPr lang="ru-RU" sz="3200" b="0" strike="noStrike" spc="-1">
                <a:solidFill>
                  <a:srgbClr val="000000"/>
                </a:solidFill>
                <a:latin typeface="Times New Roman"/>
                <a:ea typeface="Times New Roman"/>
              </a:rPr>
              <a:t> тыс. рублей в том числе общий объем условно утвержденных расходов – 48 </a:t>
            </a:r>
            <a:r>
              <a:rPr lang="en-US" sz="3200" b="0" strike="noStrike" spc="-1">
                <a:solidFill>
                  <a:srgbClr val="000000"/>
                </a:solidFill>
                <a:latin typeface="Times New Roman"/>
                <a:ea typeface="Times New Roman"/>
              </a:rPr>
              <a:t>9</a:t>
            </a:r>
            <a:r>
              <a:rPr lang="ru-RU" sz="3200" b="0" strike="noStrike" spc="-1">
                <a:solidFill>
                  <a:srgbClr val="000000"/>
                </a:solidFill>
                <a:latin typeface="Times New Roman"/>
                <a:ea typeface="Times New Roman"/>
              </a:rPr>
              <a:t>16,5 тыс. рублей;</a:t>
            </a:r>
            <a:endParaRPr lang="ru-RU" sz="3200" b="0" strike="noStrike" spc="-1">
              <a:solidFill>
                <a:srgbClr val="FFFFFF"/>
              </a:solidFill>
              <a:latin typeface="Arial"/>
            </a:endParaRPr>
          </a:p>
          <a:p>
            <a:pPr marL="365760" indent="-281305" defTabSz="457200">
              <a:lnSpc>
                <a:spcPct val="100000"/>
              </a:lnSpc>
              <a:spcBef>
                <a:spcPts val="600"/>
              </a:spcBef>
              <a:tabLst>
                <a:tab pos="0" algn="l"/>
              </a:tabLst>
              <a:defRPr/>
            </a:pPr>
            <a:endParaRPr lang="ru-RU" sz="2400" b="0" strike="noStrike" spc="-1">
              <a:solidFill>
                <a:srgbClr val="FFFFFF"/>
              </a:solidFill>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73"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274" name="Заголовок 1"/>
          <p:cNvSpPr/>
          <p:nvPr/>
        </p:nvSpPr>
        <p:spPr bwMode="auto">
          <a:xfrm>
            <a:off x="657360" y="474120"/>
            <a:ext cx="10875600" cy="518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ctr" defTabSz="914400">
              <a:lnSpc>
                <a:spcPct val="100000"/>
              </a:lnSpc>
              <a:tabLst>
                <a:tab pos="0" algn="l"/>
              </a:tabLst>
              <a:defRPr/>
            </a:pPr>
            <a:r>
              <a:rPr lang="ru-RU" sz="3200" b="0" strike="noStrike" spc="-1">
                <a:solidFill>
                  <a:schemeClr val="accent5">
                    <a:lumMod val="75000"/>
                  </a:schemeClr>
                </a:solidFill>
                <a:latin typeface="Times New Roman"/>
                <a:ea typeface="Times New Roman"/>
              </a:rPr>
              <a:t>СТРУКТУРА РАСХОДОВ БЮДЖЕТА</a:t>
            </a:r>
            <a:endParaRPr lang="ru-RU" sz="3200" b="0" strike="noStrike" spc="-1">
              <a:solidFill>
                <a:srgbClr val="FFFFFF"/>
              </a:solidFill>
              <a:latin typeface="Arial"/>
            </a:endParaRPr>
          </a:p>
        </p:txBody>
      </p:sp>
      <p:graphicFrame>
        <p:nvGraphicFramePr>
          <p:cNvPr id="2" name="Диаграмма 1"/>
          <p:cNvGraphicFramePr>
            <a:graphicFrameLocks/>
          </p:cNvGraphicFramePr>
          <p:nvPr/>
        </p:nvGraphicFramePr>
        <p:xfrm>
          <a:off x="1343472" y="1484784"/>
          <a:ext cx="9577064" cy="465354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3"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a:t>
            </a:r>
            <a:r>
              <a:rPr lang="ru-RU" sz="1800" b="0" strike="noStrike" spc="-1">
                <a:solidFill>
                  <a:schemeClr val="accent5">
                    <a:lumMod val="50000"/>
                  </a:schemeClr>
                </a:solidFill>
                <a:latin typeface="Times New Roman"/>
                <a:ea typeface="Times New Roman"/>
              </a:rPr>
              <a:t> Вводная часть</a:t>
            </a:r>
            <a:endParaRPr lang="ru-RU" sz="1800" b="0" strike="noStrike" spc="-1">
              <a:solidFill>
                <a:srgbClr val="FFFFFF"/>
              </a:solidFill>
              <a:latin typeface="Arial"/>
            </a:endParaRPr>
          </a:p>
        </p:txBody>
      </p:sp>
      <p:sp>
        <p:nvSpPr>
          <p:cNvPr id="184" name="CustomShape 2"/>
          <p:cNvSpPr/>
          <p:nvPr/>
        </p:nvSpPr>
        <p:spPr bwMode="auto">
          <a:xfrm>
            <a:off x="750960" y="541800"/>
            <a:ext cx="10688400" cy="5544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marL="365760" indent="-281305" algn="ctr" defTabSz="457200">
              <a:lnSpc>
                <a:spcPct val="100000"/>
              </a:lnSpc>
              <a:spcBef>
                <a:spcPts val="600"/>
              </a:spcBef>
              <a:tabLst>
                <a:tab pos="0" algn="l"/>
              </a:tabLst>
              <a:defRPr/>
            </a:pPr>
            <a:r>
              <a:rPr lang="ru-RU" sz="2800" b="1" strike="noStrike" spc="-1">
                <a:solidFill>
                  <a:srgbClr val="000000"/>
                </a:solidFill>
                <a:latin typeface="Times New Roman"/>
                <a:ea typeface="Times New Roman"/>
              </a:rPr>
              <a:t>Основные понятия:</a:t>
            </a:r>
            <a:endParaRPr lang="ru-RU" sz="28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2"/>
              <a:buChar char=""/>
              <a:tabLst>
                <a:tab pos="0" algn="l"/>
              </a:tabLst>
              <a:defRPr/>
            </a:pPr>
            <a:r>
              <a:rPr lang="ru-RU" sz="2400" b="1" strike="noStrike" spc="-1">
                <a:solidFill>
                  <a:srgbClr val="000000"/>
                </a:solidFill>
                <a:latin typeface="Times New Roman"/>
                <a:ea typeface="Times New Roman"/>
              </a:rPr>
              <a:t>Бюджет района </a:t>
            </a:r>
            <a:r>
              <a:rPr lang="ru-RU" sz="2400" b="0" strike="noStrike" spc="-1">
                <a:solidFill>
                  <a:srgbClr val="000000"/>
                </a:solidFill>
                <a:latin typeface="Times New Roman"/>
                <a:ea typeface="Times New Roman"/>
              </a:rPr>
              <a:t>– форма образования и расходования денежных средств, предназначенных для финансового обеспечения задач и функций района.</a:t>
            </a:r>
            <a:endParaRPr lang="ru-RU" sz="24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2"/>
              <a:buChar char=""/>
              <a:tabLst>
                <a:tab pos="0" algn="l"/>
              </a:tabLst>
              <a:defRPr/>
            </a:pPr>
            <a:r>
              <a:rPr lang="ru-RU" sz="2400" b="1" strike="noStrike" spc="-1">
                <a:solidFill>
                  <a:srgbClr val="000000"/>
                </a:solidFill>
                <a:latin typeface="Times New Roman"/>
                <a:ea typeface="Times New Roman"/>
              </a:rPr>
              <a:t>Доходы бюджета района – </a:t>
            </a:r>
            <a:r>
              <a:rPr lang="ru-RU" sz="2400" b="0" strike="noStrike" spc="-1">
                <a:solidFill>
                  <a:srgbClr val="000000"/>
                </a:solidFill>
                <a:latin typeface="Times New Roman"/>
                <a:ea typeface="Times New Roman"/>
              </a:rPr>
              <a:t>поступающие в бюджет денежные средства.</a:t>
            </a:r>
            <a:endParaRPr lang="ru-RU" sz="24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2"/>
              <a:buChar char=""/>
              <a:tabLst>
                <a:tab pos="0" algn="l"/>
              </a:tabLst>
              <a:defRPr/>
            </a:pPr>
            <a:r>
              <a:rPr lang="ru-RU" sz="2400" b="1" strike="noStrike" spc="-1">
                <a:solidFill>
                  <a:srgbClr val="000000"/>
                </a:solidFill>
                <a:latin typeface="Times New Roman"/>
                <a:ea typeface="Times New Roman"/>
              </a:rPr>
              <a:t>Расходы бюджета района</a:t>
            </a:r>
            <a:r>
              <a:rPr lang="ru-RU" sz="2400" b="0" strike="noStrike" spc="-1">
                <a:solidFill>
                  <a:srgbClr val="000000"/>
                </a:solidFill>
                <a:latin typeface="Times New Roman"/>
                <a:ea typeface="Times New Roman"/>
              </a:rPr>
              <a:t> – выплачиваемые из бюджета денежные средства.</a:t>
            </a:r>
            <a:endParaRPr lang="ru-RU" sz="24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2"/>
              <a:buChar char=""/>
              <a:tabLst>
                <a:tab pos="0" algn="l"/>
              </a:tabLst>
              <a:defRPr/>
            </a:pPr>
            <a:r>
              <a:rPr lang="ru-RU" sz="2400" b="1" strike="noStrike" spc="-1">
                <a:solidFill>
                  <a:srgbClr val="000000"/>
                </a:solidFill>
                <a:latin typeface="Times New Roman"/>
                <a:ea typeface="Times New Roman"/>
              </a:rPr>
              <a:t>Дефицит бюджета</a:t>
            </a:r>
            <a:r>
              <a:rPr lang="ru-RU" sz="2400" b="0" strike="noStrike" spc="-1">
                <a:solidFill>
                  <a:srgbClr val="000000"/>
                </a:solidFill>
                <a:latin typeface="Times New Roman"/>
                <a:ea typeface="Times New Roman"/>
              </a:rPr>
              <a:t> – превышение расходов бюджета над доходами.</a:t>
            </a:r>
            <a:endParaRPr lang="ru-RU" sz="24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2"/>
              <a:buChar char=""/>
              <a:tabLst>
                <a:tab pos="0" algn="l"/>
              </a:tabLst>
              <a:defRPr/>
            </a:pPr>
            <a:r>
              <a:rPr lang="ru-RU" sz="2400" b="1" strike="noStrike" spc="-1">
                <a:solidFill>
                  <a:srgbClr val="000000"/>
                </a:solidFill>
                <a:latin typeface="Times New Roman"/>
                <a:ea typeface="Times New Roman"/>
              </a:rPr>
              <a:t>Профицит бюджета</a:t>
            </a:r>
            <a:r>
              <a:rPr lang="ru-RU" sz="2400" b="0" strike="noStrike" spc="-1">
                <a:solidFill>
                  <a:srgbClr val="000000"/>
                </a:solidFill>
                <a:latin typeface="Times New Roman"/>
                <a:ea typeface="Times New Roman"/>
              </a:rPr>
              <a:t> – превышение доходов над его расходами.</a:t>
            </a:r>
            <a:endParaRPr lang="ru-RU" sz="24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2"/>
              <a:buChar char=""/>
              <a:tabLst>
                <a:tab pos="0" algn="l"/>
              </a:tabLst>
              <a:defRPr/>
            </a:pPr>
            <a:r>
              <a:rPr lang="ru-RU" sz="2400" b="1" strike="noStrike" spc="-1">
                <a:solidFill>
                  <a:srgbClr val="000000"/>
                </a:solidFill>
                <a:latin typeface="Times New Roman"/>
                <a:ea typeface="Times New Roman"/>
              </a:rPr>
              <a:t>Муниципальный долг</a:t>
            </a:r>
            <a:r>
              <a:rPr lang="ru-RU" sz="2400" b="0" strike="noStrike" spc="-1">
                <a:solidFill>
                  <a:srgbClr val="000000"/>
                </a:solidFill>
                <a:latin typeface="Times New Roman"/>
                <a:ea typeface="Times New Roman"/>
              </a:rPr>
              <a:t> – сумма задолженности района внешним и внутренним кредиторам.</a:t>
            </a:r>
            <a:endParaRPr lang="ru-RU" sz="24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2"/>
              <a:buChar char=""/>
              <a:tabLst>
                <a:tab pos="0" algn="l"/>
              </a:tabLst>
              <a:defRPr/>
            </a:pPr>
            <a:r>
              <a:rPr lang="ru-RU" sz="2400" b="1" strike="noStrike" spc="-1">
                <a:solidFill>
                  <a:srgbClr val="000000"/>
                </a:solidFill>
                <a:latin typeface="Times New Roman"/>
                <a:ea typeface="Times New Roman"/>
              </a:rPr>
              <a:t>Межбюджетные трансферты</a:t>
            </a:r>
            <a:r>
              <a:rPr lang="ru-RU" sz="2400" b="0" strike="noStrike" spc="-1">
                <a:solidFill>
                  <a:srgbClr val="000000"/>
                </a:solidFill>
                <a:latin typeface="Times New Roman"/>
                <a:ea typeface="Times New Roman"/>
              </a:rPr>
              <a:t> – денежные средства, направляемые из одного уровня бюджетной системы в другой.</a:t>
            </a:r>
            <a:endParaRPr lang="ru-RU" sz="24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2"/>
              <a:buChar char=""/>
              <a:tabLst>
                <a:tab pos="0" algn="l"/>
              </a:tabLst>
              <a:defRPr/>
            </a:pPr>
            <a:r>
              <a:rPr lang="ru-RU" sz="2400" b="1" strike="noStrike" spc="-1">
                <a:solidFill>
                  <a:srgbClr val="000000"/>
                </a:solidFill>
                <a:latin typeface="Times New Roman"/>
                <a:ea typeface="Times New Roman"/>
              </a:rPr>
              <a:t>Муниципальная программа</a:t>
            </a:r>
            <a:r>
              <a:rPr lang="ru-RU" sz="2400" b="0" strike="noStrike" spc="-1">
                <a:solidFill>
                  <a:srgbClr val="000000"/>
                </a:solidFill>
                <a:latin typeface="Times New Roman"/>
                <a:ea typeface="Times New Roman"/>
              </a:rPr>
              <a:t> – формирование и исполнение бюджета по расходам на основе ведомственных, базовых, (отраслевых) перечней услуг.</a:t>
            </a:r>
            <a:endParaRPr lang="ru-RU" sz="2400" b="0" strike="noStrike" spc="-1">
              <a:solidFill>
                <a:srgbClr val="FFFFFF"/>
              </a:solidFill>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76"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277" name="Заголовок 1"/>
          <p:cNvSpPr/>
          <p:nvPr/>
        </p:nvSpPr>
        <p:spPr bwMode="auto">
          <a:xfrm>
            <a:off x="657360" y="474120"/>
            <a:ext cx="10875600" cy="1089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ctr" defTabSz="457200">
              <a:lnSpc>
                <a:spcPct val="100000"/>
              </a:lnSpc>
              <a:defRPr/>
            </a:pPr>
            <a:r>
              <a:rPr lang="ru-RU" sz="3200" b="0" strike="noStrike" spc="-1">
                <a:solidFill>
                  <a:schemeClr val="accent5">
                    <a:lumMod val="75000"/>
                  </a:schemeClr>
                </a:solidFill>
                <a:latin typeface="Times New Roman"/>
                <a:ea typeface="Times New Roman"/>
              </a:rPr>
              <a:t>Структура расходов бюджета на 2025 год по основным разделам</a:t>
            </a:r>
            <a:endParaRPr lang="ru-RU" sz="3200" b="0" strike="noStrike" spc="-1">
              <a:solidFill>
                <a:srgbClr val="FFFFFF"/>
              </a:solidFill>
              <a:latin typeface="Arial"/>
            </a:endParaRPr>
          </a:p>
        </p:txBody>
      </p:sp>
      <p:graphicFrame>
        <p:nvGraphicFramePr>
          <p:cNvPr id="2116729751" name="Диаграмма 2116729750"/>
          <p:cNvGraphicFramePr>
            <a:graphicFrameLocks/>
          </p:cNvGraphicFramePr>
          <p:nvPr/>
        </p:nvGraphicFramePr>
        <p:xfrm>
          <a:off x="657360" y="1563120"/>
          <a:ext cx="10983254" cy="242571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78"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279" name="Заголовок 1"/>
          <p:cNvSpPr/>
          <p:nvPr/>
        </p:nvSpPr>
        <p:spPr bwMode="auto">
          <a:xfrm>
            <a:off x="657360" y="474120"/>
            <a:ext cx="10875600" cy="75492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ctr" defTabSz="457200">
              <a:lnSpc>
                <a:spcPct val="100000"/>
              </a:lnSpc>
              <a:defRPr/>
            </a:pPr>
            <a:r>
              <a:rPr lang="ru-RU" sz="2400" b="0" strike="noStrike" spc="-1">
                <a:solidFill>
                  <a:srgbClr val="572314"/>
                </a:solidFill>
                <a:latin typeface="Times New Roman"/>
                <a:ea typeface="Times New Roman"/>
              </a:rPr>
              <a:t> Динамика расходов бюджета на 2025 год в сравнении                                                                      с 2023 и 2024 годами</a:t>
            </a:r>
            <a:endParaRPr lang="ru-RU" sz="2400" b="0" strike="noStrike" spc="-1">
              <a:solidFill>
                <a:srgbClr val="FFFFFF"/>
              </a:solidFill>
              <a:latin typeface="Arial"/>
            </a:endParaRPr>
          </a:p>
        </p:txBody>
      </p:sp>
      <p:sp>
        <p:nvSpPr>
          <p:cNvPr id="280" name="CustomShape 1"/>
          <p:cNvSpPr/>
          <p:nvPr/>
        </p:nvSpPr>
        <p:spPr bwMode="auto">
          <a:xfrm>
            <a:off x="9891360" y="1195560"/>
            <a:ext cx="1641600" cy="249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fontScale="67500" lnSpcReduction="20000"/>
          </a:bodyPr>
          <a:lstStyle/>
          <a:p>
            <a:pPr algn="ctr" defTabSz="457200">
              <a:lnSpc>
                <a:spcPct val="100000"/>
              </a:lnSpc>
              <a:defRPr/>
            </a:pPr>
            <a:r>
              <a:rPr lang="ru-RU" sz="1800" b="0" strike="noStrike" spc="-1">
                <a:solidFill>
                  <a:srgbClr val="572314"/>
                </a:solidFill>
                <a:latin typeface="Times New Roman"/>
                <a:ea typeface="Times New Roman"/>
              </a:rPr>
              <a:t>тыс. рублей</a:t>
            </a:r>
            <a:endParaRPr lang="ru-RU" sz="1800" b="0" strike="noStrike" spc="-1">
              <a:solidFill>
                <a:srgbClr val="FFFFFF"/>
              </a:solidFill>
              <a:latin typeface="Arial"/>
            </a:endParaRPr>
          </a:p>
        </p:txBody>
      </p:sp>
      <p:graphicFrame>
        <p:nvGraphicFramePr>
          <p:cNvPr id="281" name="Table 2"/>
          <p:cNvGraphicFramePr>
            <a:graphicFrameLocks/>
          </p:cNvGraphicFramePr>
          <p:nvPr/>
        </p:nvGraphicFramePr>
        <p:xfrm>
          <a:off x="657360" y="1442160"/>
          <a:ext cx="10876320" cy="5212080"/>
        </p:xfrm>
        <a:graphic>
          <a:graphicData uri="http://schemas.openxmlformats.org/drawingml/2006/table">
            <a:tbl>
              <a:tblPr/>
              <a:tblGrid>
                <a:gridCol w="4830480">
                  <a:extLst>
                    <a:ext uri="{9D8B030D-6E8A-4147-A177-3AD203B41FA5}">
                      <a16:colId xmlns:a16="http://schemas.microsoft.com/office/drawing/2014/main" val="20000"/>
                    </a:ext>
                  </a:extLst>
                </a:gridCol>
                <a:gridCol w="1542600">
                  <a:extLst>
                    <a:ext uri="{9D8B030D-6E8A-4147-A177-3AD203B41FA5}">
                      <a16:colId xmlns:a16="http://schemas.microsoft.com/office/drawing/2014/main" val="20001"/>
                    </a:ext>
                  </a:extLst>
                </a:gridCol>
                <a:gridCol w="1532880">
                  <a:extLst>
                    <a:ext uri="{9D8B030D-6E8A-4147-A177-3AD203B41FA5}">
                      <a16:colId xmlns:a16="http://schemas.microsoft.com/office/drawing/2014/main" val="20002"/>
                    </a:ext>
                  </a:extLst>
                </a:gridCol>
                <a:gridCol w="1494360">
                  <a:extLst>
                    <a:ext uri="{9D8B030D-6E8A-4147-A177-3AD203B41FA5}">
                      <a16:colId xmlns:a16="http://schemas.microsoft.com/office/drawing/2014/main" val="20003"/>
                    </a:ext>
                  </a:extLst>
                </a:gridCol>
                <a:gridCol w="1476000">
                  <a:extLst>
                    <a:ext uri="{9D8B030D-6E8A-4147-A177-3AD203B41FA5}">
                      <a16:colId xmlns:a16="http://schemas.microsoft.com/office/drawing/2014/main" val="20004"/>
                    </a:ext>
                  </a:extLst>
                </a:gridCol>
              </a:tblGrid>
              <a:tr h="625320">
                <a:tc>
                  <a:txBody>
                    <a:bodyPr/>
                    <a:lstStyle/>
                    <a:p>
                      <a:pPr algn="ctr" defTabSz="457200">
                        <a:lnSpc>
                          <a:spcPct val="100000"/>
                        </a:lnSpc>
                        <a:defRPr/>
                      </a:pPr>
                      <a:r>
                        <a:rPr lang="ru-RU" sz="1400" b="1" strike="noStrike" spc="-1">
                          <a:solidFill>
                            <a:srgbClr val="FFFFFF"/>
                          </a:solidFill>
                          <a:latin typeface="Times New Roman"/>
                          <a:ea typeface="Times New Roman"/>
                        </a:rPr>
                        <a:t>Наименование расходов</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75000"/>
                      </a:schemeClr>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На 01</a:t>
                      </a:r>
                      <a:r>
                        <a:rPr lang="en-US" sz="1400" b="1" strike="noStrike" spc="-1">
                          <a:solidFill>
                            <a:srgbClr val="FFFFFF"/>
                          </a:solidFill>
                          <a:latin typeface="Times New Roman"/>
                          <a:ea typeface="Times New Roman"/>
                        </a:rPr>
                        <a:t>.01.20</a:t>
                      </a:r>
                      <a:r>
                        <a:rPr lang="ru-RU" sz="1400" b="1" strike="noStrike" spc="-1">
                          <a:solidFill>
                            <a:srgbClr val="FFFFFF"/>
                          </a:solidFill>
                          <a:latin typeface="Times New Roman"/>
                          <a:ea typeface="Times New Roman"/>
                        </a:rPr>
                        <a:t>23 года </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75000"/>
                      </a:schemeClr>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На 01</a:t>
                      </a:r>
                      <a:r>
                        <a:rPr lang="en-US" sz="1400" b="1" strike="noStrike" spc="-1">
                          <a:solidFill>
                            <a:srgbClr val="FFFFFF"/>
                          </a:solidFill>
                          <a:latin typeface="Times New Roman"/>
                          <a:ea typeface="Times New Roman"/>
                        </a:rPr>
                        <a:t>.01.20</a:t>
                      </a:r>
                      <a:r>
                        <a:rPr lang="ru-RU" sz="1400" b="1" strike="noStrike" spc="-1">
                          <a:solidFill>
                            <a:srgbClr val="FFFFFF"/>
                          </a:solidFill>
                          <a:latin typeface="Times New Roman"/>
                          <a:ea typeface="Times New Roman"/>
                        </a:rPr>
                        <a:t>24 года</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75000"/>
                      </a:schemeClr>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На 01.01.2025 года</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75000"/>
                      </a:schemeClr>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Прогноз 2025г. к плану на </a:t>
                      </a:r>
                      <a:r>
                        <a:rPr lang="en-US" sz="1400" b="1" strike="noStrike" spc="-1">
                          <a:solidFill>
                            <a:srgbClr val="FFFFFF"/>
                          </a:solidFill>
                          <a:latin typeface="Times New Roman"/>
                          <a:ea typeface="Times New Roman"/>
                        </a:rPr>
                        <a:t>01.01.20</a:t>
                      </a:r>
                      <a:r>
                        <a:rPr lang="ru-RU" sz="1400" b="1" strike="noStrike" spc="-1">
                          <a:solidFill>
                            <a:srgbClr val="FFFFFF"/>
                          </a:solidFill>
                          <a:latin typeface="Times New Roman"/>
                          <a:ea typeface="Times New Roman"/>
                        </a:rPr>
                        <a:t>24</a:t>
                      </a:r>
                      <a:r>
                        <a:rPr lang="en-US" sz="1400" b="1" strike="noStrike" spc="-1">
                          <a:solidFill>
                            <a:srgbClr val="FFFFFF"/>
                          </a:solidFill>
                          <a:latin typeface="Times New Roman"/>
                          <a:ea typeface="Times New Roman"/>
                        </a:rPr>
                        <a:t> </a:t>
                      </a:r>
                      <a:r>
                        <a:rPr lang="ru-RU" sz="1400" b="1" strike="noStrike" spc="-1">
                          <a:solidFill>
                            <a:srgbClr val="FFFFFF"/>
                          </a:solidFill>
                          <a:latin typeface="Times New Roman"/>
                          <a:ea typeface="Times New Roman"/>
                        </a:rPr>
                        <a:t>в %</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75000"/>
                      </a:schemeClr>
                    </a:solidFill>
                  </a:tcPr>
                </a:tc>
                <a:extLst>
                  <a:ext uri="{0D108BD9-81ED-4DB2-BD59-A6C34878D82A}">
                    <a16:rowId xmlns:a16="http://schemas.microsoft.com/office/drawing/2014/main" val="10000"/>
                  </a:ext>
                </a:extLst>
              </a:tr>
              <a:tr h="212400">
                <a:tc>
                  <a:txBody>
                    <a:bodyPr/>
                    <a:lstStyle/>
                    <a:p>
                      <a:pPr defTabSz="457200">
                        <a:lnSpc>
                          <a:spcPct val="100000"/>
                        </a:lnSpc>
                        <a:defRPr/>
                      </a:pPr>
                      <a:r>
                        <a:rPr lang="ru-RU" sz="1400" b="0" strike="noStrike" spc="-1">
                          <a:solidFill>
                            <a:schemeClr val="tx1"/>
                          </a:solidFill>
                          <a:latin typeface="Times New Roman"/>
                          <a:ea typeface="Times New Roman"/>
                        </a:rPr>
                        <a:t>Общегосударственные вопросы</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79 226,4</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88 117,2</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108 488,0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123,12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1"/>
                  </a:ext>
                </a:extLst>
              </a:tr>
              <a:tr h="149040">
                <a:tc>
                  <a:txBody>
                    <a:bodyPr/>
                    <a:lstStyle/>
                    <a:p>
                      <a:pPr defTabSz="457200">
                        <a:lnSpc>
                          <a:spcPct val="100000"/>
                        </a:lnSpc>
                        <a:defRPr/>
                      </a:pPr>
                      <a:r>
                        <a:rPr lang="ru-RU" sz="1400" b="0" strike="noStrike" spc="-1">
                          <a:solidFill>
                            <a:schemeClr val="tx1"/>
                          </a:solidFill>
                          <a:latin typeface="Times New Roman"/>
                          <a:ea typeface="Times New Roman"/>
                        </a:rPr>
                        <a:t>Национальная оборона</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ctr" defTabSz="457200">
                        <a:lnSpc>
                          <a:spcPct val="100000"/>
                        </a:lnSpc>
                        <a:defRPr/>
                      </a:pPr>
                      <a:r>
                        <a:rPr lang="ru-RU" sz="1200" b="0" strike="noStrike" spc="-1">
                          <a:solidFill>
                            <a:schemeClr val="tx1"/>
                          </a:solidFill>
                          <a:latin typeface="Century Gothic"/>
                        </a:rPr>
                        <a:t>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ctr" defTabSz="457200">
                        <a:lnSpc>
                          <a:spcPct val="100000"/>
                        </a:lnSpc>
                        <a:defRPr/>
                      </a:pPr>
                      <a:r>
                        <a:rPr lang="ru-RU" sz="1200" b="0" strike="noStrike" spc="-1">
                          <a:solidFill>
                            <a:schemeClr val="tx1"/>
                          </a:solidFill>
                          <a:latin typeface="Century Gothic"/>
                        </a:rPr>
                        <a:t>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defRPr/>
                      </a:pPr>
                      <a:endParaRPr lang="ru-RU" sz="1400" b="0" strike="noStrike" spc="-1">
                        <a:solidFill>
                          <a:schemeClr val="tx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2"/>
                  </a:ext>
                </a:extLst>
              </a:tr>
              <a:tr h="252720">
                <a:tc>
                  <a:txBody>
                    <a:bodyPr/>
                    <a:lstStyle/>
                    <a:p>
                      <a:pPr defTabSz="457200">
                        <a:lnSpc>
                          <a:spcPct val="100000"/>
                        </a:lnSpc>
                        <a:defRPr/>
                      </a:pPr>
                      <a:r>
                        <a:rPr lang="ru-RU" sz="1400" b="0" strike="noStrike" spc="-1">
                          <a:solidFill>
                            <a:schemeClr val="tx1"/>
                          </a:solidFill>
                          <a:latin typeface="Times New Roman"/>
                          <a:ea typeface="Times New Roman"/>
                        </a:rPr>
                        <a:t>Национальная безопасность и правоохранительная деятельность</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9 380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10 852,8</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13 577,0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125,10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3"/>
                  </a:ext>
                </a:extLst>
              </a:tr>
              <a:tr h="189360">
                <a:tc>
                  <a:txBody>
                    <a:bodyPr/>
                    <a:lstStyle/>
                    <a:p>
                      <a:pPr defTabSz="457200">
                        <a:lnSpc>
                          <a:spcPct val="100000"/>
                        </a:lnSpc>
                        <a:defRPr/>
                      </a:pPr>
                      <a:r>
                        <a:rPr lang="ru-RU" sz="1400" b="0" strike="noStrike" spc="-1">
                          <a:solidFill>
                            <a:schemeClr val="tx1"/>
                          </a:solidFill>
                          <a:latin typeface="Times New Roman"/>
                          <a:ea typeface="Times New Roman"/>
                        </a:rPr>
                        <a:t>Национальная экономика</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77 204,9</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23 253,2</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21 161,4</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91,00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4"/>
                  </a:ext>
                </a:extLst>
              </a:tr>
              <a:tr h="205200">
                <a:tc>
                  <a:txBody>
                    <a:bodyPr/>
                    <a:lstStyle/>
                    <a:p>
                      <a:pPr defTabSz="457200">
                        <a:lnSpc>
                          <a:spcPct val="100000"/>
                        </a:lnSpc>
                        <a:defRPr/>
                      </a:pPr>
                      <a:r>
                        <a:rPr lang="ru-RU" sz="1400" b="0" strike="noStrike" spc="-1">
                          <a:solidFill>
                            <a:schemeClr val="tx1"/>
                          </a:solidFill>
                          <a:latin typeface="Times New Roman"/>
                          <a:ea typeface="Times New Roman"/>
                        </a:rPr>
                        <a:t>Жилищно-коммунальное хозяйство</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32 150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5 670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4 276</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75,41</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5"/>
                  </a:ext>
                </a:extLst>
              </a:tr>
              <a:tr h="221040">
                <a:tc>
                  <a:txBody>
                    <a:bodyPr/>
                    <a:lstStyle/>
                    <a:p>
                      <a:pPr defTabSz="457200">
                        <a:lnSpc>
                          <a:spcPct val="100000"/>
                        </a:lnSpc>
                        <a:defRPr/>
                      </a:pPr>
                      <a:r>
                        <a:rPr lang="ru-RU" sz="1400" b="0" strike="noStrike" spc="-1">
                          <a:solidFill>
                            <a:schemeClr val="tx1"/>
                          </a:solidFill>
                          <a:latin typeface="Times New Roman"/>
                          <a:ea typeface="Times New Roman"/>
                        </a:rPr>
                        <a:t>Охрана окружающей среды</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8 509</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1 167</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 4 037</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345,93</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6"/>
                  </a:ext>
                </a:extLst>
              </a:tr>
              <a:tr h="201600">
                <a:tc>
                  <a:txBody>
                    <a:bodyPr/>
                    <a:lstStyle/>
                    <a:p>
                      <a:pPr defTabSz="457200">
                        <a:lnSpc>
                          <a:spcPct val="100000"/>
                        </a:lnSpc>
                        <a:defRPr/>
                      </a:pPr>
                      <a:r>
                        <a:rPr lang="ru-RU" sz="1400" b="0" strike="noStrike" spc="-1">
                          <a:solidFill>
                            <a:schemeClr val="tx1"/>
                          </a:solidFill>
                          <a:latin typeface="Times New Roman"/>
                          <a:ea typeface="Times New Roman"/>
                        </a:rPr>
                        <a:t>Образование</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552 608</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694 447,6</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820 851,4</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118,20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7"/>
                  </a:ext>
                </a:extLst>
              </a:tr>
              <a:tr h="182520">
                <a:tc>
                  <a:txBody>
                    <a:bodyPr/>
                    <a:lstStyle/>
                    <a:p>
                      <a:pPr defTabSz="457200">
                        <a:lnSpc>
                          <a:spcPct val="100000"/>
                        </a:lnSpc>
                        <a:defRPr/>
                      </a:pPr>
                      <a:r>
                        <a:rPr lang="ru-RU" sz="1400" b="0" strike="noStrike" spc="-1">
                          <a:solidFill>
                            <a:schemeClr val="tx1"/>
                          </a:solidFill>
                          <a:latin typeface="Times New Roman"/>
                          <a:ea typeface="Times New Roman"/>
                        </a:rPr>
                        <a:t>Культура, кинематография</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10 537</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15 244,2</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17 085,0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112,08</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8"/>
                  </a:ext>
                </a:extLst>
              </a:tr>
              <a:tr h="154440">
                <a:tc>
                  <a:txBody>
                    <a:bodyPr/>
                    <a:lstStyle/>
                    <a:p>
                      <a:pPr defTabSz="457200">
                        <a:lnSpc>
                          <a:spcPct val="100000"/>
                        </a:lnSpc>
                        <a:defRPr/>
                      </a:pPr>
                      <a:r>
                        <a:rPr lang="ru-RU" sz="1400" b="0" strike="noStrike" spc="-1">
                          <a:solidFill>
                            <a:schemeClr val="tx1"/>
                          </a:solidFill>
                          <a:latin typeface="Times New Roman"/>
                          <a:ea typeface="Times New Roman"/>
                        </a:rPr>
                        <a:t>Социальная политика</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92 431,7</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118 091,6</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118 937,4</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100,72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9"/>
                  </a:ext>
                </a:extLst>
              </a:tr>
              <a:tr h="187560">
                <a:tc>
                  <a:txBody>
                    <a:bodyPr/>
                    <a:lstStyle/>
                    <a:p>
                      <a:pPr defTabSz="457200">
                        <a:lnSpc>
                          <a:spcPct val="100000"/>
                        </a:lnSpc>
                        <a:defRPr/>
                      </a:pPr>
                      <a:r>
                        <a:rPr lang="ru-RU" sz="1400" b="0" strike="noStrike" spc="-1">
                          <a:solidFill>
                            <a:schemeClr val="tx1"/>
                          </a:solidFill>
                          <a:latin typeface="Times New Roman"/>
                          <a:ea typeface="Times New Roman"/>
                        </a:rPr>
                        <a:t>Физическая культура и спорт</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1 753,2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1 724,1</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42 496,6</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2464,86</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10"/>
                  </a:ext>
                </a:extLst>
              </a:tr>
              <a:tr h="159480">
                <a:tc>
                  <a:txBody>
                    <a:bodyPr/>
                    <a:lstStyle/>
                    <a:p>
                      <a:pPr defTabSz="457200">
                        <a:lnSpc>
                          <a:spcPct val="100000"/>
                        </a:lnSpc>
                        <a:defRPr/>
                      </a:pPr>
                      <a:r>
                        <a:rPr lang="ru-RU" sz="1400" b="0" strike="noStrike" spc="-1">
                          <a:solidFill>
                            <a:schemeClr val="tx1"/>
                          </a:solidFill>
                          <a:latin typeface="Times New Roman"/>
                          <a:ea typeface="Times New Roman"/>
                        </a:rPr>
                        <a:t>Средства массовой информации</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1 700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1 791</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1 904</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106,31</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11"/>
                  </a:ext>
                </a:extLst>
              </a:tr>
              <a:tr h="184320">
                <a:tc>
                  <a:txBody>
                    <a:bodyPr/>
                    <a:lstStyle/>
                    <a:p>
                      <a:pPr defTabSz="457200">
                        <a:lnSpc>
                          <a:spcPct val="100000"/>
                        </a:lnSpc>
                        <a:defRPr/>
                      </a:pPr>
                      <a:r>
                        <a:rPr lang="ru-RU" sz="1400" b="0" strike="noStrike" spc="-1">
                          <a:solidFill>
                            <a:schemeClr val="tx1"/>
                          </a:solidFill>
                          <a:latin typeface="Times New Roman"/>
                          <a:ea typeface="Times New Roman"/>
                        </a:rPr>
                        <a:t>Обслуживание государственного и муниципального долга</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100,00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12"/>
                  </a:ext>
                </a:extLst>
              </a:tr>
              <a:tr h="120960">
                <a:tc>
                  <a:txBody>
                    <a:bodyPr/>
                    <a:lstStyle/>
                    <a:p>
                      <a:pPr defTabSz="457200">
                        <a:lnSpc>
                          <a:spcPct val="100000"/>
                        </a:lnSpc>
                        <a:defRPr/>
                      </a:pPr>
                      <a:r>
                        <a:rPr lang="ru-RU" sz="1400" b="0" strike="noStrike" spc="-1">
                          <a:solidFill>
                            <a:schemeClr val="tx1"/>
                          </a:solidFill>
                          <a:latin typeface="Times New Roman"/>
                          <a:ea typeface="Times New Roman"/>
                        </a:rPr>
                        <a:t>Межбюджетные трансферты</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239 200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443 748</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549 352,4</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123,80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13"/>
                  </a:ext>
                </a:extLst>
              </a:tr>
              <a:tr h="119160">
                <a:tc>
                  <a:txBody>
                    <a:bodyPr/>
                    <a:lstStyle/>
                    <a:p>
                      <a:pPr defTabSz="457200">
                        <a:lnSpc>
                          <a:spcPct val="100000"/>
                        </a:lnSpc>
                        <a:defRPr/>
                      </a:pPr>
                      <a:r>
                        <a:rPr lang="ru-RU" sz="1400" b="0" strike="noStrike" spc="-1">
                          <a:solidFill>
                            <a:schemeClr val="tx1"/>
                          </a:solidFill>
                          <a:latin typeface="Times New Roman"/>
                          <a:ea typeface="Times New Roman"/>
                        </a:rPr>
                        <a:t>Итого:</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1 104 710,2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1 426 547,7</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1 702 176,2</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119,32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82"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283" name="CustomShape 1"/>
          <p:cNvSpPr/>
          <p:nvPr/>
        </p:nvSpPr>
        <p:spPr bwMode="auto">
          <a:xfrm>
            <a:off x="657360" y="474120"/>
            <a:ext cx="10875600" cy="965879"/>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ctr" defTabSz="457200">
              <a:lnSpc>
                <a:spcPct val="100000"/>
              </a:lnSpc>
              <a:defRPr/>
            </a:pPr>
            <a:r>
              <a:rPr lang="ru-RU" sz="2000" b="1" strike="noStrike" spc="-1">
                <a:solidFill>
                  <a:schemeClr val="lt1"/>
                </a:solidFill>
                <a:latin typeface="Times New Roman"/>
                <a:ea typeface="Times New Roman"/>
              </a:rPr>
              <a:t>Общегосударственные вопросы</a:t>
            </a:r>
            <a:br>
              <a:rPr sz="2000"/>
            </a:br>
            <a:r>
              <a:rPr lang="ru-RU" sz="2000" b="1" strike="noStrike" spc="-1">
                <a:solidFill>
                  <a:schemeClr val="lt1"/>
                </a:solidFill>
                <a:latin typeface="Times New Roman"/>
                <a:ea typeface="Times New Roman"/>
              </a:rPr>
              <a:t>108 </a:t>
            </a:r>
            <a:r>
              <a:rPr lang="en-US" sz="2000" b="1" strike="noStrike" spc="-1">
                <a:solidFill>
                  <a:schemeClr val="lt1"/>
                </a:solidFill>
                <a:latin typeface="Times New Roman"/>
                <a:ea typeface="Times New Roman"/>
              </a:rPr>
              <a:t>488</a:t>
            </a:r>
            <a:r>
              <a:rPr lang="ru-RU" sz="2000" b="1" strike="noStrike" spc="-1">
                <a:solidFill>
                  <a:schemeClr val="lt1"/>
                </a:solidFill>
                <a:latin typeface="Times New Roman"/>
                <a:ea typeface="Times New Roman"/>
              </a:rPr>
              <a:t>,</a:t>
            </a:r>
            <a:r>
              <a:rPr lang="en-US" sz="2000" b="1" strike="noStrike" spc="-1">
                <a:solidFill>
                  <a:schemeClr val="lt1"/>
                </a:solidFill>
                <a:latin typeface="Times New Roman"/>
                <a:ea typeface="Times New Roman"/>
              </a:rPr>
              <a:t>0</a:t>
            </a:r>
            <a:r>
              <a:rPr lang="ru-RU" sz="2000" b="0" strike="noStrike" spc="-1">
                <a:solidFill>
                  <a:schemeClr val="lt1"/>
                </a:solidFill>
                <a:latin typeface="Times New Roman"/>
                <a:ea typeface="Times New Roman"/>
              </a:rPr>
              <a:t> тыс. руб. – будет направлено на финансирование общегосударственных вопросов в 		202</a:t>
            </a:r>
            <a:r>
              <a:rPr lang="en-US" sz="2000" b="0" strike="noStrike" spc="-1">
                <a:solidFill>
                  <a:schemeClr val="lt1"/>
                </a:solidFill>
                <a:latin typeface="Times New Roman"/>
                <a:ea typeface="Times New Roman"/>
              </a:rPr>
              <a:t>5</a:t>
            </a:r>
            <a:r>
              <a:rPr lang="ru-RU" sz="2000" b="0" strike="noStrike" spc="-1">
                <a:solidFill>
                  <a:schemeClr val="lt1"/>
                </a:solidFill>
                <a:latin typeface="Times New Roman"/>
                <a:ea typeface="Times New Roman"/>
              </a:rPr>
              <a:t> году</a:t>
            </a:r>
            <a:endParaRPr lang="ru-RU" sz="2000" b="0" strike="noStrike" spc="-1">
              <a:solidFill>
                <a:srgbClr val="FFFFFF"/>
              </a:solidFill>
              <a:latin typeface="Arial"/>
            </a:endParaRPr>
          </a:p>
        </p:txBody>
      </p:sp>
      <p:graphicFrame>
        <p:nvGraphicFramePr>
          <p:cNvPr id="284" name="Table 2"/>
          <p:cNvGraphicFramePr>
            <a:graphicFrameLocks/>
          </p:cNvGraphicFramePr>
          <p:nvPr/>
        </p:nvGraphicFramePr>
        <p:xfrm>
          <a:off x="656640" y="1628800"/>
          <a:ext cx="10876320" cy="4410720"/>
        </p:xfrm>
        <a:graphic>
          <a:graphicData uri="http://schemas.openxmlformats.org/drawingml/2006/table">
            <a:tbl>
              <a:tblPr/>
              <a:tblGrid>
                <a:gridCol w="5388480">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1098000">
                  <a:extLst>
                    <a:ext uri="{9D8B030D-6E8A-4147-A177-3AD203B41FA5}">
                      <a16:colId xmlns:a16="http://schemas.microsoft.com/office/drawing/2014/main" val="20004"/>
                    </a:ext>
                  </a:extLst>
                </a:gridCol>
                <a:gridCol w="1098000">
                  <a:extLst>
                    <a:ext uri="{9D8B030D-6E8A-4147-A177-3AD203B41FA5}">
                      <a16:colId xmlns:a16="http://schemas.microsoft.com/office/drawing/2014/main" val="20005"/>
                    </a:ext>
                  </a:extLst>
                </a:gridCol>
              </a:tblGrid>
              <a:tr h="794160">
                <a:tc>
                  <a:txBody>
                    <a:bodyPr/>
                    <a:lstStyle/>
                    <a:p>
                      <a:pPr algn="ctr" defTabSz="457200">
                        <a:lnSpc>
                          <a:spcPct val="100000"/>
                        </a:lnSpc>
                        <a:defRPr/>
                      </a:pPr>
                      <a:r>
                        <a:rPr lang="ru-RU" sz="1400" b="1" strike="noStrike" spc="-1">
                          <a:solidFill>
                            <a:schemeClr val="dk1"/>
                          </a:solidFill>
                          <a:latin typeface="Times New Roman"/>
                          <a:ea typeface="Times New Roman"/>
                        </a:rPr>
                        <a:t>Подраздел</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defRPr/>
                      </a:pPr>
                      <a:r>
                        <a:rPr lang="ru-RU" sz="1400" b="1" strike="noStrike" spc="-1">
                          <a:solidFill>
                            <a:schemeClr val="dk1"/>
                          </a:solidFill>
                          <a:latin typeface="Times New Roman"/>
                          <a:ea typeface="Times New Roman"/>
                        </a:rPr>
                        <a:t>2023 год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defRPr/>
                      </a:pPr>
                      <a:r>
                        <a:rPr lang="ru-RU" sz="1400" b="1" strike="noStrike" spc="-1">
                          <a:solidFill>
                            <a:schemeClr val="dk1"/>
                          </a:solidFill>
                          <a:latin typeface="Times New Roman"/>
                          <a:ea typeface="Times New Roman"/>
                        </a:rPr>
                        <a:t>2024 год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defRPr/>
                      </a:pPr>
                      <a:r>
                        <a:rPr lang="ru-RU" sz="1400" b="1" strike="noStrike" spc="-1">
                          <a:solidFill>
                            <a:schemeClr val="dk1"/>
                          </a:solidFill>
                          <a:latin typeface="Times New Roman"/>
                          <a:ea typeface="Times New Roman"/>
                        </a:rPr>
                        <a:t>2025 год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defRPr/>
                      </a:pPr>
                      <a:r>
                        <a:rPr lang="ru-RU" sz="1400" b="1" strike="noStrike" spc="-1">
                          <a:solidFill>
                            <a:schemeClr val="dk1"/>
                          </a:solidFill>
                          <a:latin typeface="Times New Roman"/>
                          <a:ea typeface="Times New Roman"/>
                        </a:rPr>
                        <a:t>2026 год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tabLst>
                          <a:tab pos="0" algn="l"/>
                        </a:tabLst>
                        <a:defRPr/>
                      </a:pPr>
                      <a:r>
                        <a:rPr lang="ru-RU" sz="1400" b="1" strike="noStrike" spc="-1">
                          <a:solidFill>
                            <a:schemeClr val="dk1"/>
                          </a:solidFill>
                          <a:latin typeface="Times New Roman"/>
                          <a:ea typeface="Times New Roman"/>
                        </a:rPr>
                        <a:t>2027 год  тыс. руб.</a:t>
                      </a:r>
                      <a:endParaRPr lang="ru-RU" sz="1400" b="0" strike="noStrike" spc="-1">
                        <a:solidFill>
                          <a:srgbClr val="FFFFFF"/>
                        </a:solidFill>
                        <a:latin typeface="Arial"/>
                      </a:endParaRPr>
                    </a:p>
                    <a:p>
                      <a:pPr algn="ctr" defTabSz="457200">
                        <a:lnSpc>
                          <a:spcPct val="100000"/>
                        </a:lnSpc>
                        <a:tabLst>
                          <a:tab pos="0" algn="l"/>
                        </a:tabLst>
                        <a:defRPr/>
                      </a:pP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extLst>
                  <a:ext uri="{0D108BD9-81ED-4DB2-BD59-A6C34878D82A}">
                    <a16:rowId xmlns:a16="http://schemas.microsoft.com/office/drawing/2014/main" val="10000"/>
                  </a:ext>
                </a:extLst>
              </a:tr>
              <a:tr h="352800">
                <a:tc>
                  <a:txBody>
                    <a:bodyPr/>
                    <a:lstStyle/>
                    <a:p>
                      <a:pPr defTabSz="457200">
                        <a:lnSpc>
                          <a:spcPct val="100000"/>
                        </a:lnSpc>
                        <a:defRPr/>
                      </a:pPr>
                      <a:r>
                        <a:rPr lang="ru-RU" sz="1400" b="1" strike="noStrike" spc="-1">
                          <a:solidFill>
                            <a:schemeClr val="tx1"/>
                          </a:solidFill>
                          <a:latin typeface="Times New Roman"/>
                          <a:ea typeface="Times New Roman"/>
                        </a:rPr>
                        <a:t>Общегосударственные вопросы, всего</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79 226,4</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88 117,2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108 488,0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103 073,0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111 675,9</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extLst>
                  <a:ext uri="{0D108BD9-81ED-4DB2-BD59-A6C34878D82A}">
                    <a16:rowId xmlns:a16="http://schemas.microsoft.com/office/drawing/2014/main" val="10001"/>
                  </a:ext>
                </a:extLst>
              </a:tr>
              <a:tr h="352800">
                <a:tc>
                  <a:txBody>
                    <a:bodyPr/>
                    <a:lstStyle/>
                    <a:p>
                      <a:pPr defTabSz="457200">
                        <a:lnSpc>
                          <a:spcPct val="100000"/>
                        </a:lnSpc>
                        <a:defRPr/>
                      </a:pPr>
                      <a:r>
                        <a:rPr lang="ru-RU" sz="1400" b="0" strike="noStrike" spc="-1">
                          <a:solidFill>
                            <a:schemeClr val="tx1"/>
                          </a:solidFill>
                          <a:latin typeface="Times New Roman"/>
                          <a:ea typeface="Times New Roman"/>
                        </a:rPr>
                        <a:t>Функционирование высшего должностного лица</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2 165</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2 485</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3 084</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3 205</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3 332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extLst>
                  <a:ext uri="{0D108BD9-81ED-4DB2-BD59-A6C34878D82A}">
                    <a16:rowId xmlns:a16="http://schemas.microsoft.com/office/drawing/2014/main" val="10002"/>
                  </a:ext>
                </a:extLst>
              </a:tr>
              <a:tr h="573480">
                <a:tc>
                  <a:txBody>
                    <a:bodyPr/>
                    <a:lstStyle/>
                    <a:p>
                      <a:pPr defTabSz="457200">
                        <a:lnSpc>
                          <a:spcPct val="100000"/>
                        </a:lnSpc>
                        <a:defRPr/>
                      </a:pPr>
                      <a:r>
                        <a:rPr lang="ru-RU" sz="1400" b="0" strike="noStrike" spc="-1">
                          <a:solidFill>
                            <a:schemeClr val="tx1"/>
                          </a:solidFill>
                          <a:latin typeface="Times New Roman"/>
                          <a:ea typeface="Times New Roman"/>
                        </a:rPr>
                        <a:t>Функционирование законодательных (представительных) органов</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3 897</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4 392,5</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5</a:t>
                      </a:r>
                      <a:r>
                        <a:rPr lang="ru-RU" sz="1400" b="0" strike="noStrike" spc="-1">
                          <a:solidFill>
                            <a:schemeClr val="tx1"/>
                          </a:solidFill>
                          <a:latin typeface="Times New Roman"/>
                          <a:ea typeface="Times New Roman"/>
                        </a:rPr>
                        <a:t> </a:t>
                      </a:r>
                      <a:r>
                        <a:rPr lang="en-US" sz="1400" b="0" strike="noStrike" spc="-1">
                          <a:solidFill>
                            <a:schemeClr val="tx1"/>
                          </a:solidFill>
                          <a:latin typeface="Times New Roman"/>
                          <a:ea typeface="Times New Roman"/>
                        </a:rPr>
                        <a:t>423</a:t>
                      </a:r>
                      <a:r>
                        <a:rPr lang="ru-RU" sz="1400" b="0" strike="noStrike" spc="-1">
                          <a:solidFill>
                            <a:schemeClr val="tx1"/>
                          </a:solidFill>
                          <a:latin typeface="Times New Roman"/>
                          <a:ea typeface="Times New Roman"/>
                        </a:rPr>
                        <a:t>,</a:t>
                      </a:r>
                      <a:r>
                        <a:rPr lang="en-US" sz="1400" b="0" strike="noStrike" spc="-1">
                          <a:solidFill>
                            <a:schemeClr val="tx1"/>
                          </a:solidFill>
                          <a:latin typeface="Times New Roman"/>
                          <a:ea typeface="Times New Roman"/>
                        </a:rPr>
                        <a:t>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5</a:t>
                      </a:r>
                      <a:r>
                        <a:rPr lang="ru-RU" sz="1400" b="0" strike="noStrike" spc="-1">
                          <a:solidFill>
                            <a:schemeClr val="tx1"/>
                          </a:solidFill>
                          <a:latin typeface="Times New Roman"/>
                          <a:ea typeface="Times New Roman"/>
                        </a:rPr>
                        <a:t> 1</a:t>
                      </a:r>
                      <a:r>
                        <a:rPr lang="en-US" sz="1400" b="0" strike="noStrike" spc="-1">
                          <a:solidFill>
                            <a:schemeClr val="tx1"/>
                          </a:solidFill>
                          <a:latin typeface="Times New Roman"/>
                          <a:ea typeface="Times New Roman"/>
                        </a:rPr>
                        <a:t>0</a:t>
                      </a:r>
                      <a:r>
                        <a:rPr lang="ru-RU" sz="1400" b="0" strike="noStrike" spc="-1">
                          <a:solidFill>
                            <a:schemeClr val="tx1"/>
                          </a:solidFill>
                          <a:latin typeface="Times New Roman"/>
                          <a:ea typeface="Times New Roman"/>
                        </a:rPr>
                        <a:t>,</a:t>
                      </a:r>
                      <a:r>
                        <a:rPr lang="en-US" sz="1400" b="0" strike="noStrike" spc="-1">
                          <a:solidFill>
                            <a:schemeClr val="tx1"/>
                          </a:solidFill>
                          <a:latin typeface="Times New Roman"/>
                          <a:ea typeface="Times New Roman"/>
                        </a:rPr>
                        <a:t>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5 090,</a:t>
                      </a:r>
                      <a:r>
                        <a:rPr lang="en-US" sz="1400" b="0" strike="noStrike" spc="-1">
                          <a:solidFill>
                            <a:schemeClr val="tx1"/>
                          </a:solidFill>
                          <a:latin typeface="Times New Roman"/>
                          <a:ea typeface="Times New Roman"/>
                        </a:rPr>
                        <a:t>4</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extLst>
                  <a:ext uri="{0D108BD9-81ED-4DB2-BD59-A6C34878D82A}">
                    <a16:rowId xmlns:a16="http://schemas.microsoft.com/office/drawing/2014/main" val="10003"/>
                  </a:ext>
                </a:extLst>
              </a:tr>
              <a:tr h="352800">
                <a:tc>
                  <a:txBody>
                    <a:bodyPr/>
                    <a:lstStyle/>
                    <a:p>
                      <a:pPr defTabSz="457200">
                        <a:lnSpc>
                          <a:spcPct val="100000"/>
                        </a:lnSpc>
                        <a:defRPr/>
                      </a:pPr>
                      <a:r>
                        <a:rPr lang="ru-RU" sz="1400" b="0" strike="noStrike" spc="-1">
                          <a:solidFill>
                            <a:schemeClr val="tx1"/>
                          </a:solidFill>
                          <a:latin typeface="Times New Roman"/>
                          <a:ea typeface="Times New Roman"/>
                        </a:rPr>
                        <a:t>Функционирование местных администраций</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19 342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22 698</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2</a:t>
                      </a:r>
                      <a:r>
                        <a:rPr lang="en-US" sz="1400" b="0" strike="noStrike" spc="-1">
                          <a:solidFill>
                            <a:schemeClr val="tx1"/>
                          </a:solidFill>
                          <a:latin typeface="Times New Roman"/>
                          <a:ea typeface="Times New Roman"/>
                        </a:rPr>
                        <a:t>8</a:t>
                      </a:r>
                      <a:r>
                        <a:rPr lang="ru-RU" sz="1400" b="0" strike="noStrike" spc="-1">
                          <a:solidFill>
                            <a:schemeClr val="tx1"/>
                          </a:solidFill>
                          <a:latin typeface="Times New Roman"/>
                          <a:ea typeface="Times New Roman"/>
                        </a:rPr>
                        <a:t> </a:t>
                      </a:r>
                      <a:r>
                        <a:rPr lang="en-US" sz="1400" b="0" strike="noStrike" spc="-1">
                          <a:solidFill>
                            <a:schemeClr val="tx1"/>
                          </a:solidFill>
                          <a:latin typeface="Times New Roman"/>
                          <a:ea typeface="Times New Roman"/>
                        </a:rPr>
                        <a:t>516</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2</a:t>
                      </a:r>
                      <a:r>
                        <a:rPr lang="en-US" sz="1400" b="0" strike="noStrike" spc="-1">
                          <a:solidFill>
                            <a:schemeClr val="tx1"/>
                          </a:solidFill>
                          <a:latin typeface="Times New Roman"/>
                          <a:ea typeface="Times New Roman"/>
                        </a:rPr>
                        <a:t>9</a:t>
                      </a:r>
                      <a:r>
                        <a:rPr lang="ru-RU" sz="1400" b="0" strike="noStrike" spc="-1">
                          <a:solidFill>
                            <a:schemeClr val="tx1"/>
                          </a:solidFill>
                          <a:latin typeface="Times New Roman"/>
                          <a:ea typeface="Times New Roman"/>
                        </a:rPr>
                        <a:t> </a:t>
                      </a:r>
                      <a:r>
                        <a:rPr lang="en-US" sz="1400" b="0" strike="noStrike" spc="-1">
                          <a:solidFill>
                            <a:schemeClr val="tx1"/>
                          </a:solidFill>
                          <a:latin typeface="Times New Roman"/>
                          <a:ea typeface="Times New Roman"/>
                        </a:rPr>
                        <a:t>571</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30</a:t>
                      </a:r>
                      <a:r>
                        <a:rPr lang="ru-RU" sz="1400" b="0" strike="noStrike" spc="-1">
                          <a:solidFill>
                            <a:schemeClr val="tx1"/>
                          </a:solidFill>
                          <a:latin typeface="Times New Roman"/>
                          <a:ea typeface="Times New Roman"/>
                        </a:rPr>
                        <a:t> 703</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extLst>
                  <a:ext uri="{0D108BD9-81ED-4DB2-BD59-A6C34878D82A}">
                    <a16:rowId xmlns:a16="http://schemas.microsoft.com/office/drawing/2014/main" val="10004"/>
                  </a:ext>
                </a:extLst>
              </a:tr>
              <a:tr h="352800">
                <a:tc>
                  <a:txBody>
                    <a:bodyPr/>
                    <a:lstStyle/>
                    <a:p>
                      <a:pPr defTabSz="457200">
                        <a:lnSpc>
                          <a:spcPct val="100000"/>
                        </a:lnSpc>
                        <a:defRPr/>
                      </a:pPr>
                      <a:r>
                        <a:rPr lang="ru-RU" sz="1400" b="0" strike="noStrike" spc="-1">
                          <a:solidFill>
                            <a:schemeClr val="tx1"/>
                          </a:solidFill>
                          <a:latin typeface="Times New Roman"/>
                          <a:ea typeface="Times New Roman"/>
                        </a:rPr>
                        <a:t>Судебная система</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a:defRPr/>
                      </a:pPr>
                      <a:endParaRPr lang="ru-RU" sz="1400" b="0" strike="noStrike" spc="-1">
                        <a:solidFill>
                          <a:schemeClr val="tx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a:defRPr/>
                      </a:pPr>
                      <a:endParaRPr lang="ru-RU" sz="1400" b="0" strike="noStrike" spc="-1">
                        <a:solidFill>
                          <a:schemeClr val="tx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a:defRPr/>
                      </a:pPr>
                      <a:endParaRPr lang="ru-RU" sz="1400" b="0" strike="noStrike" spc="-1">
                        <a:solidFill>
                          <a:schemeClr val="tx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a:defRPr/>
                      </a:pPr>
                      <a:endParaRPr lang="ru-RU" sz="1400" b="0" strike="noStrike" spc="-1">
                        <a:solidFill>
                          <a:schemeClr val="tx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a:defRPr/>
                      </a:pPr>
                      <a:endParaRPr lang="ru-RU" sz="1400" b="0" strike="noStrike" spc="-1">
                        <a:solidFill>
                          <a:schemeClr val="tx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extLst>
                  <a:ext uri="{0D108BD9-81ED-4DB2-BD59-A6C34878D82A}">
                    <a16:rowId xmlns:a16="http://schemas.microsoft.com/office/drawing/2014/main" val="10005"/>
                  </a:ext>
                </a:extLst>
              </a:tr>
              <a:tr h="573480">
                <a:tc>
                  <a:txBody>
                    <a:bodyPr/>
                    <a:lstStyle/>
                    <a:p>
                      <a:pPr defTabSz="457200">
                        <a:lnSpc>
                          <a:spcPct val="100000"/>
                        </a:lnSpc>
                        <a:defRPr/>
                      </a:pPr>
                      <a:r>
                        <a:rPr lang="ru-RU" sz="1400" b="0" strike="noStrike" spc="-1">
                          <a:solidFill>
                            <a:schemeClr val="tx1"/>
                          </a:solidFill>
                          <a:latin typeface="Times New Roman"/>
                          <a:ea typeface="Times New Roman"/>
                        </a:rPr>
                        <a:t>Обеспечение деятельности финансовых и органов финансового (финансово-бюджетного) надзора</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19 931,7</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22 870,6</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2</a:t>
                      </a:r>
                      <a:r>
                        <a:rPr lang="en-US" sz="1400" b="0" strike="noStrike" spc="-1">
                          <a:solidFill>
                            <a:schemeClr val="tx1"/>
                          </a:solidFill>
                          <a:latin typeface="Times New Roman"/>
                          <a:ea typeface="Times New Roman"/>
                        </a:rPr>
                        <a:t>8</a:t>
                      </a:r>
                      <a:r>
                        <a:rPr lang="ru-RU" sz="1400" b="0" strike="noStrike" spc="-1">
                          <a:solidFill>
                            <a:schemeClr val="tx1"/>
                          </a:solidFill>
                          <a:latin typeface="Times New Roman"/>
                          <a:ea typeface="Times New Roman"/>
                        </a:rPr>
                        <a:t> 191,</a:t>
                      </a:r>
                      <a:r>
                        <a:rPr lang="en-US" sz="1400" b="0" strike="noStrike" spc="-1">
                          <a:solidFill>
                            <a:schemeClr val="tx1"/>
                          </a:solidFill>
                          <a:latin typeface="Times New Roman"/>
                          <a:ea typeface="Times New Roman"/>
                        </a:rPr>
                        <a:t>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2</a:t>
                      </a:r>
                      <a:r>
                        <a:rPr lang="en-US" sz="1400" b="0" strike="noStrike" spc="-1">
                          <a:solidFill>
                            <a:schemeClr val="tx1"/>
                          </a:solidFill>
                          <a:latin typeface="Times New Roman"/>
                          <a:ea typeface="Times New Roman"/>
                        </a:rPr>
                        <a:t>8</a:t>
                      </a:r>
                      <a:r>
                        <a:rPr lang="ru-RU" sz="1400" b="0" strike="noStrike" spc="-1">
                          <a:solidFill>
                            <a:schemeClr val="tx1"/>
                          </a:solidFill>
                          <a:latin typeface="Times New Roman"/>
                          <a:ea typeface="Times New Roman"/>
                        </a:rPr>
                        <a:t> 589,</a:t>
                      </a:r>
                      <a:r>
                        <a:rPr lang="en-US" sz="1400" b="0" strike="noStrike" spc="-1">
                          <a:solidFill>
                            <a:schemeClr val="tx1"/>
                          </a:solidFill>
                          <a:latin typeface="Times New Roman"/>
                          <a:ea typeface="Times New Roman"/>
                        </a:rPr>
                        <a:t>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2</a:t>
                      </a:r>
                      <a:r>
                        <a:rPr lang="en-US" sz="1400" b="0" strike="noStrike" spc="-1">
                          <a:solidFill>
                            <a:schemeClr val="tx1"/>
                          </a:solidFill>
                          <a:latin typeface="Times New Roman"/>
                          <a:ea typeface="Times New Roman"/>
                        </a:rPr>
                        <a:t>9</a:t>
                      </a:r>
                      <a:r>
                        <a:rPr lang="ru-RU" sz="1400" b="0" strike="noStrike" spc="-1">
                          <a:solidFill>
                            <a:schemeClr val="tx1"/>
                          </a:solidFill>
                          <a:latin typeface="Times New Roman"/>
                          <a:ea typeface="Times New Roman"/>
                        </a:rPr>
                        <a:t> </a:t>
                      </a:r>
                      <a:r>
                        <a:rPr lang="en-US" sz="1400" b="0" strike="noStrike" spc="-1">
                          <a:solidFill>
                            <a:schemeClr val="tx1"/>
                          </a:solidFill>
                          <a:latin typeface="Times New Roman"/>
                          <a:ea typeface="Times New Roman"/>
                        </a:rPr>
                        <a:t>496</a:t>
                      </a:r>
                      <a:r>
                        <a:rPr lang="ru-RU" sz="1400" b="0" strike="noStrike" spc="-1">
                          <a:solidFill>
                            <a:schemeClr val="tx1"/>
                          </a:solidFill>
                          <a:latin typeface="Times New Roman"/>
                          <a:ea typeface="Times New Roman"/>
                        </a:rPr>
                        <a:t>,</a:t>
                      </a:r>
                      <a:r>
                        <a:rPr lang="en-US" sz="1400" b="0" strike="noStrike" spc="-1">
                          <a:solidFill>
                            <a:schemeClr val="tx1"/>
                          </a:solidFill>
                          <a:latin typeface="Times New Roman"/>
                          <a:ea typeface="Times New Roman"/>
                        </a:rPr>
                        <a:t>3</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extLst>
                  <a:ext uri="{0D108BD9-81ED-4DB2-BD59-A6C34878D82A}">
                    <a16:rowId xmlns:a16="http://schemas.microsoft.com/office/drawing/2014/main" val="10006"/>
                  </a:ext>
                </a:extLst>
              </a:tr>
              <a:tr h="352800">
                <a:tc>
                  <a:txBody>
                    <a:bodyPr/>
                    <a:lstStyle/>
                    <a:p>
                      <a:pPr defTabSz="457200">
                        <a:lnSpc>
                          <a:spcPct val="100000"/>
                        </a:lnSpc>
                        <a:defRPr/>
                      </a:pPr>
                      <a:r>
                        <a:rPr lang="ru-RU" sz="1400" b="0" strike="noStrike" spc="-1">
                          <a:solidFill>
                            <a:schemeClr val="tx1"/>
                          </a:solidFill>
                          <a:latin typeface="Times New Roman"/>
                          <a:ea typeface="Times New Roman"/>
                        </a:rPr>
                        <a:t>Обеспечение проведения выборов и референдумов</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a:defRPr/>
                      </a:pPr>
                      <a:endParaRPr lang="ru-RU" sz="1400" b="0" strike="noStrike" spc="-1">
                        <a:solidFill>
                          <a:schemeClr val="tx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a:defRPr/>
                      </a:pPr>
                      <a:endParaRPr lang="ru-RU" sz="1400" b="0" strike="noStrike" spc="-1">
                        <a:solidFill>
                          <a:schemeClr val="tx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a:defRPr/>
                      </a:pPr>
                      <a:endParaRPr lang="ru-RU" sz="1400" b="0" strike="noStrike" spc="-1">
                        <a:solidFill>
                          <a:schemeClr val="tx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a:defRPr/>
                      </a:pPr>
                      <a:endParaRPr lang="ru-RU" sz="1400" b="0" strike="noStrike" spc="-1">
                        <a:solidFill>
                          <a:schemeClr val="tx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a:defRPr/>
                      </a:pPr>
                      <a:endParaRPr lang="ru-RU" sz="1400" b="0" strike="noStrike" spc="-1">
                        <a:solidFill>
                          <a:schemeClr val="tx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extLst>
                  <a:ext uri="{0D108BD9-81ED-4DB2-BD59-A6C34878D82A}">
                    <a16:rowId xmlns:a16="http://schemas.microsoft.com/office/drawing/2014/main" val="10007"/>
                  </a:ext>
                </a:extLst>
              </a:tr>
              <a:tr h="352800">
                <a:tc>
                  <a:txBody>
                    <a:bodyPr/>
                    <a:lstStyle/>
                    <a:p>
                      <a:pPr defTabSz="457200">
                        <a:lnSpc>
                          <a:spcPct val="100000"/>
                        </a:lnSpc>
                        <a:defRPr/>
                      </a:pPr>
                      <a:r>
                        <a:rPr lang="ru-RU" sz="1400" b="0" strike="noStrike" spc="-1">
                          <a:solidFill>
                            <a:schemeClr val="tx1"/>
                          </a:solidFill>
                          <a:latin typeface="Times New Roman"/>
                          <a:ea typeface="Times New Roman"/>
                        </a:rPr>
                        <a:t>Резервные фонды</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2 800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800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a:lnSpc>
                          <a:spcPct val="100000"/>
                        </a:lnSpc>
                        <a:defRPr/>
                      </a:pPr>
                      <a:r>
                        <a:rPr lang="ru-RU" sz="1400" b="0" strike="noStrike" spc="-1">
                          <a:solidFill>
                            <a:schemeClr val="tx1"/>
                          </a:solidFill>
                          <a:latin typeface="Times New Roman"/>
                        </a:rPr>
                        <a:t>800,0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a:lnSpc>
                          <a:spcPct val="100000"/>
                        </a:lnSpc>
                        <a:defRPr/>
                      </a:pPr>
                      <a:r>
                        <a:rPr lang="ru-RU" sz="1400" b="0" strike="noStrike" spc="-1">
                          <a:solidFill>
                            <a:schemeClr val="tx1"/>
                          </a:solidFill>
                          <a:latin typeface="Times New Roman"/>
                        </a:rPr>
                        <a:t>800,0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a:lnSpc>
                          <a:spcPct val="100000"/>
                        </a:lnSpc>
                        <a:defRPr/>
                      </a:pPr>
                      <a:r>
                        <a:rPr lang="ru-RU" sz="1400" b="0" strike="noStrike" spc="-1">
                          <a:solidFill>
                            <a:schemeClr val="tx1"/>
                          </a:solidFill>
                          <a:latin typeface="Times New Roman"/>
                        </a:rPr>
                        <a:t>800,0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extLst>
                  <a:ext uri="{0D108BD9-81ED-4DB2-BD59-A6C34878D82A}">
                    <a16:rowId xmlns:a16="http://schemas.microsoft.com/office/drawing/2014/main" val="10008"/>
                  </a:ext>
                </a:extLst>
              </a:tr>
              <a:tr h="352800">
                <a:tc>
                  <a:txBody>
                    <a:bodyPr/>
                    <a:lstStyle/>
                    <a:p>
                      <a:pPr defTabSz="457200">
                        <a:lnSpc>
                          <a:spcPct val="100000"/>
                        </a:lnSpc>
                        <a:defRPr/>
                      </a:pPr>
                      <a:r>
                        <a:rPr lang="ru-RU" sz="1400" b="0" strike="noStrike" spc="-1">
                          <a:solidFill>
                            <a:schemeClr val="tx1"/>
                          </a:solidFill>
                          <a:latin typeface="Times New Roman"/>
                          <a:ea typeface="Times New Roman"/>
                        </a:rPr>
                        <a:t>Другие общегосударственные вопросы</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31 090,7</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34 571,1</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42 474,</a:t>
                      </a:r>
                      <a:r>
                        <a:rPr lang="en-US" sz="1400" b="0" strike="noStrike" spc="-1">
                          <a:solidFill>
                            <a:schemeClr val="tx1"/>
                          </a:solidFill>
                          <a:latin typeface="Times New Roman"/>
                          <a:ea typeface="Times New Roman"/>
                        </a:rPr>
                        <a:t>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35</a:t>
                      </a:r>
                      <a:r>
                        <a:rPr lang="ru-RU" sz="1400" b="0" strike="noStrike" spc="-1">
                          <a:solidFill>
                            <a:schemeClr val="tx1"/>
                          </a:solidFill>
                          <a:latin typeface="Times New Roman"/>
                          <a:ea typeface="Times New Roman"/>
                        </a:rPr>
                        <a:t> 7</a:t>
                      </a:r>
                      <a:r>
                        <a:rPr lang="en-US" sz="1400" b="0" strike="noStrike" spc="-1">
                          <a:solidFill>
                            <a:schemeClr val="tx1"/>
                          </a:solidFill>
                          <a:latin typeface="Times New Roman"/>
                          <a:ea typeface="Times New Roman"/>
                        </a:rPr>
                        <a:t>99</a:t>
                      </a:r>
                      <a:r>
                        <a:rPr lang="ru-RU" sz="1400" b="0" strike="noStrike" spc="-1">
                          <a:solidFill>
                            <a:schemeClr val="tx1"/>
                          </a:solidFill>
                          <a:latin typeface="Times New Roman"/>
                          <a:ea typeface="Times New Roman"/>
                        </a:rPr>
                        <a:t>,</a:t>
                      </a:r>
                      <a:r>
                        <a:rPr lang="en-US" sz="1400" b="0" strike="noStrike" spc="-1">
                          <a:solidFill>
                            <a:schemeClr val="tx1"/>
                          </a:solidFill>
                          <a:latin typeface="Times New Roman"/>
                          <a:ea typeface="Times New Roman"/>
                        </a:rPr>
                        <a:t>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42 2</a:t>
                      </a:r>
                      <a:r>
                        <a:rPr lang="en-US" sz="1400" b="0" strike="noStrike" spc="-1">
                          <a:solidFill>
                            <a:schemeClr val="tx1"/>
                          </a:solidFill>
                          <a:latin typeface="Times New Roman"/>
                          <a:ea typeface="Times New Roman"/>
                        </a:rPr>
                        <a:t>54</a:t>
                      </a:r>
                      <a:r>
                        <a:rPr lang="ru-RU" sz="1400" b="0" strike="noStrike" spc="-1">
                          <a:solidFill>
                            <a:schemeClr val="tx1"/>
                          </a:solidFill>
                          <a:latin typeface="Times New Roman"/>
                          <a:ea typeface="Times New Roman"/>
                        </a:rPr>
                        <a:t>,</a:t>
                      </a:r>
                      <a:r>
                        <a:rPr lang="en-US" sz="1400" b="0" strike="noStrike" spc="-1">
                          <a:solidFill>
                            <a:schemeClr val="tx1"/>
                          </a:solidFill>
                          <a:latin typeface="Times New Roman"/>
                          <a:ea typeface="Times New Roman"/>
                        </a:rPr>
                        <a:t>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85" name="Рисунок 7" descr="http://eurasian-defence.ru/sites/default/files/Kupriyanov/2017/201711/20171111/2071111exclanalit2/zast.jpg"/>
          <p:cNvPicPr/>
          <p:nvPr/>
        </p:nvPicPr>
        <p:blipFill>
          <a:blip r:embed="rId3">
            <a:alphaModFix amt="75000"/>
            <a:lum bright="30000"/>
          </a:blip>
          <a:stretch/>
        </p:blipFill>
        <p:spPr bwMode="auto">
          <a:xfrm>
            <a:off x="0" y="0"/>
            <a:ext cx="12190320" cy="6856200"/>
          </a:xfrm>
          <a:prstGeom prst="rect">
            <a:avLst/>
          </a:prstGeom>
          <a:ln w="9525">
            <a:noFill/>
          </a:ln>
        </p:spPr>
      </p:pic>
      <p:sp>
        <p:nvSpPr>
          <p:cNvPr id="286"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287" name="Заголовок 1"/>
          <p:cNvSpPr/>
          <p:nvPr/>
        </p:nvSpPr>
        <p:spPr bwMode="auto">
          <a:xfrm>
            <a:off x="657360" y="474120"/>
            <a:ext cx="10875600" cy="6670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fontScale="93333" lnSpcReduction="10000"/>
          </a:bodyPr>
          <a:lstStyle/>
          <a:p>
            <a:pPr algn="ctr" defTabSz="342900">
              <a:lnSpc>
                <a:spcPct val="100000"/>
              </a:lnSpc>
              <a:defRPr/>
            </a:pPr>
            <a:r>
              <a:rPr lang="ru-RU" sz="2000" b="1" strike="noStrike" spc="-1">
                <a:latin typeface="Times New Roman"/>
                <a:ea typeface="Times New Roman"/>
              </a:rPr>
              <a:t>Национальная безопасность и правоохранительная деятельность</a:t>
            </a:r>
            <a:br>
              <a:rPr sz="2000"/>
            </a:br>
            <a:r>
              <a:rPr lang="en-US" sz="2000" b="1" strike="noStrike" spc="-1">
                <a:latin typeface="Times New Roman"/>
                <a:ea typeface="Times New Roman"/>
              </a:rPr>
              <a:t>13</a:t>
            </a:r>
            <a:r>
              <a:rPr lang="ru-RU" sz="2000" b="1" strike="noStrike" spc="-1">
                <a:latin typeface="Times New Roman"/>
                <a:ea typeface="Times New Roman"/>
              </a:rPr>
              <a:t> </a:t>
            </a:r>
            <a:r>
              <a:rPr lang="en-US" sz="2000" b="1" strike="noStrike" spc="0">
                <a:latin typeface="Times New Roman"/>
                <a:ea typeface="Times New Roman"/>
              </a:rPr>
              <a:t>577</a:t>
            </a:r>
            <a:r>
              <a:rPr lang="en-US" sz="2000" b="1" strike="noStrike" spc="-1">
                <a:latin typeface="Times New Roman"/>
                <a:ea typeface="Times New Roman"/>
              </a:rPr>
              <a:t>,0</a:t>
            </a:r>
            <a:r>
              <a:rPr lang="ru-RU" sz="2000" b="0" strike="noStrike" spc="-1">
                <a:latin typeface="Times New Roman"/>
                <a:ea typeface="Times New Roman"/>
              </a:rPr>
              <a:t> тыс. рублей – будет направлено на финансирование в 202</a:t>
            </a:r>
            <a:r>
              <a:rPr lang="en-US" sz="2000" b="0" strike="noStrike" spc="-1">
                <a:latin typeface="Times New Roman"/>
                <a:ea typeface="Times New Roman"/>
              </a:rPr>
              <a:t>5</a:t>
            </a:r>
            <a:r>
              <a:rPr lang="ru-RU" sz="2000" b="0" strike="noStrike" spc="-1">
                <a:latin typeface="Times New Roman"/>
                <a:ea typeface="Times New Roman"/>
              </a:rPr>
              <a:t> году</a:t>
            </a:r>
            <a:endParaRPr lang="ru-RU" sz="2000" b="0" strike="noStrike" spc="-1">
              <a:latin typeface="Arial"/>
            </a:endParaRPr>
          </a:p>
        </p:txBody>
      </p:sp>
      <p:graphicFrame>
        <p:nvGraphicFramePr>
          <p:cNvPr id="288" name="Содержимое 4"/>
          <p:cNvGraphicFramePr>
            <a:graphicFrameLocks/>
          </p:cNvGraphicFramePr>
          <p:nvPr/>
        </p:nvGraphicFramePr>
        <p:xfrm>
          <a:off x="621720" y="1224360"/>
          <a:ext cx="10876680" cy="2926080"/>
        </p:xfrm>
        <a:graphic>
          <a:graphicData uri="http://schemas.openxmlformats.org/drawingml/2006/table">
            <a:tbl>
              <a:tblPr/>
              <a:tblGrid>
                <a:gridCol w="5388480">
                  <a:extLst>
                    <a:ext uri="{9D8B030D-6E8A-4147-A177-3AD203B41FA5}">
                      <a16:colId xmlns:a16="http://schemas.microsoft.com/office/drawing/2014/main" val="20000"/>
                    </a:ext>
                  </a:extLst>
                </a:gridCol>
                <a:gridCol w="1097640">
                  <a:extLst>
                    <a:ext uri="{9D8B030D-6E8A-4147-A177-3AD203B41FA5}">
                      <a16:colId xmlns:a16="http://schemas.microsoft.com/office/drawing/2014/main" val="20001"/>
                    </a:ext>
                  </a:extLst>
                </a:gridCol>
                <a:gridCol w="1097640">
                  <a:extLst>
                    <a:ext uri="{9D8B030D-6E8A-4147-A177-3AD203B41FA5}">
                      <a16:colId xmlns:a16="http://schemas.microsoft.com/office/drawing/2014/main" val="20002"/>
                    </a:ext>
                  </a:extLst>
                </a:gridCol>
                <a:gridCol w="1097640">
                  <a:extLst>
                    <a:ext uri="{9D8B030D-6E8A-4147-A177-3AD203B41FA5}">
                      <a16:colId xmlns:a16="http://schemas.microsoft.com/office/drawing/2014/main" val="20003"/>
                    </a:ext>
                  </a:extLst>
                </a:gridCol>
                <a:gridCol w="1097640">
                  <a:extLst>
                    <a:ext uri="{9D8B030D-6E8A-4147-A177-3AD203B41FA5}">
                      <a16:colId xmlns:a16="http://schemas.microsoft.com/office/drawing/2014/main" val="20004"/>
                    </a:ext>
                  </a:extLst>
                </a:gridCol>
                <a:gridCol w="1097640">
                  <a:extLst>
                    <a:ext uri="{9D8B030D-6E8A-4147-A177-3AD203B41FA5}">
                      <a16:colId xmlns:a16="http://schemas.microsoft.com/office/drawing/2014/main" val="20005"/>
                    </a:ext>
                  </a:extLst>
                </a:gridCol>
              </a:tblGrid>
              <a:tr h="514080">
                <a:tc>
                  <a:txBody>
                    <a:bodyPr/>
                    <a:lstStyle/>
                    <a:p>
                      <a:pPr algn="ctr" defTabSz="457200">
                        <a:lnSpc>
                          <a:spcPct val="100000"/>
                        </a:lnSpc>
                        <a:defRPr/>
                      </a:pPr>
                      <a:r>
                        <a:rPr lang="ru-RU" sz="1600" b="1" strike="noStrike" spc="-1">
                          <a:solidFill>
                            <a:schemeClr val="lt1"/>
                          </a:solidFill>
                          <a:latin typeface="Times New Roman"/>
                          <a:ea typeface="Times New Roman"/>
                        </a:rPr>
                        <a:t>Подраздел</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a:t>
                      </a:r>
                      <a:r>
                        <a:rPr lang="en-US" sz="1600" b="1" strike="noStrike" spc="-1">
                          <a:solidFill>
                            <a:schemeClr val="lt1"/>
                          </a:solidFill>
                          <a:latin typeface="Times New Roman"/>
                          <a:ea typeface="Times New Roman"/>
                        </a:rPr>
                        <a:t>3</a:t>
                      </a:r>
                      <a:r>
                        <a:rPr lang="ru-RU" sz="1600" b="1" strike="noStrike" spc="-1">
                          <a:solidFill>
                            <a:schemeClr val="lt1"/>
                          </a:solidFill>
                          <a:latin typeface="Times New Roman"/>
                          <a:ea typeface="Times New Roman"/>
                        </a:rPr>
                        <a:t>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a:t>
                      </a:r>
                      <a:r>
                        <a:rPr lang="en-US" sz="1600" b="1" strike="noStrike" spc="-1">
                          <a:solidFill>
                            <a:schemeClr val="lt1"/>
                          </a:solidFill>
                          <a:latin typeface="Times New Roman"/>
                          <a:ea typeface="Times New Roman"/>
                        </a:rPr>
                        <a:t>4</a:t>
                      </a:r>
                      <a:r>
                        <a:rPr lang="ru-RU" sz="1600" b="1" strike="noStrike" spc="-1">
                          <a:solidFill>
                            <a:schemeClr val="lt1"/>
                          </a:solidFill>
                          <a:latin typeface="Times New Roman"/>
                          <a:ea typeface="Times New Roman"/>
                        </a:rPr>
                        <a:t>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a:t>
                      </a:r>
                      <a:r>
                        <a:rPr lang="en-US" sz="1600" b="1" strike="noStrike" spc="-1">
                          <a:solidFill>
                            <a:schemeClr val="lt1"/>
                          </a:solidFill>
                          <a:latin typeface="Times New Roman"/>
                          <a:ea typeface="Times New Roman"/>
                        </a:rPr>
                        <a:t>5</a:t>
                      </a:r>
                      <a:r>
                        <a:rPr lang="ru-RU" sz="1600" b="1" strike="noStrike" spc="-1">
                          <a:solidFill>
                            <a:schemeClr val="lt1"/>
                          </a:solidFill>
                          <a:latin typeface="Times New Roman"/>
                          <a:ea typeface="Times New Roman"/>
                        </a:rPr>
                        <a:t>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a:t>
                      </a:r>
                      <a:r>
                        <a:rPr lang="en-US" sz="1600" b="1" strike="noStrike" spc="-1">
                          <a:solidFill>
                            <a:schemeClr val="lt1"/>
                          </a:solidFill>
                          <a:latin typeface="Times New Roman"/>
                          <a:ea typeface="Times New Roman"/>
                        </a:rPr>
                        <a:t>6</a:t>
                      </a:r>
                      <a:r>
                        <a:rPr lang="ru-RU" sz="1600" b="1" strike="noStrike" spc="-1">
                          <a:solidFill>
                            <a:schemeClr val="lt1"/>
                          </a:solidFill>
                          <a:latin typeface="Times New Roman"/>
                          <a:ea typeface="Times New Roman"/>
                        </a:rPr>
                        <a:t>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600" b="1" strike="noStrike" spc="-1">
                          <a:solidFill>
                            <a:schemeClr val="lt1"/>
                          </a:solidFill>
                          <a:latin typeface="Times New Roman"/>
                          <a:ea typeface="Times New Roman"/>
                        </a:rPr>
                        <a:t>202</a:t>
                      </a:r>
                      <a:r>
                        <a:rPr lang="en-US" sz="1600" b="1" strike="noStrike" spc="-1">
                          <a:solidFill>
                            <a:schemeClr val="lt1"/>
                          </a:solidFill>
                          <a:latin typeface="Times New Roman"/>
                          <a:ea typeface="Times New Roman"/>
                        </a:rPr>
                        <a:t>7</a:t>
                      </a:r>
                      <a:r>
                        <a:rPr lang="ru-RU" sz="1600" b="1" strike="noStrike" spc="-1">
                          <a:solidFill>
                            <a:schemeClr val="lt1"/>
                          </a:solidFill>
                          <a:latin typeface="Times New Roman"/>
                          <a:ea typeface="Times New Roman"/>
                        </a:rPr>
                        <a:t>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219960">
                <a:tc>
                  <a:txBody>
                    <a:bodyPr/>
                    <a:lstStyle/>
                    <a:p>
                      <a:pPr defTabSz="457200">
                        <a:lnSpc>
                          <a:spcPct val="100000"/>
                        </a:lnSpc>
                        <a:defRPr/>
                      </a:pPr>
                      <a:r>
                        <a:rPr lang="ru-RU" sz="1600" b="1" strike="noStrike" spc="-1">
                          <a:solidFill>
                            <a:schemeClr val="dk1"/>
                          </a:solidFill>
                          <a:latin typeface="Times New Roman"/>
                          <a:ea typeface="Times New Roman"/>
                        </a:rPr>
                        <a:t>Национальная безопасность и правоохранительная деятельность, всего</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9 380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10 852,8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13 577,0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13 572</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1</a:t>
                      </a:r>
                      <a:r>
                        <a:rPr lang="en-US" sz="1400" b="0" strike="noStrike" spc="-1">
                          <a:solidFill>
                            <a:schemeClr val="dk1"/>
                          </a:solidFill>
                          <a:latin typeface="Times New Roman"/>
                          <a:ea typeface="Times New Roman"/>
                        </a:rPr>
                        <a:t>5</a:t>
                      </a:r>
                      <a:r>
                        <a:rPr lang="ru-RU" sz="1400" b="0" strike="noStrike" spc="-1">
                          <a:solidFill>
                            <a:schemeClr val="dk1"/>
                          </a:solidFill>
                          <a:latin typeface="Times New Roman"/>
                          <a:ea typeface="Times New Roman"/>
                        </a:rPr>
                        <a:t> </a:t>
                      </a:r>
                      <a:r>
                        <a:rPr lang="en-US" sz="1400" b="0" strike="noStrike" spc="-1">
                          <a:solidFill>
                            <a:schemeClr val="dk1"/>
                          </a:solidFill>
                          <a:latin typeface="Times New Roman"/>
                          <a:ea typeface="Times New Roman"/>
                        </a:rPr>
                        <a:t>6</a:t>
                      </a:r>
                      <a:r>
                        <a:rPr lang="ru-RU" sz="1400" b="0" strike="noStrike" spc="-1">
                          <a:solidFill>
                            <a:schemeClr val="dk1"/>
                          </a:solidFill>
                          <a:latin typeface="Times New Roman"/>
                          <a:ea typeface="Times New Roman"/>
                        </a:rPr>
                        <a:t>32</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r h="371160">
                <a:tc>
                  <a:txBody>
                    <a:bodyPr/>
                    <a:lstStyle/>
                    <a:p>
                      <a:pPr defTabSz="457200">
                        <a:lnSpc>
                          <a:spcPct val="100000"/>
                        </a:lnSpc>
                        <a:defRPr/>
                      </a:pPr>
                      <a:r>
                        <a:rPr lang="ru-RU" sz="1600" b="0" strike="noStrike" spc="-1">
                          <a:solidFill>
                            <a:schemeClr val="dk1"/>
                          </a:solidFill>
                          <a:latin typeface="Times New Roman"/>
                          <a:ea typeface="Times New Roman"/>
                        </a:rPr>
                        <a:t>Защита населения и территории от чрезвычайных ситуаций природного и техногенного характера, гражданская оборона</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9 128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10 563,8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13 189,0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13</a:t>
                      </a:r>
                      <a:r>
                        <a:rPr lang="ru-RU" sz="1400" b="0" strike="noStrike" spc="-1">
                          <a:solidFill>
                            <a:schemeClr val="dk1"/>
                          </a:solidFill>
                          <a:latin typeface="Times New Roman"/>
                          <a:ea typeface="Times New Roman"/>
                        </a:rPr>
                        <a:t> </a:t>
                      </a:r>
                      <a:r>
                        <a:rPr lang="en-US" sz="1400" b="0" strike="noStrike" spc="-1">
                          <a:solidFill>
                            <a:schemeClr val="dk1"/>
                          </a:solidFill>
                          <a:latin typeface="Times New Roman"/>
                          <a:ea typeface="Times New Roman"/>
                        </a:rPr>
                        <a:t>164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14</a:t>
                      </a:r>
                      <a:r>
                        <a:rPr lang="ru-RU" sz="1400" b="0" strike="noStrike" spc="-1">
                          <a:solidFill>
                            <a:schemeClr val="dk1"/>
                          </a:solidFill>
                          <a:latin typeface="Times New Roman"/>
                          <a:ea typeface="Times New Roman"/>
                        </a:rPr>
                        <a:t> </a:t>
                      </a:r>
                      <a:r>
                        <a:rPr lang="en-US" sz="1400" b="0" strike="noStrike" spc="-1">
                          <a:solidFill>
                            <a:schemeClr val="dk1"/>
                          </a:solidFill>
                          <a:latin typeface="Times New Roman"/>
                          <a:ea typeface="Times New Roman"/>
                        </a:rPr>
                        <a:t>6</a:t>
                      </a:r>
                      <a:r>
                        <a:rPr lang="ru-RU" sz="1400" b="0" strike="noStrike" spc="-1">
                          <a:solidFill>
                            <a:schemeClr val="dk1"/>
                          </a:solidFill>
                          <a:latin typeface="Times New Roman"/>
                          <a:ea typeface="Times New Roman"/>
                        </a:rPr>
                        <a:t>24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2"/>
                  </a:ext>
                </a:extLst>
              </a:tr>
              <a:tr h="371160">
                <a:tc>
                  <a:txBody>
                    <a:bodyPr/>
                    <a:lstStyle/>
                    <a:p>
                      <a:pPr defTabSz="457200">
                        <a:lnSpc>
                          <a:spcPct val="100000"/>
                        </a:lnSpc>
                        <a:defRPr/>
                      </a:pPr>
                      <a:r>
                        <a:rPr lang="ru-RU" sz="1600" b="0" strike="noStrike" spc="-1">
                          <a:solidFill>
                            <a:schemeClr val="dk1"/>
                          </a:solidFill>
                          <a:latin typeface="Times New Roman"/>
                          <a:ea typeface="Times New Roman"/>
                        </a:rPr>
                        <a:t>Другие вопросы в области национальной безопасности и правоохранительной деятельности</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252</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289</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388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4</a:t>
                      </a:r>
                      <a:r>
                        <a:rPr lang="ru-RU" sz="1400" b="0" strike="noStrike" spc="-1">
                          <a:solidFill>
                            <a:schemeClr val="dk1"/>
                          </a:solidFill>
                          <a:latin typeface="Times New Roman"/>
                          <a:ea typeface="Times New Roman"/>
                        </a:rPr>
                        <a:t>08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 </a:t>
                      </a:r>
                      <a:r>
                        <a:rPr lang="ru-RU" sz="1400" b="0" strike="noStrike" spc="-1">
                          <a:solidFill>
                            <a:schemeClr val="dk1"/>
                          </a:solidFill>
                          <a:latin typeface="Times New Roman"/>
                          <a:ea typeface="Times New Roman"/>
                        </a:rPr>
                        <a:t>008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3"/>
                  </a:ext>
                </a:extLst>
              </a:tr>
              <a:tr h="232560">
                <a:tc>
                  <a:txBody>
                    <a:bodyPr/>
                    <a:lstStyle/>
                    <a:p>
                      <a:pPr defTabSz="457200">
                        <a:lnSpc>
                          <a:spcPct val="100000"/>
                        </a:lnSpc>
                        <a:defRPr/>
                      </a:pPr>
                      <a:r>
                        <a:rPr lang="ru-RU" sz="1600" b="0" strike="noStrike" spc="-1">
                          <a:solidFill>
                            <a:schemeClr val="dk1"/>
                          </a:solidFill>
                          <a:latin typeface="Times New Roman"/>
                          <a:ea typeface="Times New Roman"/>
                        </a:rPr>
                        <a:t>Гражданская оборона</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8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4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4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4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4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4"/>
                  </a:ext>
                </a:extLst>
              </a:tr>
            </a:tbl>
          </a:graphicData>
        </a:graphic>
      </p:graphicFrame>
      <p:graphicFrame>
        <p:nvGraphicFramePr>
          <p:cNvPr id="2" name="Диаграмма 1"/>
          <p:cNvGraphicFramePr>
            <a:graphicFrameLocks/>
          </p:cNvGraphicFramePr>
          <p:nvPr/>
        </p:nvGraphicFramePr>
        <p:xfrm>
          <a:off x="551384" y="4437112"/>
          <a:ext cx="10981576" cy="223224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90" name="Рисунок 7" descr="https://finobzor.ru/uploads/posts/2017-02/org_zcbz957.jpeg"/>
          <p:cNvPicPr/>
          <p:nvPr/>
        </p:nvPicPr>
        <p:blipFill>
          <a:blip r:embed="rId3">
            <a:alphaModFix amt="75000"/>
            <a:lum bright="50000"/>
          </a:blip>
          <a:stretch/>
        </p:blipFill>
        <p:spPr bwMode="auto">
          <a:xfrm>
            <a:off x="0" y="0"/>
            <a:ext cx="12190320" cy="6856200"/>
          </a:xfrm>
          <a:prstGeom prst="rect">
            <a:avLst/>
          </a:prstGeom>
          <a:ln w="9525">
            <a:noFill/>
          </a:ln>
        </p:spPr>
      </p:pic>
      <p:sp>
        <p:nvSpPr>
          <p:cNvPr id="291"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292" name="Заголовок 1"/>
          <p:cNvSpPr/>
          <p:nvPr/>
        </p:nvSpPr>
        <p:spPr bwMode="auto">
          <a:xfrm>
            <a:off x="657360" y="474120"/>
            <a:ext cx="10875600" cy="10188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algn="ctr" defTabSz="342900">
              <a:lnSpc>
                <a:spcPct val="100000"/>
              </a:lnSpc>
              <a:defRPr/>
            </a:pPr>
            <a:r>
              <a:rPr lang="ru-RU" sz="2000" b="1" strike="noStrike" spc="-1">
                <a:latin typeface="Times New Roman"/>
                <a:ea typeface="Times New Roman"/>
              </a:rPr>
              <a:t>Национальная экономика</a:t>
            </a:r>
            <a:br>
              <a:rPr sz="2000"/>
            </a:br>
            <a:r>
              <a:rPr lang="en-US" sz="2000" b="1" strike="noStrike" spc="-1">
                <a:latin typeface="Times New Roman"/>
                <a:ea typeface="Times New Roman"/>
              </a:rPr>
              <a:t>21</a:t>
            </a:r>
            <a:r>
              <a:rPr lang="ru-RU" sz="2000" b="1" strike="noStrike" spc="-1">
                <a:latin typeface="Times New Roman"/>
                <a:ea typeface="Times New Roman"/>
              </a:rPr>
              <a:t> </a:t>
            </a:r>
            <a:r>
              <a:rPr lang="en-US" sz="2000" b="1" strike="noStrike" spc="-1">
                <a:latin typeface="Times New Roman"/>
                <a:ea typeface="Times New Roman"/>
              </a:rPr>
              <a:t>161</a:t>
            </a:r>
            <a:r>
              <a:rPr lang="ru-RU" sz="2000" b="1" strike="noStrike" spc="-1">
                <a:latin typeface="Times New Roman"/>
                <a:ea typeface="Times New Roman"/>
              </a:rPr>
              <a:t>,</a:t>
            </a:r>
            <a:r>
              <a:rPr lang="en-US" sz="2000" b="1" strike="noStrike" spc="-1">
                <a:latin typeface="Times New Roman"/>
                <a:ea typeface="Times New Roman"/>
              </a:rPr>
              <a:t>4</a:t>
            </a:r>
            <a:r>
              <a:rPr lang="ru-RU" sz="2000" b="1" strike="noStrike" spc="-1">
                <a:latin typeface="Times New Roman"/>
                <a:ea typeface="Times New Roman"/>
              </a:rPr>
              <a:t> </a:t>
            </a:r>
            <a:r>
              <a:rPr lang="ru-RU" sz="2000" b="0" strike="noStrike" spc="-1">
                <a:latin typeface="Times New Roman"/>
                <a:ea typeface="Times New Roman"/>
              </a:rPr>
              <a:t>– тыс. руб. – будет направлено на финансирование </a:t>
            </a:r>
            <a:endParaRPr lang="ru-RU" sz="2000" b="0" strike="noStrike" spc="-1">
              <a:latin typeface="Arial"/>
            </a:endParaRPr>
          </a:p>
          <a:p>
            <a:pPr algn="ctr" defTabSz="342900">
              <a:lnSpc>
                <a:spcPct val="100000"/>
              </a:lnSpc>
              <a:defRPr/>
            </a:pPr>
            <a:r>
              <a:rPr lang="ru-RU" sz="2000" b="0" strike="noStrike" spc="-1">
                <a:latin typeface="Times New Roman"/>
                <a:ea typeface="Times New Roman"/>
              </a:rPr>
              <a:t> национальной экономики в 202</a:t>
            </a:r>
            <a:r>
              <a:rPr lang="en-US" sz="2000" b="0" strike="noStrike" spc="-1">
                <a:latin typeface="Times New Roman"/>
                <a:ea typeface="Times New Roman"/>
              </a:rPr>
              <a:t>5</a:t>
            </a:r>
            <a:r>
              <a:rPr lang="ru-RU" sz="2000" b="0" strike="noStrike" spc="-1">
                <a:latin typeface="Times New Roman"/>
                <a:ea typeface="Times New Roman"/>
              </a:rPr>
              <a:t> году</a:t>
            </a:r>
            <a:endParaRPr lang="ru-RU" sz="2000" b="0" strike="noStrike" spc="-1">
              <a:latin typeface="Arial"/>
            </a:endParaRPr>
          </a:p>
        </p:txBody>
      </p:sp>
      <p:graphicFrame>
        <p:nvGraphicFramePr>
          <p:cNvPr id="293" name="Содержимое 4"/>
          <p:cNvGraphicFramePr>
            <a:graphicFrameLocks/>
          </p:cNvGraphicFramePr>
          <p:nvPr/>
        </p:nvGraphicFramePr>
        <p:xfrm>
          <a:off x="345240" y="1605960"/>
          <a:ext cx="11188440" cy="2042160"/>
        </p:xfrm>
        <a:graphic>
          <a:graphicData uri="http://schemas.openxmlformats.org/drawingml/2006/table">
            <a:tbl>
              <a:tblPr/>
              <a:tblGrid>
                <a:gridCol w="5542920">
                  <a:extLst>
                    <a:ext uri="{9D8B030D-6E8A-4147-A177-3AD203B41FA5}">
                      <a16:colId xmlns:a16="http://schemas.microsoft.com/office/drawing/2014/main" val="20000"/>
                    </a:ext>
                  </a:extLst>
                </a:gridCol>
                <a:gridCol w="1128960">
                  <a:extLst>
                    <a:ext uri="{9D8B030D-6E8A-4147-A177-3AD203B41FA5}">
                      <a16:colId xmlns:a16="http://schemas.microsoft.com/office/drawing/2014/main" val="20001"/>
                    </a:ext>
                  </a:extLst>
                </a:gridCol>
                <a:gridCol w="1128960">
                  <a:extLst>
                    <a:ext uri="{9D8B030D-6E8A-4147-A177-3AD203B41FA5}">
                      <a16:colId xmlns:a16="http://schemas.microsoft.com/office/drawing/2014/main" val="20002"/>
                    </a:ext>
                  </a:extLst>
                </a:gridCol>
                <a:gridCol w="1128960">
                  <a:extLst>
                    <a:ext uri="{9D8B030D-6E8A-4147-A177-3AD203B41FA5}">
                      <a16:colId xmlns:a16="http://schemas.microsoft.com/office/drawing/2014/main" val="20003"/>
                    </a:ext>
                  </a:extLst>
                </a:gridCol>
                <a:gridCol w="1129320">
                  <a:extLst>
                    <a:ext uri="{9D8B030D-6E8A-4147-A177-3AD203B41FA5}">
                      <a16:colId xmlns:a16="http://schemas.microsoft.com/office/drawing/2014/main" val="20004"/>
                    </a:ext>
                  </a:extLst>
                </a:gridCol>
                <a:gridCol w="1129320">
                  <a:extLst>
                    <a:ext uri="{9D8B030D-6E8A-4147-A177-3AD203B41FA5}">
                      <a16:colId xmlns:a16="http://schemas.microsoft.com/office/drawing/2014/main" val="20005"/>
                    </a:ext>
                  </a:extLst>
                </a:gridCol>
              </a:tblGrid>
              <a:tr h="370800">
                <a:tc>
                  <a:txBody>
                    <a:bodyPr/>
                    <a:lstStyle/>
                    <a:p>
                      <a:pPr algn="ctr" defTabSz="457200">
                        <a:lnSpc>
                          <a:spcPct val="100000"/>
                        </a:lnSpc>
                        <a:defRPr/>
                      </a:pPr>
                      <a:r>
                        <a:rPr lang="ru-RU" sz="1400" b="1" strike="noStrike" spc="-1">
                          <a:solidFill>
                            <a:schemeClr val="lt1"/>
                          </a:solidFill>
                          <a:latin typeface="Times New Roman"/>
                          <a:ea typeface="Times New Roman"/>
                        </a:rPr>
                        <a:t>Подраздел</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chemeClr val="lt1"/>
                          </a:solidFill>
                          <a:latin typeface="Times New Roman"/>
                          <a:ea typeface="Times New Roman"/>
                        </a:rPr>
                        <a:t>202</a:t>
                      </a:r>
                      <a:r>
                        <a:rPr lang="en-US" sz="1400" b="1" strike="noStrike" spc="-1">
                          <a:solidFill>
                            <a:schemeClr val="lt1"/>
                          </a:solidFill>
                          <a:latin typeface="Times New Roman"/>
                          <a:ea typeface="Times New Roman"/>
                        </a:rPr>
                        <a:t>3</a:t>
                      </a:r>
                      <a:r>
                        <a:rPr lang="ru-RU" sz="1400" b="1" strike="noStrike" spc="-1">
                          <a:solidFill>
                            <a:schemeClr val="lt1"/>
                          </a:solidFill>
                          <a:latin typeface="Times New Roman"/>
                          <a:ea typeface="Times New Roman"/>
                        </a:rPr>
                        <a:t> год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chemeClr val="lt1"/>
                          </a:solidFill>
                          <a:latin typeface="Times New Roman"/>
                          <a:ea typeface="Times New Roman"/>
                        </a:rPr>
                        <a:t>202</a:t>
                      </a:r>
                      <a:r>
                        <a:rPr lang="en-US" sz="1400" b="1" strike="noStrike" spc="-1">
                          <a:solidFill>
                            <a:schemeClr val="lt1"/>
                          </a:solidFill>
                          <a:latin typeface="Times New Roman"/>
                          <a:ea typeface="Times New Roman"/>
                        </a:rPr>
                        <a:t>4</a:t>
                      </a:r>
                      <a:r>
                        <a:rPr lang="ru-RU" sz="1400" b="1" strike="noStrike" spc="-1">
                          <a:solidFill>
                            <a:schemeClr val="lt1"/>
                          </a:solidFill>
                          <a:latin typeface="Times New Roman"/>
                          <a:ea typeface="Times New Roman"/>
                        </a:rPr>
                        <a:t> год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chemeClr val="lt1"/>
                          </a:solidFill>
                          <a:latin typeface="Times New Roman"/>
                          <a:ea typeface="Times New Roman"/>
                        </a:rPr>
                        <a:t>202</a:t>
                      </a:r>
                      <a:r>
                        <a:rPr lang="en-US" sz="1400" b="1" strike="noStrike" spc="-1">
                          <a:solidFill>
                            <a:schemeClr val="lt1"/>
                          </a:solidFill>
                          <a:latin typeface="Times New Roman"/>
                          <a:ea typeface="Times New Roman"/>
                        </a:rPr>
                        <a:t>5</a:t>
                      </a:r>
                      <a:r>
                        <a:rPr lang="ru-RU" sz="1400" b="1" strike="noStrike" spc="-1">
                          <a:solidFill>
                            <a:schemeClr val="lt1"/>
                          </a:solidFill>
                          <a:latin typeface="Times New Roman"/>
                          <a:ea typeface="Times New Roman"/>
                        </a:rPr>
                        <a:t> год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chemeClr val="lt1"/>
                          </a:solidFill>
                          <a:latin typeface="Times New Roman"/>
                          <a:ea typeface="Times New Roman"/>
                        </a:rPr>
                        <a:t>202</a:t>
                      </a:r>
                      <a:r>
                        <a:rPr lang="en-US" sz="1400" b="1" strike="noStrike" spc="-1">
                          <a:solidFill>
                            <a:schemeClr val="lt1"/>
                          </a:solidFill>
                          <a:latin typeface="Times New Roman"/>
                          <a:ea typeface="Times New Roman"/>
                        </a:rPr>
                        <a:t>6</a:t>
                      </a:r>
                      <a:r>
                        <a:rPr lang="ru-RU" sz="1400" b="1" strike="noStrike" spc="-1">
                          <a:solidFill>
                            <a:schemeClr val="lt1"/>
                          </a:solidFill>
                          <a:latin typeface="Times New Roman"/>
                          <a:ea typeface="Times New Roman"/>
                        </a:rPr>
                        <a:t> год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400" b="1" strike="noStrike" spc="-1">
                          <a:solidFill>
                            <a:schemeClr val="lt1"/>
                          </a:solidFill>
                          <a:latin typeface="Times New Roman"/>
                          <a:ea typeface="Times New Roman"/>
                        </a:rPr>
                        <a:t>202</a:t>
                      </a:r>
                      <a:r>
                        <a:rPr lang="en-US" sz="1400" b="1" strike="noStrike" spc="-1">
                          <a:solidFill>
                            <a:schemeClr val="lt1"/>
                          </a:solidFill>
                          <a:latin typeface="Times New Roman"/>
                          <a:ea typeface="Times New Roman"/>
                        </a:rPr>
                        <a:t>7</a:t>
                      </a:r>
                      <a:r>
                        <a:rPr lang="ru-RU" sz="1400" b="1" strike="noStrike" spc="-1">
                          <a:solidFill>
                            <a:schemeClr val="lt1"/>
                          </a:solidFill>
                          <a:latin typeface="Times New Roman"/>
                          <a:ea typeface="Times New Roman"/>
                        </a:rPr>
                        <a:t> год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defRPr/>
                      </a:pPr>
                      <a:r>
                        <a:rPr lang="ru-RU" sz="1400" b="1" strike="noStrike" spc="-1">
                          <a:solidFill>
                            <a:schemeClr val="dk1"/>
                          </a:solidFill>
                          <a:latin typeface="Times New Roman"/>
                          <a:ea typeface="Times New Roman"/>
                        </a:rPr>
                        <a:t>Национальная экономика, всего</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77 204,9</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23 253,2</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21 161,4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22</a:t>
                      </a:r>
                      <a:r>
                        <a:rPr lang="ru-RU" sz="1400" b="0" strike="noStrike" spc="-1">
                          <a:solidFill>
                            <a:schemeClr val="dk1"/>
                          </a:solidFill>
                          <a:latin typeface="Times New Roman"/>
                          <a:ea typeface="Times New Roman"/>
                        </a:rPr>
                        <a:t> </a:t>
                      </a:r>
                      <a:r>
                        <a:rPr lang="en-US" sz="1400" b="0" strike="noStrike" spc="-1">
                          <a:solidFill>
                            <a:schemeClr val="dk1"/>
                          </a:solidFill>
                          <a:latin typeface="Times New Roman"/>
                          <a:ea typeface="Times New Roman"/>
                        </a:rPr>
                        <a:t>08</a:t>
                      </a:r>
                      <a:r>
                        <a:rPr lang="ru-RU" sz="1400" b="0" strike="noStrike" spc="-1">
                          <a:solidFill>
                            <a:schemeClr val="dk1"/>
                          </a:solidFill>
                          <a:latin typeface="Times New Roman"/>
                          <a:ea typeface="Times New Roman"/>
                        </a:rPr>
                        <a:t>5</a:t>
                      </a:r>
                      <a:r>
                        <a:rPr lang="en-US" sz="1400" b="0" strike="noStrike" spc="-1">
                          <a:solidFill>
                            <a:schemeClr val="dk1"/>
                          </a:solidFill>
                          <a:latin typeface="Times New Roman"/>
                          <a:ea typeface="Times New Roman"/>
                        </a:rPr>
                        <a:t>,4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26 428,</a:t>
                      </a:r>
                      <a:r>
                        <a:rPr lang="en-US" sz="1400" b="0" strike="noStrike" spc="-1">
                          <a:solidFill>
                            <a:schemeClr val="dk1"/>
                          </a:solidFill>
                          <a:latin typeface="Times New Roman"/>
                          <a:ea typeface="Times New Roman"/>
                        </a:rPr>
                        <a:t>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r h="248400">
                <a:tc>
                  <a:txBody>
                    <a:bodyPr/>
                    <a:lstStyle/>
                    <a:p>
                      <a:pPr defTabSz="457200">
                        <a:lnSpc>
                          <a:spcPct val="100000"/>
                        </a:lnSpc>
                        <a:defRPr/>
                      </a:pPr>
                      <a:r>
                        <a:rPr lang="ru-RU" sz="1400" b="0" strike="noStrike" spc="-1">
                          <a:solidFill>
                            <a:schemeClr val="dk1"/>
                          </a:solidFill>
                          <a:latin typeface="Times New Roman"/>
                          <a:ea typeface="Times New Roman"/>
                        </a:rPr>
                        <a:t>Сельское хозяйство и рыболовство</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634,9</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909,1</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920,4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920</a:t>
                      </a:r>
                      <a:r>
                        <a:rPr lang="ru-RU" sz="1400" b="0" strike="noStrike" spc="-1">
                          <a:solidFill>
                            <a:schemeClr val="dk1"/>
                          </a:solidFill>
                          <a:latin typeface="Times New Roman"/>
                          <a:ea typeface="Times New Roman"/>
                        </a:rPr>
                        <a:t>,4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920</a:t>
                      </a:r>
                      <a:r>
                        <a:rPr lang="ru-RU" sz="1400" b="0" strike="noStrike" spc="-1">
                          <a:solidFill>
                            <a:schemeClr val="dk1"/>
                          </a:solidFill>
                          <a:latin typeface="Times New Roman"/>
                          <a:ea typeface="Times New Roman"/>
                        </a:rPr>
                        <a:t>,4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2"/>
                  </a:ext>
                </a:extLst>
              </a:tr>
              <a:tr h="248400">
                <a:tc>
                  <a:txBody>
                    <a:bodyPr/>
                    <a:lstStyle/>
                    <a:p>
                      <a:pPr defTabSz="457200">
                        <a:lnSpc>
                          <a:spcPct val="100000"/>
                        </a:lnSpc>
                        <a:defRPr/>
                      </a:pPr>
                      <a:r>
                        <a:rPr lang="ru-RU" sz="1400" b="0" strike="noStrike" spc="-1">
                          <a:solidFill>
                            <a:schemeClr val="dk1"/>
                          </a:solidFill>
                          <a:latin typeface="Times New Roman"/>
                          <a:ea typeface="Times New Roman"/>
                        </a:rPr>
                        <a:t>Транспорт</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7 817</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9 403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13 047</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15</a:t>
                      </a:r>
                      <a:r>
                        <a:rPr lang="ru-RU" sz="1400" b="0" strike="noStrike" spc="-1">
                          <a:solidFill>
                            <a:schemeClr val="dk1"/>
                          </a:solidFill>
                          <a:latin typeface="Times New Roman"/>
                          <a:ea typeface="Times New Roman"/>
                        </a:rPr>
                        <a:t> </a:t>
                      </a:r>
                      <a:r>
                        <a:rPr lang="en-US" sz="1400" b="0" strike="noStrike" spc="-1">
                          <a:solidFill>
                            <a:schemeClr val="dk1"/>
                          </a:solidFill>
                          <a:latin typeface="Times New Roman"/>
                          <a:ea typeface="Times New Roman"/>
                        </a:rPr>
                        <a:t>000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14</a:t>
                      </a:r>
                      <a:r>
                        <a:rPr lang="ru-RU" sz="1400" b="0" strike="noStrike" spc="-1">
                          <a:solidFill>
                            <a:schemeClr val="dk1"/>
                          </a:solidFill>
                          <a:latin typeface="Times New Roman"/>
                          <a:ea typeface="Times New Roman"/>
                        </a:rPr>
                        <a:t> </a:t>
                      </a:r>
                      <a:r>
                        <a:rPr lang="en-US" sz="1400" b="0" strike="noStrike" spc="-1">
                          <a:solidFill>
                            <a:schemeClr val="dk1"/>
                          </a:solidFill>
                          <a:latin typeface="Times New Roman"/>
                          <a:ea typeface="Times New Roman"/>
                        </a:rPr>
                        <a:t>322,9</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3"/>
                  </a:ext>
                </a:extLst>
              </a:tr>
              <a:tr h="248400">
                <a:tc>
                  <a:txBody>
                    <a:bodyPr/>
                    <a:lstStyle/>
                    <a:p>
                      <a:pPr defTabSz="457200">
                        <a:lnSpc>
                          <a:spcPct val="100000"/>
                        </a:lnSpc>
                        <a:defRPr/>
                      </a:pPr>
                      <a:r>
                        <a:rPr lang="ru-RU" sz="1400" b="0" strike="noStrike" spc="-1">
                          <a:solidFill>
                            <a:schemeClr val="dk1"/>
                          </a:solidFill>
                          <a:latin typeface="Times New Roman"/>
                          <a:ea typeface="Times New Roman"/>
                        </a:rPr>
                        <a:t>Дорожное хозяйство (дорожные фонды)</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67 684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11 805,1</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6 101,0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5000</a:t>
                      </a:r>
                      <a:r>
                        <a:rPr lang="ru-RU" sz="1400" b="0" strike="noStrike" spc="-1">
                          <a:solidFill>
                            <a:schemeClr val="dk1"/>
                          </a:solidFill>
                          <a:latin typeface="Times New Roman"/>
                          <a:ea typeface="Times New Roman"/>
                        </a:rPr>
                        <a:t>,</a:t>
                      </a:r>
                      <a:r>
                        <a:rPr lang="en-US" sz="1400" b="0" strike="noStrike" spc="-1">
                          <a:solidFill>
                            <a:schemeClr val="dk1"/>
                          </a:solidFill>
                          <a:latin typeface="Times New Roman"/>
                          <a:ea typeface="Times New Roman"/>
                        </a:rPr>
                        <a:t>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1</a:t>
                      </a:r>
                      <a:r>
                        <a:rPr lang="en-US" sz="1400" b="0" strike="noStrike" spc="-1">
                          <a:solidFill>
                            <a:schemeClr val="dk1"/>
                          </a:solidFill>
                          <a:latin typeface="Times New Roman"/>
                          <a:ea typeface="Times New Roman"/>
                        </a:rPr>
                        <a:t>0</a:t>
                      </a:r>
                      <a:r>
                        <a:rPr lang="ru-RU" sz="1400" b="0" strike="noStrike" spc="-1">
                          <a:solidFill>
                            <a:schemeClr val="dk1"/>
                          </a:solidFill>
                          <a:latin typeface="Times New Roman"/>
                          <a:ea typeface="Times New Roman"/>
                        </a:rPr>
                        <a:t> </a:t>
                      </a:r>
                      <a:r>
                        <a:rPr lang="en-US" sz="1400" b="0" strike="noStrike" spc="-1">
                          <a:solidFill>
                            <a:schemeClr val="dk1"/>
                          </a:solidFill>
                          <a:latin typeface="Times New Roman"/>
                          <a:ea typeface="Times New Roman"/>
                        </a:rPr>
                        <a:t>00</a:t>
                      </a:r>
                      <a:r>
                        <a:rPr lang="ru-RU" sz="1400" b="0" strike="noStrike" spc="-1">
                          <a:solidFill>
                            <a:schemeClr val="dk1"/>
                          </a:solidFill>
                          <a:latin typeface="Times New Roman"/>
                          <a:ea typeface="Times New Roman"/>
                        </a:rPr>
                        <a:t>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4"/>
                  </a:ext>
                </a:extLst>
              </a:tr>
              <a:tr h="248400">
                <a:tc>
                  <a:txBody>
                    <a:bodyPr/>
                    <a:lstStyle/>
                    <a:p>
                      <a:pPr defTabSz="457200">
                        <a:lnSpc>
                          <a:spcPct val="100000"/>
                        </a:lnSpc>
                        <a:defRPr/>
                      </a:pPr>
                      <a:r>
                        <a:rPr lang="ru-RU" sz="1400" b="0" strike="noStrike" spc="-1">
                          <a:solidFill>
                            <a:schemeClr val="dk1"/>
                          </a:solidFill>
                          <a:latin typeface="Times New Roman"/>
                          <a:ea typeface="Times New Roman"/>
                        </a:rPr>
                        <a:t>Другие вопросы в области национальной экономики</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1 069</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1 136</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1 093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1 16</a:t>
                      </a:r>
                      <a:r>
                        <a:rPr lang="ru-RU" sz="1400" b="0" strike="noStrike" spc="-1">
                          <a:solidFill>
                            <a:schemeClr val="dk1"/>
                          </a:solidFill>
                          <a:latin typeface="Times New Roman"/>
                          <a:ea typeface="Times New Roman"/>
                        </a:rPr>
                        <a:t>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1 18</a:t>
                      </a:r>
                      <a:r>
                        <a:rPr lang="ru-RU" sz="1400" b="0" strike="noStrike" spc="-1">
                          <a:solidFill>
                            <a:schemeClr val="dk1"/>
                          </a:solidFill>
                          <a:latin typeface="Times New Roman"/>
                          <a:ea typeface="Times New Roman"/>
                        </a:rPr>
                        <a:t>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5"/>
                  </a:ext>
                </a:extLst>
              </a:tr>
            </a:tbl>
          </a:graphicData>
        </a:graphic>
      </p:graphicFrame>
      <p:graphicFrame>
        <p:nvGraphicFramePr>
          <p:cNvPr id="2" name="Диаграмма 1"/>
          <p:cNvGraphicFramePr>
            <a:graphicFrameLocks/>
          </p:cNvGraphicFramePr>
          <p:nvPr/>
        </p:nvGraphicFramePr>
        <p:xfrm>
          <a:off x="335360" y="3933056"/>
          <a:ext cx="11197600" cy="25922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95" name="Рисунок 7" descr="https://tvoidvor.com/wp-content/uploads/1504173878.jpg-1760--1098-Google-Chrome-min.jpg"/>
          <p:cNvPicPr/>
          <p:nvPr/>
        </p:nvPicPr>
        <p:blipFill>
          <a:blip r:embed="rId3">
            <a:alphaModFix amt="75000"/>
            <a:lum bright="40000"/>
          </a:blip>
          <a:stretch/>
        </p:blipFill>
        <p:spPr bwMode="auto">
          <a:xfrm>
            <a:off x="0" y="0"/>
            <a:ext cx="12190320" cy="6856200"/>
          </a:xfrm>
          <a:prstGeom prst="rect">
            <a:avLst/>
          </a:prstGeom>
          <a:ln w="9525">
            <a:noFill/>
          </a:ln>
        </p:spPr>
      </p:pic>
      <p:sp>
        <p:nvSpPr>
          <p:cNvPr id="296"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297" name="Заголовок 1"/>
          <p:cNvSpPr/>
          <p:nvPr/>
        </p:nvSpPr>
        <p:spPr bwMode="auto">
          <a:xfrm>
            <a:off x="657360" y="474120"/>
            <a:ext cx="10875600" cy="98352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algn="ctr" defTabSz="342900">
              <a:lnSpc>
                <a:spcPct val="100000"/>
              </a:lnSpc>
              <a:defRPr/>
            </a:pPr>
            <a:r>
              <a:rPr lang="ru-RU" sz="2000" b="1" strike="noStrike" spc="-1">
                <a:solidFill>
                  <a:schemeClr val="lt1"/>
                </a:solidFill>
                <a:latin typeface="Times New Roman"/>
                <a:ea typeface="Times New Roman"/>
              </a:rPr>
              <a:t>Жилищно-коммунальное хозяйство</a:t>
            </a:r>
            <a:br>
              <a:rPr sz="2000"/>
            </a:br>
            <a:r>
              <a:rPr lang="ru-RU" sz="2000" b="0" strike="noStrike" spc="-1">
                <a:solidFill>
                  <a:srgbClr val="000000"/>
                </a:solidFill>
                <a:latin typeface="Century Gothic"/>
                <a:ea typeface="Times New Roman"/>
              </a:rPr>
              <a:t>4</a:t>
            </a:r>
            <a:r>
              <a:rPr lang="ru-RU" sz="2000" b="1" strike="noStrike" spc="-1">
                <a:solidFill>
                  <a:schemeClr val="lt1"/>
                </a:solidFill>
                <a:latin typeface="Times New Roman"/>
                <a:ea typeface="Times New Roman"/>
              </a:rPr>
              <a:t> 276 </a:t>
            </a:r>
            <a:r>
              <a:rPr lang="ru-RU" sz="2000" b="0" strike="noStrike" spc="-1">
                <a:solidFill>
                  <a:schemeClr val="lt1"/>
                </a:solidFill>
                <a:latin typeface="Times New Roman"/>
                <a:ea typeface="Times New Roman"/>
              </a:rPr>
              <a:t>тыс. руб. – будет направлено на финансирование жилищно-коммунальное хозяйство в 	2025 году</a:t>
            </a:r>
            <a:endParaRPr lang="ru-RU" sz="2000" b="0" strike="noStrike" spc="-1">
              <a:solidFill>
                <a:srgbClr val="FFFFFF"/>
              </a:solidFill>
              <a:latin typeface="Arial"/>
            </a:endParaRPr>
          </a:p>
        </p:txBody>
      </p:sp>
      <p:graphicFrame>
        <p:nvGraphicFramePr>
          <p:cNvPr id="298" name="Содержимое 4"/>
          <p:cNvGraphicFramePr>
            <a:graphicFrameLocks/>
          </p:cNvGraphicFramePr>
          <p:nvPr/>
        </p:nvGraphicFramePr>
        <p:xfrm>
          <a:off x="657360" y="1459440"/>
          <a:ext cx="10876320" cy="2164080"/>
        </p:xfrm>
        <a:graphic>
          <a:graphicData uri="http://schemas.openxmlformats.org/drawingml/2006/table">
            <a:tbl>
              <a:tblPr/>
              <a:tblGrid>
                <a:gridCol w="5461200">
                  <a:extLst>
                    <a:ext uri="{9D8B030D-6E8A-4147-A177-3AD203B41FA5}">
                      <a16:colId xmlns:a16="http://schemas.microsoft.com/office/drawing/2014/main" val="20000"/>
                    </a:ext>
                  </a:extLst>
                </a:gridCol>
                <a:gridCol w="1093680">
                  <a:extLst>
                    <a:ext uri="{9D8B030D-6E8A-4147-A177-3AD203B41FA5}">
                      <a16:colId xmlns:a16="http://schemas.microsoft.com/office/drawing/2014/main" val="20001"/>
                    </a:ext>
                  </a:extLst>
                </a:gridCol>
                <a:gridCol w="1076760">
                  <a:extLst>
                    <a:ext uri="{9D8B030D-6E8A-4147-A177-3AD203B41FA5}">
                      <a16:colId xmlns:a16="http://schemas.microsoft.com/office/drawing/2014/main" val="20002"/>
                    </a:ext>
                  </a:extLst>
                </a:gridCol>
                <a:gridCol w="1050840">
                  <a:extLst>
                    <a:ext uri="{9D8B030D-6E8A-4147-A177-3AD203B41FA5}">
                      <a16:colId xmlns:a16="http://schemas.microsoft.com/office/drawing/2014/main" val="20003"/>
                    </a:ext>
                  </a:extLst>
                </a:gridCol>
                <a:gridCol w="1085040">
                  <a:extLst>
                    <a:ext uri="{9D8B030D-6E8A-4147-A177-3AD203B41FA5}">
                      <a16:colId xmlns:a16="http://schemas.microsoft.com/office/drawing/2014/main" val="20004"/>
                    </a:ext>
                  </a:extLst>
                </a:gridCol>
                <a:gridCol w="1108800">
                  <a:extLst>
                    <a:ext uri="{9D8B030D-6E8A-4147-A177-3AD203B41FA5}">
                      <a16:colId xmlns:a16="http://schemas.microsoft.com/office/drawing/2014/main" val="20005"/>
                    </a:ext>
                  </a:extLst>
                </a:gridCol>
              </a:tblGrid>
              <a:tr h="370800">
                <a:tc>
                  <a:txBody>
                    <a:bodyPr/>
                    <a:lstStyle/>
                    <a:p>
                      <a:pPr algn="ctr" defTabSz="457200">
                        <a:lnSpc>
                          <a:spcPct val="100000"/>
                        </a:lnSpc>
                        <a:defRPr/>
                      </a:pPr>
                      <a:r>
                        <a:rPr lang="ru-RU" sz="1600" b="1" strike="noStrike" spc="-1">
                          <a:solidFill>
                            <a:schemeClr val="lt1"/>
                          </a:solidFill>
                          <a:latin typeface="Times New Roman"/>
                          <a:ea typeface="Times New Roman"/>
                          <a:cs typeface="Times New Roman"/>
                        </a:rPr>
                        <a:t>Подраздел</a:t>
                      </a:r>
                      <a:endParaRPr lang="ru-RU" sz="1600" b="0" strike="noStrike" spc="-1">
                        <a:solidFill>
                          <a:srgbClr val="FFFFFF"/>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cs typeface="Times New Roman"/>
                        </a:rPr>
                        <a:t>2023 год  тыс. руб.</a:t>
                      </a:r>
                      <a:endParaRPr lang="ru-RU" sz="1600" b="0" strike="noStrike" spc="-1">
                        <a:solidFill>
                          <a:srgbClr val="FFFFFF"/>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cs typeface="Times New Roman"/>
                        </a:rPr>
                        <a:t>2024 год  тыс. руб.</a:t>
                      </a:r>
                      <a:endParaRPr lang="ru-RU" sz="1600" b="0" strike="noStrike" spc="-1">
                        <a:solidFill>
                          <a:srgbClr val="FFFFFF"/>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cs typeface="Times New Roman"/>
                        </a:rPr>
                        <a:t>2025 год  тыс. руб.</a:t>
                      </a:r>
                      <a:endParaRPr lang="ru-RU" sz="1600" b="0" strike="noStrike" spc="-1">
                        <a:solidFill>
                          <a:srgbClr val="FFFFFF"/>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cs typeface="Times New Roman"/>
                        </a:rPr>
                        <a:t>2026 год  тыс. руб.</a:t>
                      </a:r>
                      <a:endParaRPr lang="ru-RU" sz="1600" b="0" strike="noStrike" spc="-1">
                        <a:solidFill>
                          <a:srgbClr val="FFFFFF"/>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600" b="1" strike="noStrike" spc="-1">
                          <a:solidFill>
                            <a:schemeClr val="lt1"/>
                          </a:solidFill>
                          <a:latin typeface="Times New Roman"/>
                          <a:ea typeface="Times New Roman"/>
                          <a:cs typeface="Times New Roman"/>
                        </a:rPr>
                        <a:t>2027 год  тыс. руб.</a:t>
                      </a:r>
                      <a:endParaRPr lang="ru-RU" sz="1600" b="0" strike="noStrike" spc="-1">
                        <a:solidFill>
                          <a:srgbClr val="FFFFFF"/>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defRPr/>
                      </a:pPr>
                      <a:r>
                        <a:rPr lang="ru-RU" sz="1600" b="1" strike="noStrike" spc="-1">
                          <a:solidFill>
                            <a:schemeClr val="tx1"/>
                          </a:solidFill>
                          <a:latin typeface="Times New Roman"/>
                          <a:ea typeface="Times New Roman"/>
                          <a:cs typeface="Times New Roman"/>
                        </a:rPr>
                        <a:t>Жилищно-коммунальное хозяйство, всего</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tx1"/>
                          </a:solidFill>
                          <a:latin typeface="Times New Roman"/>
                          <a:ea typeface="Times New Roman"/>
                          <a:cs typeface="Times New Roman"/>
                        </a:rPr>
                        <a:t>32 150</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tx1"/>
                          </a:solidFill>
                          <a:latin typeface="Times New Roman"/>
                          <a:ea typeface="Times New Roman"/>
                          <a:cs typeface="Times New Roman"/>
                        </a:rPr>
                        <a:t>5 670</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nSpc>
                          <a:spcPct val="100000"/>
                        </a:lnSpc>
                        <a:defRPr/>
                      </a:pPr>
                      <a:r>
                        <a:rPr lang="ru-RU" sz="1600" b="0" strike="noStrike" spc="-1">
                          <a:solidFill>
                            <a:schemeClr val="tx1"/>
                          </a:solidFill>
                          <a:latin typeface="Times New Roman"/>
                          <a:cs typeface="Times New Roman"/>
                        </a:rPr>
                        <a:t>4 276</a:t>
                      </a:r>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tx1"/>
                          </a:solidFill>
                          <a:latin typeface="Times New Roman"/>
                          <a:ea typeface="Times New Roman"/>
                          <a:cs typeface="Times New Roman"/>
                        </a:rPr>
                        <a:t>2 119</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tx1"/>
                          </a:solidFill>
                          <a:latin typeface="Times New Roman"/>
                          <a:ea typeface="Times New Roman"/>
                          <a:cs typeface="Times New Roman"/>
                        </a:rPr>
                        <a:t>6 119</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r h="248400">
                <a:tc>
                  <a:txBody>
                    <a:bodyPr/>
                    <a:lstStyle/>
                    <a:p>
                      <a:pPr defTabSz="457200">
                        <a:lnSpc>
                          <a:spcPct val="100000"/>
                        </a:lnSpc>
                        <a:defRPr/>
                      </a:pPr>
                      <a:r>
                        <a:rPr lang="ru-RU" sz="1600" b="0" strike="noStrike" spc="-1">
                          <a:solidFill>
                            <a:schemeClr val="tx1"/>
                          </a:solidFill>
                          <a:latin typeface="Times New Roman"/>
                          <a:ea typeface="Times New Roman"/>
                          <a:cs typeface="Times New Roman"/>
                        </a:rPr>
                        <a:t>Коммунальное хозяйство</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solidFill>
                  </a:tcPr>
                </a:tc>
                <a:tc>
                  <a:txBody>
                    <a:bodyPr/>
                    <a:lstStyle/>
                    <a:p>
                      <a:pPr>
                        <a:defRPr/>
                      </a:pPr>
                      <a:endParaRPr lang="ru-RU" sz="1600" b="0" strike="noStrike" spc="-1">
                        <a:solidFill>
                          <a:schemeClr val="tx1"/>
                        </a:solidFill>
                        <a:latin typeface="Times New Roman"/>
                        <a:ea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solidFill>
                  </a:tcPr>
                </a:tc>
                <a:tc>
                  <a:txBody>
                    <a:bodyPr/>
                    <a:lstStyle/>
                    <a:p>
                      <a:pPr algn="r" defTabSz="457200">
                        <a:lnSpc>
                          <a:spcPct val="100000"/>
                        </a:lnSpc>
                        <a:defRPr/>
                      </a:pPr>
                      <a:r>
                        <a:rPr lang="ru-RU" sz="1600" b="0" strike="noStrike" spc="-1">
                          <a:solidFill>
                            <a:schemeClr val="tx1"/>
                          </a:solidFill>
                          <a:latin typeface="Times New Roman"/>
                          <a:ea typeface="Times New Roman"/>
                          <a:cs typeface="Times New Roman"/>
                        </a:rPr>
                        <a:t>66</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solidFill>
                  </a:tcPr>
                </a:tc>
                <a:tc>
                  <a:txBody>
                    <a:bodyPr/>
                    <a:lstStyle/>
                    <a:p>
                      <a:pPr>
                        <a:lnSpc>
                          <a:spcPct val="100000"/>
                        </a:lnSpc>
                        <a:defRPr/>
                      </a:pPr>
                      <a:r>
                        <a:rPr lang="ru-RU" sz="1600" b="0" strike="noStrike" spc="-1">
                          <a:solidFill>
                            <a:schemeClr val="tx1"/>
                          </a:solidFill>
                          <a:latin typeface="Times New Roman"/>
                          <a:cs typeface="Times New Roman"/>
                        </a:rPr>
                        <a:t>185</a:t>
                      </a:r>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solidFill>
                  </a:tcPr>
                </a:tc>
                <a:tc>
                  <a:txBody>
                    <a:bodyPr/>
                    <a:lstStyle/>
                    <a:p>
                      <a:pPr algn="r" defTabSz="457200">
                        <a:lnSpc>
                          <a:spcPct val="100000"/>
                        </a:lnSpc>
                        <a:defRPr/>
                      </a:pPr>
                      <a:r>
                        <a:rPr lang="ru-RU" sz="1600" b="0" strike="noStrike" spc="-1">
                          <a:solidFill>
                            <a:schemeClr val="tx1"/>
                          </a:solidFill>
                          <a:latin typeface="Times New Roman"/>
                          <a:ea typeface="Times New Roman"/>
                          <a:cs typeface="Times New Roman"/>
                        </a:rPr>
                        <a:t>119</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solidFill>
                  </a:tcPr>
                </a:tc>
                <a:tc>
                  <a:txBody>
                    <a:bodyPr/>
                    <a:lstStyle/>
                    <a:p>
                      <a:pPr algn="r" defTabSz="457200">
                        <a:lnSpc>
                          <a:spcPct val="100000"/>
                        </a:lnSpc>
                        <a:defRPr/>
                      </a:pPr>
                      <a:r>
                        <a:rPr lang="ru-RU" sz="1600" b="0" strike="noStrike" spc="-1">
                          <a:solidFill>
                            <a:schemeClr val="tx1"/>
                          </a:solidFill>
                          <a:latin typeface="Times New Roman"/>
                          <a:ea typeface="Times New Roman"/>
                          <a:cs typeface="Times New Roman"/>
                        </a:rPr>
                        <a:t>119</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solidFill>
                  </a:tcPr>
                </a:tc>
                <a:extLst>
                  <a:ext uri="{0D108BD9-81ED-4DB2-BD59-A6C34878D82A}">
                    <a16:rowId xmlns:a16="http://schemas.microsoft.com/office/drawing/2014/main" val="10002"/>
                  </a:ext>
                </a:extLst>
              </a:tr>
              <a:tr h="248400">
                <a:tc>
                  <a:txBody>
                    <a:bodyPr/>
                    <a:lstStyle/>
                    <a:p>
                      <a:pPr defTabSz="457200">
                        <a:lnSpc>
                          <a:spcPct val="100000"/>
                        </a:lnSpc>
                        <a:defRPr/>
                      </a:pPr>
                      <a:r>
                        <a:rPr lang="ru-RU" sz="1600" b="0" strike="noStrike" spc="-1">
                          <a:solidFill>
                            <a:schemeClr val="tx1"/>
                          </a:solidFill>
                          <a:latin typeface="Times New Roman"/>
                          <a:ea typeface="Times New Roman"/>
                          <a:cs typeface="Times New Roman"/>
                        </a:rPr>
                        <a:t>Благоустройство</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lumMod val="75000"/>
                      </a:schemeClr>
                    </a:solidFill>
                  </a:tcPr>
                </a:tc>
                <a:tc>
                  <a:txBody>
                    <a:bodyPr/>
                    <a:lstStyle/>
                    <a:p>
                      <a:pPr algn="r" defTabSz="457200">
                        <a:lnSpc>
                          <a:spcPct val="100000"/>
                        </a:lnSpc>
                        <a:defRPr/>
                      </a:pPr>
                      <a:r>
                        <a:rPr lang="ru-RU" sz="1600" b="0" strike="noStrike" spc="-1">
                          <a:solidFill>
                            <a:schemeClr val="tx1"/>
                          </a:solidFill>
                          <a:latin typeface="Times New Roman"/>
                          <a:ea typeface="Times New Roman"/>
                          <a:cs typeface="Times New Roman"/>
                        </a:rPr>
                        <a:t>4 915</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lumMod val="75000"/>
                      </a:schemeClr>
                    </a:solidFill>
                  </a:tcPr>
                </a:tc>
                <a:tc>
                  <a:txBody>
                    <a:bodyPr/>
                    <a:lstStyle/>
                    <a:p>
                      <a:pPr algn="r" defTabSz="457200">
                        <a:lnSpc>
                          <a:spcPct val="100000"/>
                        </a:lnSpc>
                        <a:defRPr/>
                      </a:pPr>
                      <a:r>
                        <a:rPr lang="ru-RU" sz="1600" b="0" strike="noStrike" spc="-1">
                          <a:solidFill>
                            <a:schemeClr val="tx1"/>
                          </a:solidFill>
                          <a:latin typeface="Times New Roman"/>
                          <a:ea typeface="Times New Roman"/>
                          <a:cs typeface="Times New Roman"/>
                        </a:rPr>
                        <a:t>5 604</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lumMod val="75000"/>
                      </a:schemeClr>
                    </a:solidFill>
                  </a:tcPr>
                </a:tc>
                <a:tc>
                  <a:txBody>
                    <a:bodyPr/>
                    <a:lstStyle/>
                    <a:p>
                      <a:pPr>
                        <a:lnSpc>
                          <a:spcPct val="100000"/>
                        </a:lnSpc>
                        <a:defRPr/>
                      </a:pPr>
                      <a:r>
                        <a:rPr lang="ru-RU" sz="1600" b="0" strike="noStrike" spc="-1">
                          <a:solidFill>
                            <a:schemeClr val="tx1"/>
                          </a:solidFill>
                          <a:latin typeface="Times New Roman"/>
                          <a:cs typeface="Times New Roman"/>
                        </a:rPr>
                        <a:t>4 091</a:t>
                      </a:r>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lumMod val="75000"/>
                      </a:schemeClr>
                    </a:solidFill>
                  </a:tcPr>
                </a:tc>
                <a:tc>
                  <a:txBody>
                    <a:bodyPr/>
                    <a:lstStyle/>
                    <a:p>
                      <a:pPr algn="r" defTabSz="457200">
                        <a:lnSpc>
                          <a:spcPct val="100000"/>
                        </a:lnSpc>
                        <a:defRPr/>
                      </a:pPr>
                      <a:r>
                        <a:rPr lang="ru-RU" sz="1600" b="0" strike="noStrike" spc="-1">
                          <a:solidFill>
                            <a:schemeClr val="tx1"/>
                          </a:solidFill>
                          <a:latin typeface="Times New Roman"/>
                          <a:ea typeface="Times New Roman"/>
                          <a:cs typeface="Times New Roman"/>
                        </a:rPr>
                        <a:t>2 000</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lumMod val="75000"/>
                      </a:schemeClr>
                    </a:solidFill>
                  </a:tcPr>
                </a:tc>
                <a:tc>
                  <a:txBody>
                    <a:bodyPr/>
                    <a:lstStyle/>
                    <a:p>
                      <a:pPr algn="r" defTabSz="457200">
                        <a:lnSpc>
                          <a:spcPct val="100000"/>
                        </a:lnSpc>
                        <a:defRPr/>
                      </a:pPr>
                      <a:r>
                        <a:rPr lang="ru-RU" sz="1600" b="0" strike="noStrike" spc="-1">
                          <a:solidFill>
                            <a:schemeClr val="tx1"/>
                          </a:solidFill>
                          <a:latin typeface="Times New Roman"/>
                          <a:ea typeface="Times New Roman"/>
                          <a:cs typeface="Times New Roman"/>
                        </a:rPr>
                        <a:t>6 000</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lumMod val="75000"/>
                      </a:schemeClr>
                    </a:solidFill>
                  </a:tcPr>
                </a:tc>
                <a:extLst>
                  <a:ext uri="{0D108BD9-81ED-4DB2-BD59-A6C34878D82A}">
                    <a16:rowId xmlns:a16="http://schemas.microsoft.com/office/drawing/2014/main" val="10003"/>
                  </a:ext>
                </a:extLst>
              </a:tr>
              <a:tr h="248400">
                <a:tc>
                  <a:txBody>
                    <a:bodyPr/>
                    <a:lstStyle/>
                    <a:p>
                      <a:pPr defTabSz="457200">
                        <a:lnSpc>
                          <a:spcPct val="100000"/>
                        </a:lnSpc>
                        <a:defRPr/>
                      </a:pPr>
                      <a:r>
                        <a:rPr lang="ru-RU" sz="1600" b="0" strike="noStrike" spc="-1">
                          <a:solidFill>
                            <a:schemeClr val="tx1"/>
                          </a:solidFill>
                          <a:latin typeface="Times New Roman"/>
                          <a:ea typeface="Times New Roman"/>
                          <a:cs typeface="Times New Roman"/>
                        </a:rPr>
                        <a:t>Другие вопросы в области жилищно-коммунального хозяйства</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lumMod val="40000"/>
                        <a:lumOff val="60000"/>
                      </a:schemeClr>
                    </a:solidFill>
                  </a:tcPr>
                </a:tc>
                <a:tc>
                  <a:txBody>
                    <a:bodyPr/>
                    <a:lstStyle/>
                    <a:p>
                      <a:pPr algn="r" defTabSz="457200">
                        <a:lnSpc>
                          <a:spcPct val="100000"/>
                        </a:lnSpc>
                        <a:defRPr/>
                      </a:pPr>
                      <a:r>
                        <a:rPr lang="ru-RU" sz="1600" b="0" strike="noStrike" spc="-1">
                          <a:solidFill>
                            <a:schemeClr val="tx1"/>
                          </a:solidFill>
                          <a:latin typeface="Times New Roman"/>
                          <a:ea typeface="Times New Roman"/>
                          <a:cs typeface="Times New Roman"/>
                        </a:rPr>
                        <a:t>27 235</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lumMod val="40000"/>
                        <a:lumOff val="60000"/>
                      </a:schemeClr>
                    </a:solidFill>
                  </a:tcPr>
                </a:tc>
                <a:tc>
                  <a:txBody>
                    <a:bodyPr/>
                    <a:lstStyle/>
                    <a:p>
                      <a:pPr algn="r" defTabSz="457200">
                        <a:lnSpc>
                          <a:spcPct val="100000"/>
                        </a:lnSpc>
                        <a:defRPr/>
                      </a:pPr>
                      <a:r>
                        <a:rPr lang="ru-RU" sz="1600" b="0" strike="noStrike" spc="-1">
                          <a:solidFill>
                            <a:schemeClr val="tx1"/>
                          </a:solidFill>
                          <a:latin typeface="Times New Roman"/>
                          <a:ea typeface="Times New Roman"/>
                          <a:cs typeface="Times New Roman"/>
                        </a:rPr>
                        <a:t>27 235</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lumMod val="40000"/>
                        <a:lumOff val="60000"/>
                      </a:schemeClr>
                    </a:solidFill>
                  </a:tcPr>
                </a:tc>
                <a:tc>
                  <a:txBody>
                    <a:bodyPr/>
                    <a:lstStyle/>
                    <a:p>
                      <a:pPr>
                        <a:defRPr/>
                      </a:pPr>
                      <a:endParaRPr lang="ru-RU" sz="1600" b="0" strike="noStrike" spc="-1">
                        <a:solidFill>
                          <a:schemeClr val="tx1"/>
                        </a:solidFill>
                        <a:latin typeface="Times New Roman"/>
                        <a:ea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lumMod val="40000"/>
                        <a:lumOff val="60000"/>
                      </a:schemeClr>
                    </a:solidFill>
                  </a:tcPr>
                </a:tc>
                <a:tc>
                  <a:txBody>
                    <a:bodyPr/>
                    <a:lstStyle/>
                    <a:p>
                      <a:pPr>
                        <a:defRPr/>
                      </a:pPr>
                      <a:endParaRPr lang="ru-RU" sz="1600" b="0" strike="noStrike" spc="-1">
                        <a:solidFill>
                          <a:schemeClr val="tx1"/>
                        </a:solidFill>
                        <a:latin typeface="Times New Roman"/>
                        <a:ea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lumMod val="40000"/>
                        <a:lumOff val="60000"/>
                      </a:schemeClr>
                    </a:solidFill>
                  </a:tcPr>
                </a:tc>
                <a:tc>
                  <a:txBody>
                    <a:bodyPr/>
                    <a:lstStyle/>
                    <a:p>
                      <a:pPr>
                        <a:defRPr/>
                      </a:pPr>
                      <a:endParaRPr lang="ru-RU" sz="1600" b="0" strike="noStrike" spc="-1">
                        <a:solidFill>
                          <a:schemeClr val="tx1"/>
                        </a:solidFill>
                        <a:latin typeface="Times New Roman"/>
                        <a:ea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lumMod val="40000"/>
                        <a:lumOff val="60000"/>
                      </a:schemeClr>
                    </a:solidFill>
                  </a:tcPr>
                </a:tc>
                <a:extLst>
                  <a:ext uri="{0D108BD9-81ED-4DB2-BD59-A6C34878D82A}">
                    <a16:rowId xmlns:a16="http://schemas.microsoft.com/office/drawing/2014/main" val="10004"/>
                  </a:ext>
                </a:extLst>
              </a:tr>
            </a:tbl>
          </a:graphicData>
        </a:graphic>
      </p:graphicFrame>
      <p:graphicFrame>
        <p:nvGraphicFramePr>
          <p:cNvPr id="2" name="Диаграмма 1"/>
          <p:cNvGraphicFramePr>
            <a:graphicFrameLocks/>
          </p:cNvGraphicFramePr>
          <p:nvPr/>
        </p:nvGraphicFramePr>
        <p:xfrm>
          <a:off x="657360" y="4005064"/>
          <a:ext cx="10875600" cy="244827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00" name="Рисунок 6" descr="https://semavi.ws/public/event_photo/ab/85/66f7080b19f4a37c916c38627cd9bfe7.jpg"/>
          <p:cNvPicPr/>
          <p:nvPr/>
        </p:nvPicPr>
        <p:blipFill>
          <a:blip r:embed="rId3">
            <a:alphaModFix amt="75000"/>
            <a:lum bright="40000"/>
          </a:blip>
          <a:stretch/>
        </p:blipFill>
        <p:spPr bwMode="auto">
          <a:xfrm>
            <a:off x="0" y="0"/>
            <a:ext cx="12190320" cy="6856200"/>
          </a:xfrm>
          <a:prstGeom prst="rect">
            <a:avLst/>
          </a:prstGeom>
          <a:ln w="9525">
            <a:noFill/>
          </a:ln>
        </p:spPr>
      </p:pic>
      <p:sp>
        <p:nvSpPr>
          <p:cNvPr id="301"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302" name="CustomShape 1"/>
          <p:cNvSpPr/>
          <p:nvPr/>
        </p:nvSpPr>
        <p:spPr bwMode="auto">
          <a:xfrm>
            <a:off x="657360" y="474120"/>
            <a:ext cx="10875600" cy="6130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ctr" defTabSz="457200">
              <a:lnSpc>
                <a:spcPct val="100000"/>
              </a:lnSpc>
              <a:defRPr/>
            </a:pPr>
            <a:r>
              <a:rPr lang="ru-RU" sz="2000" b="1" strike="noStrike" spc="-1">
                <a:latin typeface="Times New Roman"/>
                <a:ea typeface="Times New Roman"/>
              </a:rPr>
              <a:t>Охрана окружающей среды</a:t>
            </a:r>
            <a:br>
              <a:rPr sz="2000"/>
            </a:br>
            <a:r>
              <a:rPr lang="ru-RU" sz="2000" b="1" strike="noStrike" spc="-1">
                <a:latin typeface="Times New Roman"/>
                <a:ea typeface="Times New Roman"/>
              </a:rPr>
              <a:t>4</a:t>
            </a:r>
            <a:r>
              <a:rPr lang="en-US" sz="2000" b="1" strike="noStrike" spc="0">
                <a:latin typeface="Times New Roman"/>
                <a:ea typeface="Times New Roman"/>
              </a:rPr>
              <a:t> 0</a:t>
            </a:r>
            <a:r>
              <a:rPr lang="ru-RU" sz="2000" b="1" strike="noStrike" spc="0">
                <a:latin typeface="Times New Roman"/>
                <a:ea typeface="Times New Roman"/>
              </a:rPr>
              <a:t>3</a:t>
            </a:r>
            <a:r>
              <a:rPr lang="en-US" sz="2000" b="1" strike="noStrike" spc="0">
                <a:latin typeface="Times New Roman"/>
                <a:ea typeface="Times New Roman"/>
              </a:rPr>
              <a:t>7</a:t>
            </a:r>
            <a:r>
              <a:rPr lang="ru-RU" sz="2000" b="1" strike="noStrike" spc="-1">
                <a:latin typeface="Times New Roman"/>
                <a:ea typeface="Times New Roman"/>
              </a:rPr>
              <a:t> </a:t>
            </a:r>
            <a:r>
              <a:rPr lang="ru-RU" sz="2000" b="0" strike="noStrike" spc="-1">
                <a:latin typeface="Times New Roman"/>
                <a:ea typeface="Times New Roman"/>
              </a:rPr>
              <a:t>тыс. руб. – будет направлено на финансирование в 202</a:t>
            </a:r>
            <a:r>
              <a:rPr lang="en-US" sz="2000" b="0" strike="noStrike" spc="-1">
                <a:latin typeface="Times New Roman"/>
                <a:ea typeface="Times New Roman"/>
              </a:rPr>
              <a:t>5</a:t>
            </a:r>
            <a:r>
              <a:rPr lang="ru-RU" sz="2000" b="0" strike="noStrike" spc="-1">
                <a:latin typeface="Times New Roman"/>
                <a:ea typeface="Times New Roman"/>
              </a:rPr>
              <a:t> году</a:t>
            </a:r>
            <a:endParaRPr lang="ru-RU" sz="2000" b="0" strike="noStrike" spc="-1">
              <a:latin typeface="Arial"/>
            </a:endParaRPr>
          </a:p>
        </p:txBody>
      </p:sp>
      <p:graphicFrame>
        <p:nvGraphicFramePr>
          <p:cNvPr id="303" name="Table 2"/>
          <p:cNvGraphicFramePr>
            <a:graphicFrameLocks/>
          </p:cNvGraphicFramePr>
          <p:nvPr/>
        </p:nvGraphicFramePr>
        <p:xfrm>
          <a:off x="402480" y="1210680"/>
          <a:ext cx="11131560" cy="1584960"/>
        </p:xfrm>
        <a:graphic>
          <a:graphicData uri="http://schemas.openxmlformats.org/drawingml/2006/table">
            <a:tbl>
              <a:tblPr/>
              <a:tblGrid>
                <a:gridCol w="5514840">
                  <a:extLst>
                    <a:ext uri="{9D8B030D-6E8A-4147-A177-3AD203B41FA5}">
                      <a16:colId xmlns:a16="http://schemas.microsoft.com/office/drawing/2014/main" val="20000"/>
                    </a:ext>
                  </a:extLst>
                </a:gridCol>
                <a:gridCol w="1123200">
                  <a:extLst>
                    <a:ext uri="{9D8B030D-6E8A-4147-A177-3AD203B41FA5}">
                      <a16:colId xmlns:a16="http://schemas.microsoft.com/office/drawing/2014/main" val="20001"/>
                    </a:ext>
                  </a:extLst>
                </a:gridCol>
                <a:gridCol w="1123200">
                  <a:extLst>
                    <a:ext uri="{9D8B030D-6E8A-4147-A177-3AD203B41FA5}">
                      <a16:colId xmlns:a16="http://schemas.microsoft.com/office/drawing/2014/main" val="20002"/>
                    </a:ext>
                  </a:extLst>
                </a:gridCol>
                <a:gridCol w="1123200">
                  <a:extLst>
                    <a:ext uri="{9D8B030D-6E8A-4147-A177-3AD203B41FA5}">
                      <a16:colId xmlns:a16="http://schemas.microsoft.com/office/drawing/2014/main" val="20003"/>
                    </a:ext>
                  </a:extLst>
                </a:gridCol>
                <a:gridCol w="1123560">
                  <a:extLst>
                    <a:ext uri="{9D8B030D-6E8A-4147-A177-3AD203B41FA5}">
                      <a16:colId xmlns:a16="http://schemas.microsoft.com/office/drawing/2014/main" val="20004"/>
                    </a:ext>
                  </a:extLst>
                </a:gridCol>
                <a:gridCol w="1123560">
                  <a:extLst>
                    <a:ext uri="{9D8B030D-6E8A-4147-A177-3AD203B41FA5}">
                      <a16:colId xmlns:a16="http://schemas.microsoft.com/office/drawing/2014/main" val="20005"/>
                    </a:ext>
                  </a:extLst>
                </a:gridCol>
              </a:tblGrid>
              <a:tr h="511920">
                <a:tc>
                  <a:txBody>
                    <a:bodyPr/>
                    <a:lstStyle/>
                    <a:p>
                      <a:pPr algn="ctr" defTabSz="457200">
                        <a:lnSpc>
                          <a:spcPct val="100000"/>
                        </a:lnSpc>
                        <a:defRPr/>
                      </a:pPr>
                      <a:r>
                        <a:rPr lang="ru-RU" sz="1600" b="1" strike="noStrike" spc="-1">
                          <a:solidFill>
                            <a:schemeClr val="tx1"/>
                          </a:solidFill>
                          <a:latin typeface="Times New Roman"/>
                          <a:ea typeface="Times New Roman"/>
                          <a:cs typeface="Times New Roman"/>
                        </a:rPr>
                        <a:t>Подраздел</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defRPr/>
                      </a:pPr>
                      <a:r>
                        <a:rPr lang="ru-RU" sz="1600" b="1" strike="noStrike" spc="-1">
                          <a:solidFill>
                            <a:schemeClr val="tx1"/>
                          </a:solidFill>
                          <a:latin typeface="Times New Roman"/>
                          <a:ea typeface="Times New Roman"/>
                          <a:cs typeface="Times New Roman"/>
                        </a:rPr>
                        <a:t>202</a:t>
                      </a:r>
                      <a:r>
                        <a:rPr lang="en-US" sz="1600" b="1" strike="noStrike" spc="-1">
                          <a:solidFill>
                            <a:schemeClr val="tx1"/>
                          </a:solidFill>
                          <a:latin typeface="Times New Roman"/>
                          <a:ea typeface="Times New Roman"/>
                          <a:cs typeface="Times New Roman"/>
                        </a:rPr>
                        <a:t>3</a:t>
                      </a:r>
                      <a:r>
                        <a:rPr lang="ru-RU" sz="1600" b="1" strike="noStrike" spc="-1">
                          <a:solidFill>
                            <a:schemeClr val="tx1"/>
                          </a:solidFill>
                          <a:latin typeface="Times New Roman"/>
                          <a:ea typeface="Times New Roman"/>
                          <a:cs typeface="Times New Roman"/>
                        </a:rPr>
                        <a:t> год   тыс. руб.</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defRPr/>
                      </a:pPr>
                      <a:r>
                        <a:rPr lang="ru-RU" sz="1600" b="1" strike="noStrike" spc="-1">
                          <a:solidFill>
                            <a:schemeClr val="tx1"/>
                          </a:solidFill>
                          <a:latin typeface="Times New Roman"/>
                          <a:ea typeface="Times New Roman"/>
                          <a:cs typeface="Times New Roman"/>
                        </a:rPr>
                        <a:t>202</a:t>
                      </a:r>
                      <a:r>
                        <a:rPr lang="en-US" sz="1600" b="1" strike="noStrike" spc="-1">
                          <a:solidFill>
                            <a:schemeClr val="tx1"/>
                          </a:solidFill>
                          <a:latin typeface="Times New Roman"/>
                          <a:ea typeface="Times New Roman"/>
                          <a:cs typeface="Times New Roman"/>
                        </a:rPr>
                        <a:t>4</a:t>
                      </a:r>
                      <a:r>
                        <a:rPr lang="ru-RU" sz="1600" b="1" strike="noStrike" spc="-1">
                          <a:solidFill>
                            <a:schemeClr val="tx1"/>
                          </a:solidFill>
                          <a:latin typeface="Times New Roman"/>
                          <a:ea typeface="Times New Roman"/>
                          <a:cs typeface="Times New Roman"/>
                        </a:rPr>
                        <a:t> год  тыс. руб.</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defRPr/>
                      </a:pPr>
                      <a:r>
                        <a:rPr lang="ru-RU" sz="1600" b="1" strike="noStrike" spc="-1">
                          <a:solidFill>
                            <a:schemeClr val="tx1"/>
                          </a:solidFill>
                          <a:latin typeface="Times New Roman"/>
                          <a:ea typeface="Times New Roman"/>
                          <a:cs typeface="Times New Roman"/>
                        </a:rPr>
                        <a:t>202</a:t>
                      </a:r>
                      <a:r>
                        <a:rPr lang="en-US" sz="1600" b="1" strike="noStrike" spc="-1">
                          <a:solidFill>
                            <a:schemeClr val="tx1"/>
                          </a:solidFill>
                          <a:latin typeface="Times New Roman"/>
                          <a:ea typeface="Times New Roman"/>
                          <a:cs typeface="Times New Roman"/>
                        </a:rPr>
                        <a:t>5</a:t>
                      </a:r>
                      <a:r>
                        <a:rPr lang="ru-RU" sz="1600" b="1" strike="noStrike" spc="-1">
                          <a:solidFill>
                            <a:schemeClr val="tx1"/>
                          </a:solidFill>
                          <a:latin typeface="Times New Roman"/>
                          <a:ea typeface="Times New Roman"/>
                          <a:cs typeface="Times New Roman"/>
                        </a:rPr>
                        <a:t> год  тыс. руб.</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defRPr/>
                      </a:pPr>
                      <a:r>
                        <a:rPr lang="ru-RU" sz="1600" b="1" strike="noStrike" spc="-1">
                          <a:solidFill>
                            <a:schemeClr val="tx1"/>
                          </a:solidFill>
                          <a:latin typeface="Times New Roman"/>
                          <a:ea typeface="Times New Roman"/>
                          <a:cs typeface="Times New Roman"/>
                        </a:rPr>
                        <a:t>202</a:t>
                      </a:r>
                      <a:r>
                        <a:rPr lang="en-US" sz="1600" b="1" strike="noStrike" spc="-1">
                          <a:solidFill>
                            <a:schemeClr val="tx1"/>
                          </a:solidFill>
                          <a:latin typeface="Times New Roman"/>
                          <a:ea typeface="Times New Roman"/>
                          <a:cs typeface="Times New Roman"/>
                        </a:rPr>
                        <a:t>6</a:t>
                      </a:r>
                      <a:r>
                        <a:rPr lang="ru-RU" sz="1600" b="1" strike="noStrike" spc="-1">
                          <a:solidFill>
                            <a:schemeClr val="tx1"/>
                          </a:solidFill>
                          <a:latin typeface="Times New Roman"/>
                          <a:ea typeface="Times New Roman"/>
                          <a:cs typeface="Times New Roman"/>
                        </a:rPr>
                        <a:t> год  тыс. руб.</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tabLst>
                          <a:tab pos="0" algn="l"/>
                        </a:tabLst>
                        <a:defRPr/>
                      </a:pPr>
                      <a:r>
                        <a:rPr lang="ru-RU" sz="1600" b="1" strike="noStrike" spc="-1">
                          <a:solidFill>
                            <a:schemeClr val="tx1"/>
                          </a:solidFill>
                          <a:latin typeface="Times New Roman"/>
                          <a:ea typeface="Times New Roman"/>
                          <a:cs typeface="Times New Roman"/>
                        </a:rPr>
                        <a:t>202</a:t>
                      </a:r>
                      <a:r>
                        <a:rPr lang="en-US" sz="1600" b="1" strike="noStrike" spc="-1">
                          <a:solidFill>
                            <a:schemeClr val="tx1"/>
                          </a:solidFill>
                          <a:latin typeface="Times New Roman"/>
                          <a:ea typeface="Times New Roman"/>
                          <a:cs typeface="Times New Roman"/>
                        </a:rPr>
                        <a:t>7</a:t>
                      </a:r>
                      <a:r>
                        <a:rPr lang="ru-RU" sz="1600" b="1" strike="noStrike" spc="-1">
                          <a:solidFill>
                            <a:schemeClr val="tx1"/>
                          </a:solidFill>
                          <a:latin typeface="Times New Roman"/>
                          <a:ea typeface="Times New Roman"/>
                          <a:cs typeface="Times New Roman"/>
                        </a:rPr>
                        <a:t> год  тыс. руб.</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extLst>
                  <a:ext uri="{0D108BD9-81ED-4DB2-BD59-A6C34878D82A}">
                    <a16:rowId xmlns:a16="http://schemas.microsoft.com/office/drawing/2014/main" val="10000"/>
                  </a:ext>
                </a:extLst>
              </a:tr>
              <a:tr h="231840">
                <a:tc>
                  <a:txBody>
                    <a:bodyPr/>
                    <a:lstStyle/>
                    <a:p>
                      <a:pPr defTabSz="457200">
                        <a:lnSpc>
                          <a:spcPct val="100000"/>
                        </a:lnSpc>
                        <a:defRPr/>
                      </a:pPr>
                      <a:r>
                        <a:rPr lang="ru-RU" sz="1600" b="1" strike="noStrike" spc="-1">
                          <a:solidFill>
                            <a:schemeClr val="tx1"/>
                          </a:solidFill>
                          <a:latin typeface="Times New Roman"/>
                          <a:ea typeface="Times New Roman"/>
                          <a:cs typeface="Times New Roman"/>
                        </a:rPr>
                        <a:t>Охрана окружающей среды, всего</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1400" b="0" strike="noStrike" spc="-1">
                          <a:solidFill>
                            <a:schemeClr val="tx1"/>
                          </a:solidFill>
                          <a:latin typeface="Times New Roman"/>
                          <a:ea typeface="Times New Roman"/>
                          <a:cs typeface="Times New Roman"/>
                        </a:rPr>
                        <a:t>8 509</a:t>
                      </a:r>
                      <a:endParaRPr lang="ru-RU" sz="14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en-US" sz="1400" b="0" strike="noStrike" spc="-1">
                          <a:solidFill>
                            <a:schemeClr val="tx1"/>
                          </a:solidFill>
                          <a:latin typeface="Times New Roman"/>
                          <a:ea typeface="Times New Roman"/>
                          <a:cs typeface="Times New Roman"/>
                        </a:rPr>
                        <a:t>1 167</a:t>
                      </a:r>
                      <a:endParaRPr lang="ru-RU" sz="14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en-US" sz="1400" b="0" strike="noStrike" spc="-1">
                          <a:solidFill>
                            <a:schemeClr val="tx1"/>
                          </a:solidFill>
                          <a:latin typeface="Times New Roman"/>
                          <a:ea typeface="Times New Roman"/>
                          <a:cs typeface="Times New Roman"/>
                        </a:rPr>
                        <a:t> 4 037</a:t>
                      </a:r>
                      <a:endParaRPr lang="ru-RU" sz="14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en-US" sz="1400" b="0" strike="noStrike" spc="-1">
                          <a:solidFill>
                            <a:schemeClr val="tx1"/>
                          </a:solidFill>
                          <a:latin typeface="Times New Roman"/>
                          <a:ea typeface="Times New Roman"/>
                          <a:cs typeface="Times New Roman"/>
                        </a:rPr>
                        <a:t> </a:t>
                      </a:r>
                      <a:r>
                        <a:rPr lang="ru-RU" sz="1400" b="0" strike="noStrike" spc="-1">
                          <a:solidFill>
                            <a:schemeClr val="tx1"/>
                          </a:solidFill>
                          <a:latin typeface="Times New Roman"/>
                          <a:ea typeface="Times New Roman"/>
                          <a:cs typeface="Times New Roman"/>
                        </a:rPr>
                        <a:t>4</a:t>
                      </a:r>
                      <a:r>
                        <a:rPr lang="en-US" sz="1400" b="0" strike="noStrike" spc="-1">
                          <a:solidFill>
                            <a:schemeClr val="tx1"/>
                          </a:solidFill>
                          <a:latin typeface="Times New Roman"/>
                          <a:ea typeface="Times New Roman"/>
                          <a:cs typeface="Times New Roman"/>
                        </a:rPr>
                        <a:t>17</a:t>
                      </a:r>
                      <a:endParaRPr lang="ru-RU" sz="14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en-US" sz="1400" b="0" strike="noStrike" spc="-1">
                          <a:solidFill>
                            <a:schemeClr val="tx1"/>
                          </a:solidFill>
                          <a:latin typeface="Times New Roman"/>
                          <a:ea typeface="Times New Roman"/>
                          <a:cs typeface="Times New Roman"/>
                        </a:rPr>
                        <a:t>1 6</a:t>
                      </a:r>
                      <a:r>
                        <a:rPr lang="ru-RU" sz="1400" b="0" strike="noStrike" spc="-1">
                          <a:solidFill>
                            <a:schemeClr val="tx1"/>
                          </a:solidFill>
                          <a:latin typeface="Times New Roman"/>
                          <a:ea typeface="Times New Roman"/>
                          <a:cs typeface="Times New Roman"/>
                        </a:rPr>
                        <a:t>1</a:t>
                      </a:r>
                      <a:r>
                        <a:rPr lang="en-US" sz="1400" b="0" strike="noStrike" spc="-1">
                          <a:solidFill>
                            <a:schemeClr val="tx1"/>
                          </a:solidFill>
                          <a:latin typeface="Times New Roman"/>
                          <a:ea typeface="Times New Roman"/>
                          <a:cs typeface="Times New Roman"/>
                        </a:rPr>
                        <a:t>7</a:t>
                      </a:r>
                      <a:endParaRPr lang="ru-RU" sz="14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extLst>
                  <a:ext uri="{0D108BD9-81ED-4DB2-BD59-A6C34878D82A}">
                    <a16:rowId xmlns:a16="http://schemas.microsoft.com/office/drawing/2014/main" val="10001"/>
                  </a:ext>
                </a:extLst>
              </a:tr>
              <a:tr h="231840">
                <a:tc>
                  <a:txBody>
                    <a:bodyPr/>
                    <a:lstStyle/>
                    <a:p>
                      <a:pPr defTabSz="457200">
                        <a:lnSpc>
                          <a:spcPct val="100000"/>
                        </a:lnSpc>
                        <a:defRPr/>
                      </a:pPr>
                      <a:r>
                        <a:rPr lang="ru-RU" sz="1600" b="0" strike="noStrike" spc="-1">
                          <a:solidFill>
                            <a:schemeClr val="tx1"/>
                          </a:solidFill>
                          <a:latin typeface="Times New Roman"/>
                          <a:ea typeface="Times New Roman"/>
                          <a:cs typeface="Times New Roman"/>
                        </a:rPr>
                        <a:t>Сбор, удаление отходов и очистка сточных вод</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1400" b="0" strike="noStrike" spc="-1">
                          <a:solidFill>
                            <a:schemeClr val="tx1"/>
                          </a:solidFill>
                          <a:latin typeface="Times New Roman"/>
                          <a:ea typeface="Times New Roman"/>
                          <a:cs typeface="Times New Roman"/>
                        </a:rPr>
                        <a:t>8 509</a:t>
                      </a:r>
                      <a:endParaRPr lang="ru-RU" sz="14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en-US" sz="1400" b="0" strike="noStrike" spc="-1">
                          <a:solidFill>
                            <a:schemeClr val="tx1"/>
                          </a:solidFill>
                          <a:latin typeface="Times New Roman"/>
                          <a:ea typeface="Times New Roman"/>
                          <a:cs typeface="Times New Roman"/>
                        </a:rPr>
                        <a:t>1 167</a:t>
                      </a:r>
                      <a:endParaRPr lang="ru-RU" sz="14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en-US" sz="1400" b="0" strike="noStrike" spc="-1">
                          <a:solidFill>
                            <a:schemeClr val="tx1"/>
                          </a:solidFill>
                          <a:latin typeface="Times New Roman"/>
                          <a:ea typeface="Times New Roman"/>
                          <a:cs typeface="Times New Roman"/>
                        </a:rPr>
                        <a:t>3 967</a:t>
                      </a:r>
                      <a:endParaRPr lang="ru-RU" sz="14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en-US" sz="1400" b="0" strike="noStrike" spc="-1">
                          <a:solidFill>
                            <a:schemeClr val="tx1"/>
                          </a:solidFill>
                          <a:latin typeface="Times New Roman"/>
                          <a:ea typeface="Times New Roman"/>
                          <a:cs typeface="Times New Roman"/>
                        </a:rPr>
                        <a:t>3</a:t>
                      </a:r>
                      <a:r>
                        <a:rPr lang="ru-RU" sz="1400" b="0" strike="noStrike" spc="-1">
                          <a:solidFill>
                            <a:schemeClr val="tx1"/>
                          </a:solidFill>
                          <a:latin typeface="Times New Roman"/>
                          <a:ea typeface="Times New Roman"/>
                          <a:cs typeface="Times New Roman"/>
                        </a:rPr>
                        <a:t>4</a:t>
                      </a:r>
                      <a:r>
                        <a:rPr lang="en-US" sz="1400" b="0" strike="noStrike" spc="-1">
                          <a:solidFill>
                            <a:schemeClr val="tx1"/>
                          </a:solidFill>
                          <a:latin typeface="Times New Roman"/>
                          <a:ea typeface="Times New Roman"/>
                          <a:cs typeface="Times New Roman"/>
                        </a:rPr>
                        <a:t>7</a:t>
                      </a:r>
                      <a:endParaRPr lang="ru-RU" sz="14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en-US" sz="1400" b="0" strike="noStrike" spc="-1">
                          <a:solidFill>
                            <a:schemeClr val="tx1"/>
                          </a:solidFill>
                          <a:latin typeface="Times New Roman"/>
                          <a:ea typeface="Times New Roman"/>
                          <a:cs typeface="Times New Roman"/>
                        </a:rPr>
                        <a:t>1 5</a:t>
                      </a:r>
                      <a:r>
                        <a:rPr lang="ru-RU" sz="1400" b="0" strike="noStrike" spc="-1">
                          <a:solidFill>
                            <a:schemeClr val="tx1"/>
                          </a:solidFill>
                          <a:latin typeface="Times New Roman"/>
                          <a:ea typeface="Times New Roman"/>
                          <a:cs typeface="Times New Roman"/>
                        </a:rPr>
                        <a:t>4</a:t>
                      </a:r>
                      <a:r>
                        <a:rPr lang="en-US" sz="1400" b="0" strike="noStrike" spc="-1">
                          <a:solidFill>
                            <a:schemeClr val="tx1"/>
                          </a:solidFill>
                          <a:latin typeface="Times New Roman"/>
                          <a:ea typeface="Times New Roman"/>
                          <a:cs typeface="Times New Roman"/>
                        </a:rPr>
                        <a:t>7</a:t>
                      </a:r>
                      <a:endParaRPr lang="ru-RU" sz="14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extLst>
                  <a:ext uri="{0D108BD9-81ED-4DB2-BD59-A6C34878D82A}">
                    <a16:rowId xmlns:a16="http://schemas.microsoft.com/office/drawing/2014/main" val="10002"/>
                  </a:ext>
                </a:extLst>
              </a:tr>
              <a:tr h="231840">
                <a:tc>
                  <a:txBody>
                    <a:bodyPr/>
                    <a:lstStyle/>
                    <a:p>
                      <a:pPr defTabSz="457200">
                        <a:lnSpc>
                          <a:spcPct val="100000"/>
                        </a:lnSpc>
                        <a:defRPr/>
                      </a:pPr>
                      <a:r>
                        <a:rPr lang="ru-RU" sz="1600" b="0" strike="noStrike" spc="-1">
                          <a:solidFill>
                            <a:schemeClr val="tx1"/>
                          </a:solidFill>
                          <a:latin typeface="Times New Roman"/>
                          <a:cs typeface="Times New Roman"/>
                        </a:rPr>
                        <a:t>Другие вопросы в области охраны окружающей среды</a:t>
                      </a:r>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r" defTabSz="457200">
                        <a:lnSpc>
                          <a:spcPct val="100000"/>
                        </a:lnSpc>
                        <a:defRPr/>
                      </a:pPr>
                      <a:endParaRPr lang="ru-RU" sz="14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r" defTabSz="457200">
                        <a:lnSpc>
                          <a:spcPct val="100000"/>
                        </a:lnSpc>
                        <a:defRPr/>
                      </a:pPr>
                      <a:endParaRPr lang="ru-RU" sz="14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1400" b="0" strike="noStrike" spc="-1">
                          <a:solidFill>
                            <a:schemeClr val="tx1"/>
                          </a:solidFill>
                          <a:latin typeface="Times New Roman"/>
                          <a:cs typeface="Times New Roman"/>
                        </a:rPr>
                        <a:t>70</a:t>
                      </a:r>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1400" b="0" strike="noStrike" spc="-1">
                          <a:solidFill>
                            <a:schemeClr val="tx1"/>
                          </a:solidFill>
                          <a:latin typeface="Times New Roman"/>
                          <a:cs typeface="Times New Roman"/>
                        </a:rPr>
                        <a:t>70</a:t>
                      </a:r>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1400" b="0" strike="noStrike" spc="-1">
                          <a:solidFill>
                            <a:schemeClr val="tx1"/>
                          </a:solidFill>
                          <a:latin typeface="Times New Roman"/>
                          <a:cs typeface="Times New Roman"/>
                        </a:rPr>
                        <a:t>70</a:t>
                      </a:r>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extLst>
                  <a:ext uri="{0D108BD9-81ED-4DB2-BD59-A6C34878D82A}">
                    <a16:rowId xmlns:a16="http://schemas.microsoft.com/office/drawing/2014/main" val="10003"/>
                  </a:ext>
                </a:extLst>
              </a:tr>
            </a:tbl>
          </a:graphicData>
        </a:graphic>
      </p:graphicFrame>
      <p:sp>
        <p:nvSpPr>
          <p:cNvPr id="304" name="CustomShape 4"/>
          <p:cNvSpPr/>
          <p:nvPr/>
        </p:nvSpPr>
        <p:spPr bwMode="auto">
          <a:xfrm>
            <a:off x="402480" y="3415680"/>
            <a:ext cx="11130480" cy="853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a:bodyPr>
          <a:lstStyle/>
          <a:p>
            <a:pPr algn="ctr" defTabSz="457200">
              <a:lnSpc>
                <a:spcPct val="100000"/>
              </a:lnSpc>
              <a:tabLst>
                <a:tab pos="0" algn="l"/>
              </a:tabLst>
              <a:defRPr/>
            </a:pPr>
            <a:r>
              <a:rPr lang="ru-RU" sz="2000" b="1" strike="noStrike" spc="-1">
                <a:latin typeface="Times New Roman"/>
                <a:ea typeface="Times New Roman"/>
              </a:rPr>
              <a:t>Средства массовой информации</a:t>
            </a:r>
            <a:br>
              <a:rPr sz="2000"/>
            </a:br>
            <a:r>
              <a:rPr lang="ru-RU" sz="2000" b="0" strike="noStrike" spc="-1">
                <a:latin typeface="Times New Roman"/>
                <a:ea typeface="Times New Roman"/>
              </a:rPr>
              <a:t>1 </a:t>
            </a:r>
            <a:r>
              <a:rPr lang="en-US" sz="2000" b="0" strike="noStrike" spc="-1">
                <a:latin typeface="Times New Roman"/>
                <a:ea typeface="Times New Roman"/>
              </a:rPr>
              <a:t>904</a:t>
            </a:r>
            <a:r>
              <a:rPr lang="ru-RU" sz="2000" b="0" strike="noStrike" spc="-1">
                <a:latin typeface="Times New Roman"/>
                <a:ea typeface="Times New Roman"/>
              </a:rPr>
              <a:t> тыс. руб. – будет направлено на финансирование в 202</a:t>
            </a:r>
            <a:r>
              <a:rPr lang="en-US" sz="2000" b="0" strike="noStrike" spc="-1">
                <a:latin typeface="Times New Roman"/>
                <a:ea typeface="Times New Roman"/>
              </a:rPr>
              <a:t>5</a:t>
            </a:r>
            <a:r>
              <a:rPr lang="ru-RU" sz="2000" b="0" strike="noStrike" spc="-1">
                <a:latin typeface="Times New Roman"/>
                <a:ea typeface="Times New Roman"/>
              </a:rPr>
              <a:t> году</a:t>
            </a:r>
            <a:endParaRPr lang="ru-RU" sz="2000" b="0" strike="noStrike" spc="-1">
              <a:latin typeface="Arial"/>
            </a:endParaRPr>
          </a:p>
        </p:txBody>
      </p:sp>
      <p:graphicFrame>
        <p:nvGraphicFramePr>
          <p:cNvPr id="305" name="Table 5"/>
          <p:cNvGraphicFramePr>
            <a:graphicFrameLocks/>
          </p:cNvGraphicFramePr>
          <p:nvPr/>
        </p:nvGraphicFramePr>
        <p:xfrm>
          <a:off x="402480" y="4555080"/>
          <a:ext cx="11131560" cy="1249680"/>
        </p:xfrm>
        <a:graphic>
          <a:graphicData uri="http://schemas.openxmlformats.org/drawingml/2006/table">
            <a:tbl>
              <a:tblPr/>
              <a:tblGrid>
                <a:gridCol w="5514840">
                  <a:extLst>
                    <a:ext uri="{9D8B030D-6E8A-4147-A177-3AD203B41FA5}">
                      <a16:colId xmlns:a16="http://schemas.microsoft.com/office/drawing/2014/main" val="20000"/>
                    </a:ext>
                  </a:extLst>
                </a:gridCol>
                <a:gridCol w="1123200">
                  <a:extLst>
                    <a:ext uri="{9D8B030D-6E8A-4147-A177-3AD203B41FA5}">
                      <a16:colId xmlns:a16="http://schemas.microsoft.com/office/drawing/2014/main" val="20001"/>
                    </a:ext>
                  </a:extLst>
                </a:gridCol>
                <a:gridCol w="1123200">
                  <a:extLst>
                    <a:ext uri="{9D8B030D-6E8A-4147-A177-3AD203B41FA5}">
                      <a16:colId xmlns:a16="http://schemas.microsoft.com/office/drawing/2014/main" val="20002"/>
                    </a:ext>
                  </a:extLst>
                </a:gridCol>
                <a:gridCol w="1123200">
                  <a:extLst>
                    <a:ext uri="{9D8B030D-6E8A-4147-A177-3AD203B41FA5}">
                      <a16:colId xmlns:a16="http://schemas.microsoft.com/office/drawing/2014/main" val="20003"/>
                    </a:ext>
                  </a:extLst>
                </a:gridCol>
                <a:gridCol w="1123560">
                  <a:extLst>
                    <a:ext uri="{9D8B030D-6E8A-4147-A177-3AD203B41FA5}">
                      <a16:colId xmlns:a16="http://schemas.microsoft.com/office/drawing/2014/main" val="20004"/>
                    </a:ext>
                  </a:extLst>
                </a:gridCol>
                <a:gridCol w="1123560">
                  <a:extLst>
                    <a:ext uri="{9D8B030D-6E8A-4147-A177-3AD203B41FA5}">
                      <a16:colId xmlns:a16="http://schemas.microsoft.com/office/drawing/2014/main" val="20005"/>
                    </a:ext>
                  </a:extLst>
                </a:gridCol>
              </a:tblGrid>
              <a:tr h="511920">
                <a:tc>
                  <a:txBody>
                    <a:bodyPr/>
                    <a:lstStyle/>
                    <a:p>
                      <a:pPr algn="ctr" defTabSz="457200">
                        <a:lnSpc>
                          <a:spcPct val="100000"/>
                        </a:lnSpc>
                        <a:defRPr/>
                      </a:pPr>
                      <a:r>
                        <a:rPr lang="ru-RU" sz="1600" b="1" strike="noStrike" spc="-1">
                          <a:solidFill>
                            <a:schemeClr val="tx1"/>
                          </a:solidFill>
                          <a:latin typeface="Times New Roman"/>
                          <a:ea typeface="Times New Roman"/>
                        </a:rPr>
                        <a:t>Подраздел</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defRPr/>
                      </a:pPr>
                      <a:r>
                        <a:rPr lang="ru-RU" sz="1600" b="1" strike="noStrike" spc="-1">
                          <a:solidFill>
                            <a:schemeClr val="tx1"/>
                          </a:solidFill>
                          <a:latin typeface="Times New Roman"/>
                          <a:ea typeface="Times New Roman"/>
                        </a:rPr>
                        <a:t>202</a:t>
                      </a:r>
                      <a:r>
                        <a:rPr lang="en-US" sz="1600" b="1" strike="noStrike" spc="-1">
                          <a:solidFill>
                            <a:schemeClr val="tx1"/>
                          </a:solidFill>
                          <a:latin typeface="Times New Roman"/>
                          <a:ea typeface="Times New Roman"/>
                        </a:rPr>
                        <a:t>3</a:t>
                      </a:r>
                      <a:r>
                        <a:rPr lang="ru-RU" sz="1600" b="1" strike="noStrike" spc="-1">
                          <a:solidFill>
                            <a:schemeClr val="tx1"/>
                          </a:solidFill>
                          <a:latin typeface="Times New Roman"/>
                          <a:ea typeface="Times New Roman"/>
                        </a:rPr>
                        <a:t> год  тыс. руб.</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defRPr/>
                      </a:pPr>
                      <a:r>
                        <a:rPr lang="ru-RU" sz="1600" b="1" strike="noStrike" spc="-1">
                          <a:solidFill>
                            <a:schemeClr val="tx1"/>
                          </a:solidFill>
                          <a:latin typeface="Times New Roman"/>
                          <a:ea typeface="Times New Roman"/>
                        </a:rPr>
                        <a:t>202</a:t>
                      </a:r>
                      <a:r>
                        <a:rPr lang="en-US" sz="1600" b="1" strike="noStrike" spc="-1">
                          <a:solidFill>
                            <a:schemeClr val="tx1"/>
                          </a:solidFill>
                          <a:latin typeface="Times New Roman"/>
                          <a:ea typeface="Times New Roman"/>
                        </a:rPr>
                        <a:t>4</a:t>
                      </a:r>
                      <a:r>
                        <a:rPr lang="ru-RU" sz="1600" b="1" strike="noStrike" spc="-1">
                          <a:solidFill>
                            <a:schemeClr val="tx1"/>
                          </a:solidFill>
                          <a:latin typeface="Times New Roman"/>
                          <a:ea typeface="Times New Roman"/>
                        </a:rPr>
                        <a:t> год  тыс. руб.</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defRPr/>
                      </a:pPr>
                      <a:r>
                        <a:rPr lang="ru-RU" sz="1600" b="1" strike="noStrike" spc="-1">
                          <a:solidFill>
                            <a:schemeClr val="tx1"/>
                          </a:solidFill>
                          <a:latin typeface="Times New Roman"/>
                          <a:ea typeface="Times New Roman"/>
                        </a:rPr>
                        <a:t>202</a:t>
                      </a:r>
                      <a:r>
                        <a:rPr lang="en-US" sz="1600" b="1" strike="noStrike" spc="-1">
                          <a:solidFill>
                            <a:schemeClr val="tx1"/>
                          </a:solidFill>
                          <a:latin typeface="Times New Roman"/>
                          <a:ea typeface="Times New Roman"/>
                        </a:rPr>
                        <a:t>5</a:t>
                      </a:r>
                      <a:r>
                        <a:rPr lang="ru-RU" sz="1600" b="1" strike="noStrike" spc="-1">
                          <a:solidFill>
                            <a:schemeClr val="tx1"/>
                          </a:solidFill>
                          <a:latin typeface="Times New Roman"/>
                          <a:ea typeface="Times New Roman"/>
                        </a:rPr>
                        <a:t> год  тыс. руб.</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defRPr/>
                      </a:pPr>
                      <a:r>
                        <a:rPr lang="ru-RU" sz="1600" b="1" strike="noStrike" spc="-1">
                          <a:solidFill>
                            <a:schemeClr val="tx1"/>
                          </a:solidFill>
                          <a:latin typeface="Times New Roman"/>
                          <a:ea typeface="Times New Roman"/>
                        </a:rPr>
                        <a:t>202</a:t>
                      </a:r>
                      <a:r>
                        <a:rPr lang="en-US" sz="1600" b="1" strike="noStrike" spc="-1">
                          <a:solidFill>
                            <a:schemeClr val="tx1"/>
                          </a:solidFill>
                          <a:latin typeface="Times New Roman"/>
                          <a:ea typeface="Times New Roman"/>
                        </a:rPr>
                        <a:t>6</a:t>
                      </a:r>
                      <a:r>
                        <a:rPr lang="ru-RU" sz="1600" b="1" strike="noStrike" spc="-1">
                          <a:solidFill>
                            <a:schemeClr val="tx1"/>
                          </a:solidFill>
                          <a:latin typeface="Times New Roman"/>
                          <a:ea typeface="Times New Roman"/>
                        </a:rPr>
                        <a:t> год  тыс. руб.</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tabLst>
                          <a:tab pos="0" algn="l"/>
                        </a:tabLst>
                        <a:defRPr/>
                      </a:pPr>
                      <a:r>
                        <a:rPr lang="ru-RU" sz="1600" b="1" strike="noStrike" spc="-1">
                          <a:solidFill>
                            <a:schemeClr val="tx1"/>
                          </a:solidFill>
                          <a:latin typeface="Times New Roman"/>
                          <a:ea typeface="Times New Roman"/>
                        </a:rPr>
                        <a:t>202</a:t>
                      </a:r>
                      <a:r>
                        <a:rPr lang="en-US" sz="1600" b="1" strike="noStrike" spc="-1">
                          <a:solidFill>
                            <a:schemeClr val="tx1"/>
                          </a:solidFill>
                          <a:latin typeface="Times New Roman"/>
                          <a:ea typeface="Times New Roman"/>
                        </a:rPr>
                        <a:t>7</a:t>
                      </a:r>
                      <a:r>
                        <a:rPr lang="ru-RU" sz="1600" b="1" strike="noStrike" spc="-1">
                          <a:solidFill>
                            <a:schemeClr val="tx1"/>
                          </a:solidFill>
                          <a:latin typeface="Times New Roman"/>
                          <a:ea typeface="Times New Roman"/>
                        </a:rPr>
                        <a:t> год  тыс. руб.</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extLst>
                  <a:ext uri="{0D108BD9-81ED-4DB2-BD59-A6C34878D82A}">
                    <a16:rowId xmlns:a16="http://schemas.microsoft.com/office/drawing/2014/main" val="10000"/>
                  </a:ext>
                </a:extLst>
              </a:tr>
              <a:tr h="231840">
                <a:tc>
                  <a:txBody>
                    <a:bodyPr/>
                    <a:lstStyle/>
                    <a:p>
                      <a:pPr defTabSz="457200">
                        <a:lnSpc>
                          <a:spcPct val="100000"/>
                        </a:lnSpc>
                        <a:defRPr/>
                      </a:pPr>
                      <a:r>
                        <a:rPr lang="ru-RU" sz="1600" b="1" strike="noStrike" spc="-1">
                          <a:solidFill>
                            <a:schemeClr val="tx1"/>
                          </a:solidFill>
                          <a:latin typeface="Times New Roman"/>
                          <a:ea typeface="Times New Roman"/>
                        </a:rPr>
                        <a:t>Средства массовой информации, всего</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1600" b="0" strike="noStrike" spc="-1">
                          <a:solidFill>
                            <a:schemeClr val="tx1"/>
                          </a:solidFill>
                          <a:latin typeface="Times New Roman"/>
                          <a:ea typeface="Times New Roman"/>
                        </a:rPr>
                        <a:t>1 700</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1600" b="0" strike="noStrike" spc="-1">
                          <a:solidFill>
                            <a:schemeClr val="tx1"/>
                          </a:solidFill>
                          <a:latin typeface="Times New Roman"/>
                          <a:ea typeface="Times New Roman"/>
                        </a:rPr>
                        <a:t> 1 791</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1600" b="0" strike="noStrike" spc="-1">
                          <a:solidFill>
                            <a:schemeClr val="tx1"/>
                          </a:solidFill>
                          <a:latin typeface="Times New Roman"/>
                          <a:ea typeface="Times New Roman"/>
                        </a:rPr>
                        <a:t> 1 </a:t>
                      </a:r>
                      <a:r>
                        <a:rPr lang="en-US" sz="1600" b="0" strike="noStrike" spc="-1">
                          <a:solidFill>
                            <a:schemeClr val="tx1"/>
                          </a:solidFill>
                          <a:latin typeface="Times New Roman"/>
                          <a:ea typeface="Times New Roman"/>
                        </a:rPr>
                        <a:t>904</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1600" b="0" strike="noStrike" spc="-1">
                          <a:solidFill>
                            <a:schemeClr val="tx1"/>
                          </a:solidFill>
                          <a:latin typeface="Times New Roman"/>
                          <a:ea typeface="Times New Roman"/>
                        </a:rPr>
                        <a:t>2 240</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1600" b="0" strike="noStrike" spc="-1">
                          <a:solidFill>
                            <a:schemeClr val="tx1"/>
                          </a:solidFill>
                          <a:latin typeface="Times New Roman"/>
                          <a:ea typeface="Times New Roman"/>
                        </a:rPr>
                        <a:t>2 240</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extLst>
                  <a:ext uri="{0D108BD9-81ED-4DB2-BD59-A6C34878D82A}">
                    <a16:rowId xmlns:a16="http://schemas.microsoft.com/office/drawing/2014/main" val="10001"/>
                  </a:ext>
                </a:extLst>
              </a:tr>
              <a:tr h="231840">
                <a:tc>
                  <a:txBody>
                    <a:bodyPr/>
                    <a:lstStyle/>
                    <a:p>
                      <a:pPr defTabSz="457200">
                        <a:lnSpc>
                          <a:spcPct val="100000"/>
                        </a:lnSpc>
                        <a:defRPr/>
                      </a:pPr>
                      <a:r>
                        <a:rPr lang="ru-RU" sz="1600" b="0" strike="noStrike" spc="-1">
                          <a:solidFill>
                            <a:schemeClr val="tx1"/>
                          </a:solidFill>
                          <a:latin typeface="Times New Roman"/>
                          <a:ea typeface="Times New Roman"/>
                        </a:rPr>
                        <a:t>Периодическая печать и  издательства</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3891A7"/>
                    </a:solidFill>
                  </a:tcPr>
                </a:tc>
                <a:tc>
                  <a:txBody>
                    <a:bodyPr/>
                    <a:lstStyle/>
                    <a:p>
                      <a:pPr algn="r" defTabSz="457200">
                        <a:lnSpc>
                          <a:spcPct val="100000"/>
                        </a:lnSpc>
                        <a:defRPr/>
                      </a:pPr>
                      <a:r>
                        <a:rPr lang="ru-RU" sz="1600" b="0" strike="noStrike" spc="-1">
                          <a:solidFill>
                            <a:schemeClr val="tx1"/>
                          </a:solidFill>
                          <a:latin typeface="Times New Roman"/>
                          <a:ea typeface="Times New Roman"/>
                        </a:rPr>
                        <a:t>1 700</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3891A7"/>
                    </a:solidFill>
                  </a:tcPr>
                </a:tc>
                <a:tc>
                  <a:txBody>
                    <a:bodyPr/>
                    <a:lstStyle/>
                    <a:p>
                      <a:pPr algn="r" defTabSz="457200">
                        <a:lnSpc>
                          <a:spcPct val="100000"/>
                        </a:lnSpc>
                        <a:defRPr/>
                      </a:pPr>
                      <a:r>
                        <a:rPr lang="ru-RU" sz="1600" b="0" strike="noStrike" spc="-1">
                          <a:solidFill>
                            <a:schemeClr val="tx1"/>
                          </a:solidFill>
                          <a:latin typeface="Times New Roman"/>
                          <a:ea typeface="Times New Roman"/>
                        </a:rPr>
                        <a:t>1 791</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3891A7"/>
                    </a:solidFill>
                  </a:tcPr>
                </a:tc>
                <a:tc>
                  <a:txBody>
                    <a:bodyPr/>
                    <a:lstStyle/>
                    <a:p>
                      <a:pPr algn="r" defTabSz="457200">
                        <a:lnSpc>
                          <a:spcPct val="100000"/>
                        </a:lnSpc>
                        <a:defRPr/>
                      </a:pPr>
                      <a:r>
                        <a:rPr lang="ru-RU" sz="1600" b="0" strike="noStrike" spc="-1">
                          <a:solidFill>
                            <a:schemeClr val="tx1"/>
                          </a:solidFill>
                          <a:latin typeface="Times New Roman"/>
                          <a:ea typeface="Times New Roman"/>
                        </a:rPr>
                        <a:t> 1 </a:t>
                      </a:r>
                      <a:r>
                        <a:rPr lang="en-US" sz="1600" b="0" strike="noStrike" spc="-1">
                          <a:solidFill>
                            <a:schemeClr val="tx1"/>
                          </a:solidFill>
                          <a:latin typeface="Times New Roman"/>
                          <a:ea typeface="Times New Roman"/>
                        </a:rPr>
                        <a:t>904</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3891A7"/>
                    </a:solidFill>
                  </a:tcPr>
                </a:tc>
                <a:tc>
                  <a:txBody>
                    <a:bodyPr/>
                    <a:lstStyle/>
                    <a:p>
                      <a:pPr algn="r" defTabSz="457200">
                        <a:lnSpc>
                          <a:spcPct val="100000"/>
                        </a:lnSpc>
                        <a:defRPr/>
                      </a:pPr>
                      <a:r>
                        <a:rPr lang="ru-RU" sz="1600" b="0" strike="noStrike" spc="-1">
                          <a:solidFill>
                            <a:schemeClr val="tx1"/>
                          </a:solidFill>
                          <a:latin typeface="Times New Roman"/>
                          <a:ea typeface="Times New Roman"/>
                        </a:rPr>
                        <a:t>2 240</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3891A7"/>
                    </a:solidFill>
                  </a:tcPr>
                </a:tc>
                <a:tc>
                  <a:txBody>
                    <a:bodyPr/>
                    <a:lstStyle/>
                    <a:p>
                      <a:pPr algn="r" defTabSz="457200">
                        <a:lnSpc>
                          <a:spcPct val="100000"/>
                        </a:lnSpc>
                        <a:defRPr/>
                      </a:pPr>
                      <a:r>
                        <a:rPr lang="ru-RU" sz="1600" b="0" strike="noStrike" spc="-1">
                          <a:solidFill>
                            <a:schemeClr val="tx1"/>
                          </a:solidFill>
                          <a:latin typeface="Times New Roman"/>
                          <a:ea typeface="Times New Roman"/>
                        </a:rPr>
                        <a:t>2 240</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3891A7"/>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06"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307" name="Заголовок 1"/>
          <p:cNvSpPr/>
          <p:nvPr/>
        </p:nvSpPr>
        <p:spPr bwMode="auto">
          <a:xfrm>
            <a:off x="657360" y="474120"/>
            <a:ext cx="10999440" cy="6602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algn="ctr" defTabSz="342900">
              <a:lnSpc>
                <a:spcPct val="100000"/>
              </a:lnSpc>
              <a:defRPr/>
            </a:pPr>
            <a:r>
              <a:rPr lang="ru-RU" sz="2000" b="1" strike="noStrike" spc="-1">
                <a:solidFill>
                  <a:schemeClr val="lt1"/>
                </a:solidFill>
                <a:latin typeface="Times New Roman"/>
                <a:ea typeface="Times New Roman"/>
              </a:rPr>
              <a:t>Образование</a:t>
            </a:r>
            <a:br>
              <a:rPr sz="2000"/>
            </a:br>
            <a:r>
              <a:rPr lang="ru-RU" sz="2000" b="0" strike="noStrike" spc="-1">
                <a:solidFill>
                  <a:srgbClr val="000000"/>
                </a:solidFill>
                <a:latin typeface="Century Gothic"/>
                <a:ea typeface="Times New Roman"/>
              </a:rPr>
              <a:t>8</a:t>
            </a:r>
            <a:r>
              <a:rPr lang="en-US" sz="2000" b="1" strike="noStrike" spc="-1">
                <a:solidFill>
                  <a:srgbClr val="000000"/>
                </a:solidFill>
                <a:latin typeface="Century Gothic"/>
                <a:ea typeface="Times New Roman"/>
              </a:rPr>
              <a:t>20</a:t>
            </a:r>
            <a:r>
              <a:rPr lang="ru-RU" sz="2000" b="0" strike="noStrike" spc="-1">
                <a:solidFill>
                  <a:schemeClr val="lt1"/>
                </a:solidFill>
                <a:latin typeface="Times New Roman"/>
                <a:ea typeface="Times New Roman"/>
              </a:rPr>
              <a:t> </a:t>
            </a:r>
            <a:r>
              <a:rPr lang="en-US" sz="2000" b="0" strike="noStrike" spc="-1">
                <a:solidFill>
                  <a:schemeClr val="lt1"/>
                </a:solidFill>
                <a:latin typeface="Times New Roman"/>
                <a:ea typeface="Times New Roman"/>
              </a:rPr>
              <a:t>851,0</a:t>
            </a:r>
            <a:r>
              <a:rPr lang="ru-RU" sz="2000" b="0" strike="noStrike" spc="-1">
                <a:solidFill>
                  <a:schemeClr val="lt1"/>
                </a:solidFill>
                <a:latin typeface="Times New Roman"/>
                <a:ea typeface="Times New Roman"/>
              </a:rPr>
              <a:t> тыс. руб. – будет направлено на финансирование образования в 202</a:t>
            </a:r>
            <a:r>
              <a:rPr lang="en-US" sz="2000" b="0" strike="noStrike" spc="-1">
                <a:solidFill>
                  <a:schemeClr val="lt1"/>
                </a:solidFill>
                <a:latin typeface="Times New Roman"/>
                <a:ea typeface="Times New Roman"/>
              </a:rPr>
              <a:t>5</a:t>
            </a:r>
            <a:r>
              <a:rPr lang="ru-RU" sz="2000" b="0" strike="noStrike" spc="-1">
                <a:solidFill>
                  <a:schemeClr val="lt1"/>
                </a:solidFill>
                <a:latin typeface="Times New Roman"/>
                <a:ea typeface="Times New Roman"/>
              </a:rPr>
              <a:t> году</a:t>
            </a:r>
            <a:endParaRPr lang="ru-RU" sz="2000" b="0" strike="noStrike" spc="-1">
              <a:solidFill>
                <a:srgbClr val="FFFFFF"/>
              </a:solidFill>
              <a:latin typeface="Arial"/>
            </a:endParaRPr>
          </a:p>
        </p:txBody>
      </p:sp>
      <p:graphicFrame>
        <p:nvGraphicFramePr>
          <p:cNvPr id="308" name="Содержимое 4"/>
          <p:cNvGraphicFramePr>
            <a:graphicFrameLocks/>
          </p:cNvGraphicFramePr>
          <p:nvPr/>
        </p:nvGraphicFramePr>
        <p:xfrm>
          <a:off x="657360" y="1433880"/>
          <a:ext cx="10876680" cy="2560320"/>
        </p:xfrm>
        <a:graphic>
          <a:graphicData uri="http://schemas.openxmlformats.org/drawingml/2006/table">
            <a:tbl>
              <a:tblPr/>
              <a:tblGrid>
                <a:gridCol w="5388480">
                  <a:extLst>
                    <a:ext uri="{9D8B030D-6E8A-4147-A177-3AD203B41FA5}">
                      <a16:colId xmlns:a16="http://schemas.microsoft.com/office/drawing/2014/main" val="20000"/>
                    </a:ext>
                  </a:extLst>
                </a:gridCol>
                <a:gridCol w="1097640">
                  <a:extLst>
                    <a:ext uri="{9D8B030D-6E8A-4147-A177-3AD203B41FA5}">
                      <a16:colId xmlns:a16="http://schemas.microsoft.com/office/drawing/2014/main" val="20001"/>
                    </a:ext>
                  </a:extLst>
                </a:gridCol>
                <a:gridCol w="1097640">
                  <a:extLst>
                    <a:ext uri="{9D8B030D-6E8A-4147-A177-3AD203B41FA5}">
                      <a16:colId xmlns:a16="http://schemas.microsoft.com/office/drawing/2014/main" val="20002"/>
                    </a:ext>
                  </a:extLst>
                </a:gridCol>
                <a:gridCol w="1097640">
                  <a:extLst>
                    <a:ext uri="{9D8B030D-6E8A-4147-A177-3AD203B41FA5}">
                      <a16:colId xmlns:a16="http://schemas.microsoft.com/office/drawing/2014/main" val="20003"/>
                    </a:ext>
                  </a:extLst>
                </a:gridCol>
                <a:gridCol w="1097640">
                  <a:extLst>
                    <a:ext uri="{9D8B030D-6E8A-4147-A177-3AD203B41FA5}">
                      <a16:colId xmlns:a16="http://schemas.microsoft.com/office/drawing/2014/main" val="20004"/>
                    </a:ext>
                  </a:extLst>
                </a:gridCol>
                <a:gridCol w="1097640">
                  <a:extLst>
                    <a:ext uri="{9D8B030D-6E8A-4147-A177-3AD203B41FA5}">
                      <a16:colId xmlns:a16="http://schemas.microsoft.com/office/drawing/2014/main" val="20005"/>
                    </a:ext>
                  </a:extLst>
                </a:gridCol>
              </a:tblGrid>
              <a:tr h="370800">
                <a:tc>
                  <a:txBody>
                    <a:bodyPr/>
                    <a:lstStyle/>
                    <a:p>
                      <a:pPr algn="ctr" defTabSz="457200">
                        <a:lnSpc>
                          <a:spcPct val="100000"/>
                        </a:lnSpc>
                        <a:defRPr/>
                      </a:pPr>
                      <a:r>
                        <a:rPr lang="ru-RU" sz="1400" b="1" strike="noStrike" spc="-1">
                          <a:solidFill>
                            <a:schemeClr val="lt1"/>
                          </a:solidFill>
                          <a:latin typeface="Times New Roman"/>
                          <a:ea typeface="Times New Roman"/>
                        </a:rPr>
                        <a:t>Подраздел</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chemeClr val="lt1"/>
                          </a:solidFill>
                          <a:latin typeface="Times New Roman"/>
                          <a:ea typeface="Times New Roman"/>
                        </a:rPr>
                        <a:t>202</a:t>
                      </a:r>
                      <a:r>
                        <a:rPr lang="en-US" sz="1400" b="1" strike="noStrike" spc="-1">
                          <a:solidFill>
                            <a:schemeClr val="lt1"/>
                          </a:solidFill>
                          <a:latin typeface="Times New Roman"/>
                          <a:ea typeface="Times New Roman"/>
                        </a:rPr>
                        <a:t>3</a:t>
                      </a:r>
                      <a:r>
                        <a:rPr lang="ru-RU" sz="1400" b="1" strike="noStrike" spc="-1">
                          <a:solidFill>
                            <a:schemeClr val="lt1"/>
                          </a:solidFill>
                          <a:latin typeface="Times New Roman"/>
                          <a:ea typeface="Times New Roman"/>
                        </a:rPr>
                        <a:t> год (факт)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chemeClr val="lt1"/>
                          </a:solidFill>
                          <a:latin typeface="Times New Roman"/>
                          <a:ea typeface="Times New Roman"/>
                        </a:rPr>
                        <a:t>202</a:t>
                      </a:r>
                      <a:r>
                        <a:rPr lang="en-US" sz="1400" b="1" strike="noStrike" spc="-1">
                          <a:solidFill>
                            <a:schemeClr val="lt1"/>
                          </a:solidFill>
                          <a:latin typeface="Times New Roman"/>
                          <a:ea typeface="Times New Roman"/>
                        </a:rPr>
                        <a:t>4</a:t>
                      </a:r>
                      <a:r>
                        <a:rPr lang="ru-RU" sz="1400" b="1" strike="noStrike" spc="-1">
                          <a:solidFill>
                            <a:schemeClr val="lt1"/>
                          </a:solidFill>
                          <a:latin typeface="Times New Roman"/>
                          <a:ea typeface="Times New Roman"/>
                        </a:rPr>
                        <a:t> год (уточнен)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chemeClr val="lt1"/>
                          </a:solidFill>
                          <a:latin typeface="Times New Roman"/>
                          <a:ea typeface="Times New Roman"/>
                        </a:rPr>
                        <a:t>202</a:t>
                      </a:r>
                      <a:r>
                        <a:rPr lang="en-US" sz="1400" b="1" strike="noStrike" spc="-1">
                          <a:solidFill>
                            <a:schemeClr val="lt1"/>
                          </a:solidFill>
                          <a:latin typeface="Times New Roman"/>
                          <a:ea typeface="Times New Roman"/>
                        </a:rPr>
                        <a:t>5</a:t>
                      </a:r>
                      <a:r>
                        <a:rPr lang="ru-RU" sz="1400" b="1" strike="noStrike" spc="-1">
                          <a:solidFill>
                            <a:schemeClr val="lt1"/>
                          </a:solidFill>
                          <a:latin typeface="Times New Roman"/>
                          <a:ea typeface="Times New Roman"/>
                        </a:rPr>
                        <a:t> год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chemeClr val="lt1"/>
                          </a:solidFill>
                          <a:latin typeface="Times New Roman"/>
                          <a:ea typeface="Times New Roman"/>
                        </a:rPr>
                        <a:t>202</a:t>
                      </a:r>
                      <a:r>
                        <a:rPr lang="en-US" sz="1400" b="1" strike="noStrike" spc="-1">
                          <a:solidFill>
                            <a:schemeClr val="lt1"/>
                          </a:solidFill>
                          <a:latin typeface="Times New Roman"/>
                          <a:ea typeface="Times New Roman"/>
                        </a:rPr>
                        <a:t>6</a:t>
                      </a:r>
                      <a:r>
                        <a:rPr lang="ru-RU" sz="1400" b="1" strike="noStrike" spc="-1">
                          <a:solidFill>
                            <a:schemeClr val="lt1"/>
                          </a:solidFill>
                          <a:latin typeface="Times New Roman"/>
                          <a:ea typeface="Times New Roman"/>
                        </a:rPr>
                        <a:t> год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400" b="1" strike="noStrike" spc="-1">
                          <a:solidFill>
                            <a:schemeClr val="lt1"/>
                          </a:solidFill>
                          <a:latin typeface="Times New Roman"/>
                          <a:ea typeface="Times New Roman"/>
                        </a:rPr>
                        <a:t>202</a:t>
                      </a:r>
                      <a:r>
                        <a:rPr lang="en-US" sz="1400" b="1" strike="noStrike" spc="-1">
                          <a:solidFill>
                            <a:schemeClr val="lt1"/>
                          </a:solidFill>
                          <a:latin typeface="Times New Roman"/>
                          <a:ea typeface="Times New Roman"/>
                        </a:rPr>
                        <a:t>7</a:t>
                      </a:r>
                      <a:r>
                        <a:rPr lang="ru-RU" sz="1400" b="1" strike="noStrike" spc="-1">
                          <a:solidFill>
                            <a:schemeClr val="lt1"/>
                          </a:solidFill>
                          <a:latin typeface="Times New Roman"/>
                          <a:ea typeface="Times New Roman"/>
                        </a:rPr>
                        <a:t> год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defRPr/>
                      </a:pPr>
                      <a:r>
                        <a:rPr lang="ru-RU" sz="1400" b="1" strike="noStrike" spc="-1">
                          <a:solidFill>
                            <a:schemeClr val="dk1"/>
                          </a:solidFill>
                          <a:latin typeface="Times New Roman"/>
                          <a:ea typeface="Times New Roman"/>
                        </a:rPr>
                        <a:t>Образование, всего</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552 608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694 447,6</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820 851,0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861</a:t>
                      </a:r>
                      <a:r>
                        <a:rPr lang="ru-RU" sz="1400" b="0" strike="noStrike" spc="-1">
                          <a:solidFill>
                            <a:schemeClr val="dk1"/>
                          </a:solidFill>
                          <a:latin typeface="Times New Roman"/>
                          <a:ea typeface="Times New Roman"/>
                        </a:rPr>
                        <a:t> </a:t>
                      </a:r>
                      <a:r>
                        <a:rPr lang="en-US" sz="1400" b="0" strike="noStrike" spc="0">
                          <a:solidFill>
                            <a:schemeClr val="dk1"/>
                          </a:solidFill>
                          <a:latin typeface="Times New Roman"/>
                          <a:ea typeface="Times New Roman"/>
                        </a:rPr>
                        <a:t>621</a:t>
                      </a:r>
                      <a:r>
                        <a:rPr lang="ru-RU" sz="1400" b="0" strike="noStrike" spc="-1">
                          <a:solidFill>
                            <a:schemeClr val="dk1"/>
                          </a:solidFill>
                          <a:latin typeface="Times New Roman"/>
                          <a:ea typeface="Times New Roman"/>
                        </a:rPr>
                        <a:t>,</a:t>
                      </a:r>
                      <a:r>
                        <a:rPr lang="en-US" sz="1400" b="0" strike="noStrike" spc="-1">
                          <a:solidFill>
                            <a:schemeClr val="dk1"/>
                          </a:solidFill>
                          <a:latin typeface="Times New Roman"/>
                          <a:ea typeface="Times New Roman"/>
                        </a:rPr>
                        <a:t>9</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861</a:t>
                      </a:r>
                      <a:r>
                        <a:rPr lang="ru-RU" sz="1400" b="0" strike="noStrike" spc="-1">
                          <a:solidFill>
                            <a:schemeClr val="dk1"/>
                          </a:solidFill>
                          <a:latin typeface="Times New Roman"/>
                          <a:ea typeface="Times New Roman"/>
                        </a:rPr>
                        <a:t> </a:t>
                      </a:r>
                      <a:r>
                        <a:rPr lang="en-US" sz="1400" b="0" strike="noStrike" spc="-1">
                          <a:solidFill>
                            <a:schemeClr val="dk1"/>
                          </a:solidFill>
                          <a:latin typeface="Times New Roman"/>
                          <a:ea typeface="Times New Roman"/>
                        </a:rPr>
                        <a:t>158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r h="248400">
                <a:tc>
                  <a:txBody>
                    <a:bodyPr/>
                    <a:lstStyle/>
                    <a:p>
                      <a:pPr defTabSz="457200">
                        <a:lnSpc>
                          <a:spcPct val="100000"/>
                        </a:lnSpc>
                        <a:defRPr/>
                      </a:pPr>
                      <a:r>
                        <a:rPr lang="ru-RU" sz="1400" b="0" strike="noStrike" spc="-1">
                          <a:solidFill>
                            <a:schemeClr val="dk1"/>
                          </a:solidFill>
                          <a:latin typeface="Times New Roman"/>
                          <a:ea typeface="Times New Roman"/>
                        </a:rPr>
                        <a:t>Дошкольное образование</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120 538,2</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149 799,5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186 110,4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0">
                          <a:solidFill>
                            <a:schemeClr val="dk1"/>
                          </a:solidFill>
                          <a:latin typeface="Times New Roman"/>
                          <a:ea typeface="Times New Roman"/>
                        </a:rPr>
                        <a:t>217</a:t>
                      </a:r>
                      <a:r>
                        <a:rPr lang="ru-RU" sz="1400" b="0" strike="noStrike" spc="-1">
                          <a:solidFill>
                            <a:schemeClr val="dk1"/>
                          </a:solidFill>
                          <a:latin typeface="Times New Roman"/>
                          <a:ea typeface="Times New Roman"/>
                        </a:rPr>
                        <a:t> </a:t>
                      </a:r>
                      <a:r>
                        <a:rPr lang="en-US" sz="1400" b="0" strike="noStrike" spc="0">
                          <a:solidFill>
                            <a:schemeClr val="dk1"/>
                          </a:solidFill>
                          <a:latin typeface="Times New Roman"/>
                          <a:ea typeface="Times New Roman"/>
                        </a:rPr>
                        <a:t>7</a:t>
                      </a:r>
                      <a:r>
                        <a:rPr lang="en-US" sz="1400" b="0" strike="noStrike" spc="-1">
                          <a:solidFill>
                            <a:schemeClr val="dk1"/>
                          </a:solidFill>
                          <a:latin typeface="Times New Roman"/>
                          <a:ea typeface="Times New Roman"/>
                        </a:rPr>
                        <a:t>82,8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19</a:t>
                      </a:r>
                      <a:r>
                        <a:rPr lang="en-US" sz="1400" b="0" strike="noStrike" spc="0">
                          <a:solidFill>
                            <a:schemeClr val="dk1"/>
                          </a:solidFill>
                          <a:latin typeface="Times New Roman"/>
                          <a:ea typeface="Times New Roman"/>
                        </a:rPr>
                        <a:t>4</a:t>
                      </a:r>
                      <a:r>
                        <a:rPr lang="ru-RU" sz="1400" b="0" strike="noStrike" spc="-1">
                          <a:solidFill>
                            <a:schemeClr val="dk1"/>
                          </a:solidFill>
                          <a:latin typeface="Times New Roman"/>
                          <a:ea typeface="Times New Roman"/>
                        </a:rPr>
                        <a:t> 8</a:t>
                      </a:r>
                      <a:r>
                        <a:rPr lang="en-US" sz="1400" b="0" strike="noStrike" spc="0">
                          <a:solidFill>
                            <a:schemeClr val="dk1"/>
                          </a:solidFill>
                          <a:latin typeface="Times New Roman"/>
                          <a:ea typeface="Times New Roman"/>
                        </a:rPr>
                        <a:t>05</a:t>
                      </a:r>
                      <a:r>
                        <a:rPr lang="en-US" sz="1400" b="0" strike="noStrike" spc="-1">
                          <a:solidFill>
                            <a:schemeClr val="dk1"/>
                          </a:solidFill>
                          <a:latin typeface="Times New Roman"/>
                          <a:ea typeface="Times New Roman"/>
                        </a:rPr>
                        <a:t>,0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2"/>
                  </a:ext>
                </a:extLst>
              </a:tr>
              <a:tr h="248400">
                <a:tc>
                  <a:txBody>
                    <a:bodyPr/>
                    <a:lstStyle/>
                    <a:p>
                      <a:pPr defTabSz="457200">
                        <a:lnSpc>
                          <a:spcPct val="100000"/>
                        </a:lnSpc>
                        <a:defRPr/>
                      </a:pPr>
                      <a:r>
                        <a:rPr lang="ru-RU" sz="1400" b="0" strike="noStrike" spc="-1">
                          <a:solidFill>
                            <a:schemeClr val="dk1"/>
                          </a:solidFill>
                          <a:latin typeface="Times New Roman"/>
                          <a:ea typeface="Times New Roman"/>
                        </a:rPr>
                        <a:t>Общее образование</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356 462,8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443 127,9</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542 177,5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552</a:t>
                      </a:r>
                      <a:r>
                        <a:rPr lang="ru-RU" sz="1400" b="0" strike="noStrike" spc="-1">
                          <a:solidFill>
                            <a:schemeClr val="dk1"/>
                          </a:solidFill>
                          <a:latin typeface="Times New Roman"/>
                          <a:ea typeface="Times New Roman"/>
                        </a:rPr>
                        <a:t> </a:t>
                      </a:r>
                      <a:r>
                        <a:rPr lang="en-US" sz="1400" b="0" strike="noStrike" spc="0">
                          <a:solidFill>
                            <a:schemeClr val="dk1"/>
                          </a:solidFill>
                          <a:latin typeface="Times New Roman"/>
                          <a:ea typeface="Times New Roman"/>
                        </a:rPr>
                        <a:t>745</a:t>
                      </a:r>
                      <a:r>
                        <a:rPr lang="en-US" sz="1400" b="0" strike="noStrike" spc="-1">
                          <a:solidFill>
                            <a:schemeClr val="dk1"/>
                          </a:solidFill>
                          <a:latin typeface="Times New Roman"/>
                          <a:ea typeface="Times New Roman"/>
                        </a:rPr>
                        <a:t>,5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572</a:t>
                      </a:r>
                      <a:r>
                        <a:rPr lang="ru-RU" sz="1400" b="0" strike="noStrike" spc="-1">
                          <a:solidFill>
                            <a:schemeClr val="dk1"/>
                          </a:solidFill>
                          <a:latin typeface="Times New Roman"/>
                          <a:ea typeface="Times New Roman"/>
                        </a:rPr>
                        <a:t> 1</a:t>
                      </a:r>
                      <a:r>
                        <a:rPr lang="en-US" sz="1400" b="0" strike="noStrike" spc="0">
                          <a:solidFill>
                            <a:schemeClr val="dk1"/>
                          </a:solidFill>
                          <a:latin typeface="Times New Roman"/>
                          <a:ea typeface="Times New Roman"/>
                        </a:rPr>
                        <a:t>99</a:t>
                      </a:r>
                      <a:r>
                        <a:rPr lang="en-US" sz="1400" b="0" strike="noStrike" spc="-1">
                          <a:solidFill>
                            <a:schemeClr val="dk1"/>
                          </a:solidFill>
                          <a:latin typeface="Times New Roman"/>
                          <a:ea typeface="Times New Roman"/>
                        </a:rPr>
                        <a:t>,4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3"/>
                  </a:ext>
                </a:extLst>
              </a:tr>
              <a:tr h="248400">
                <a:tc>
                  <a:txBody>
                    <a:bodyPr/>
                    <a:lstStyle/>
                    <a:p>
                      <a:pPr defTabSz="457200">
                        <a:lnSpc>
                          <a:spcPct val="100000"/>
                        </a:lnSpc>
                        <a:defRPr/>
                      </a:pPr>
                      <a:r>
                        <a:rPr lang="ru-RU" sz="1400" b="0" strike="noStrike" spc="-1">
                          <a:solidFill>
                            <a:schemeClr val="dk1"/>
                          </a:solidFill>
                          <a:latin typeface="Times New Roman"/>
                          <a:ea typeface="Times New Roman"/>
                        </a:rPr>
                        <a:t>Дополнительное образование детей</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39 042,5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36 054,4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38 359,0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3</a:t>
                      </a:r>
                      <a:r>
                        <a:rPr lang="en-US" sz="1400" b="0" strike="noStrike" spc="0">
                          <a:solidFill>
                            <a:schemeClr val="dk1"/>
                          </a:solidFill>
                          <a:latin typeface="Times New Roman"/>
                          <a:ea typeface="Times New Roman"/>
                        </a:rPr>
                        <a:t>7</a:t>
                      </a:r>
                      <a:r>
                        <a:rPr lang="ru-RU" sz="1400" b="0" strike="noStrike" spc="-1">
                          <a:solidFill>
                            <a:schemeClr val="dk1"/>
                          </a:solidFill>
                          <a:latin typeface="Times New Roman"/>
                          <a:ea typeface="Times New Roman"/>
                        </a:rPr>
                        <a:t> </a:t>
                      </a:r>
                      <a:r>
                        <a:rPr lang="en-US" sz="1400" b="0" strike="noStrike" spc="-1">
                          <a:solidFill>
                            <a:schemeClr val="dk1"/>
                          </a:solidFill>
                          <a:latin typeface="Times New Roman"/>
                          <a:ea typeface="Times New Roman"/>
                        </a:rPr>
                        <a:t>736,8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38 </a:t>
                      </a:r>
                      <a:r>
                        <a:rPr lang="en-US" sz="1400" b="0" strike="noStrike" spc="-1">
                          <a:solidFill>
                            <a:schemeClr val="dk1"/>
                          </a:solidFill>
                          <a:latin typeface="Times New Roman"/>
                          <a:ea typeface="Times New Roman"/>
                        </a:rPr>
                        <a:t>925,4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4"/>
                  </a:ext>
                </a:extLst>
              </a:tr>
              <a:tr h="248400">
                <a:tc>
                  <a:txBody>
                    <a:bodyPr/>
                    <a:lstStyle/>
                    <a:p>
                      <a:pPr defTabSz="457200">
                        <a:lnSpc>
                          <a:spcPct val="100000"/>
                        </a:lnSpc>
                        <a:defRPr/>
                      </a:pPr>
                      <a:r>
                        <a:rPr lang="ru-RU" sz="1400" b="0" strike="noStrike" spc="-1">
                          <a:solidFill>
                            <a:schemeClr val="dk1"/>
                          </a:solidFill>
                          <a:latin typeface="Times New Roman"/>
                          <a:ea typeface="Times New Roman"/>
                        </a:rPr>
                        <a:t>Молодежная политика и оздоровление детей</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9 465,1</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648,5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544,0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2</a:t>
                      </a:r>
                      <a:r>
                        <a:rPr lang="en-US" sz="1400" b="0" strike="noStrike" spc="-1">
                          <a:solidFill>
                            <a:schemeClr val="dk1"/>
                          </a:solidFill>
                          <a:latin typeface="Times New Roman"/>
                          <a:ea typeface="Times New Roman"/>
                        </a:rPr>
                        <a:t>00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2</a:t>
                      </a:r>
                      <a:r>
                        <a:rPr lang="en-US" sz="1400" b="0" strike="noStrike" spc="-1">
                          <a:solidFill>
                            <a:schemeClr val="dk1"/>
                          </a:solidFill>
                          <a:latin typeface="Times New Roman"/>
                          <a:ea typeface="Times New Roman"/>
                        </a:rPr>
                        <a:t>00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5"/>
                  </a:ext>
                </a:extLst>
              </a:tr>
              <a:tr h="248400">
                <a:tc>
                  <a:txBody>
                    <a:bodyPr/>
                    <a:lstStyle/>
                    <a:p>
                      <a:pPr defTabSz="457200">
                        <a:lnSpc>
                          <a:spcPct val="100000"/>
                        </a:lnSpc>
                        <a:defRPr/>
                      </a:pPr>
                      <a:r>
                        <a:rPr lang="ru-RU" sz="1400" b="0" strike="noStrike" spc="-1">
                          <a:solidFill>
                            <a:schemeClr val="dk1"/>
                          </a:solidFill>
                          <a:latin typeface="Times New Roman"/>
                          <a:ea typeface="Times New Roman"/>
                        </a:rPr>
                        <a:t>Другие вопросы в области образования</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27 099,4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64 817,3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53 660,5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53 1</a:t>
                      </a:r>
                      <a:r>
                        <a:rPr lang="ru-RU" sz="1400" b="0" strike="noStrike" spc="-1">
                          <a:solidFill>
                            <a:schemeClr val="dk1"/>
                          </a:solidFill>
                          <a:latin typeface="Times New Roman"/>
                          <a:ea typeface="Times New Roman"/>
                        </a:rPr>
                        <a:t>5</a:t>
                      </a:r>
                      <a:r>
                        <a:rPr lang="en-US" sz="1400" b="0" strike="noStrike" spc="-1">
                          <a:solidFill>
                            <a:schemeClr val="dk1"/>
                          </a:solidFill>
                          <a:latin typeface="Times New Roman"/>
                          <a:ea typeface="Times New Roman"/>
                        </a:rPr>
                        <a:t>6</a:t>
                      </a:r>
                      <a:r>
                        <a:rPr lang="ru-RU" sz="1400" b="0" strike="noStrike" spc="-1">
                          <a:solidFill>
                            <a:schemeClr val="dk1"/>
                          </a:solidFill>
                          <a:latin typeface="Times New Roman"/>
                          <a:ea typeface="Times New Roman"/>
                        </a:rPr>
                        <a:t>,</a:t>
                      </a:r>
                      <a:r>
                        <a:rPr lang="en-US" sz="1400" b="0" strike="noStrike" spc="-1">
                          <a:solidFill>
                            <a:schemeClr val="dk1"/>
                          </a:solidFill>
                          <a:latin typeface="Times New Roman"/>
                          <a:ea typeface="Times New Roman"/>
                        </a:rPr>
                        <a:t>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55</a:t>
                      </a:r>
                      <a:r>
                        <a:rPr lang="en-US" sz="1400" b="0" strike="noStrike" spc="-1">
                          <a:solidFill>
                            <a:schemeClr val="dk1"/>
                          </a:solidFill>
                          <a:latin typeface="Times New Roman"/>
                          <a:ea typeface="Times New Roman"/>
                        </a:rPr>
                        <a:t> 028</a:t>
                      </a:r>
                      <a:r>
                        <a:rPr lang="ru-RU" sz="1400" b="0" strike="noStrike" spc="-1">
                          <a:solidFill>
                            <a:schemeClr val="dk1"/>
                          </a:solidFill>
                          <a:latin typeface="Times New Roman"/>
                          <a:ea typeface="Times New Roman"/>
                        </a:rPr>
                        <a:t>,</a:t>
                      </a:r>
                      <a:r>
                        <a:rPr lang="en-US" sz="1400" b="0" strike="noStrike" spc="-1">
                          <a:solidFill>
                            <a:schemeClr val="dk1"/>
                          </a:solidFill>
                          <a:latin typeface="Times New Roman"/>
                          <a:ea typeface="Times New Roman"/>
                        </a:rPr>
                        <a:t>2</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6"/>
                  </a:ext>
                </a:extLst>
              </a:tr>
            </a:tbl>
          </a:graphicData>
        </a:graphic>
      </p:graphicFrame>
      <p:pic>
        <p:nvPicPr>
          <p:cNvPr id="309" name="Рисунок 6" descr="http://ivbarinov.ru/files/%D0%9F%D0%B0%D1%82%D1%80%D0%B8%D0%BE%D1%82%D0%B8%D0%BA%D0%B0/%D1%80%D0%BE%D0%B4%D0%BE%D1%81%D0%BB%D0%BE%D0%B2%D0%BD%D0%B0%D1%8F%20%D0%BB%D0%B8%D0%BF%D0%BA%D0%B0%2014/MR_09_md.jpg"/>
          <p:cNvPicPr/>
          <p:nvPr/>
        </p:nvPicPr>
        <p:blipFill>
          <a:blip r:embed="rId3">
            <a:lum bright="10000"/>
          </a:blip>
          <a:stretch/>
        </p:blipFill>
        <p:spPr bwMode="auto">
          <a:xfrm>
            <a:off x="657360" y="4392360"/>
            <a:ext cx="2964240" cy="1989360"/>
          </a:xfrm>
          <a:prstGeom prst="rect">
            <a:avLst/>
          </a:prstGeom>
          <a:ln w="9525">
            <a:noFill/>
          </a:ln>
        </p:spPr>
      </p:pic>
      <p:pic>
        <p:nvPicPr>
          <p:cNvPr id="310" name="Рисунок 7" descr="http://ivbarinov.ru/files/%D0%9F%D0%B0%D1%82%D1%80%D0%B8%D0%BE%D1%82%D0%B8%D0%BA%D0%B0/%D1%80%D0%BE%D0%B4%D0%BE%D1%81%D0%BB%D0%BE%D0%B2%D0%BD%D0%B0%D1%8F%20%D0%BB%D0%B8%D0%BF%D0%BA%D0%B0%2014/MR_02_md.jpg"/>
          <p:cNvPicPr/>
          <p:nvPr/>
        </p:nvPicPr>
        <p:blipFill>
          <a:blip r:embed="rId4">
            <a:lum bright="10000"/>
          </a:blip>
          <a:stretch/>
        </p:blipFill>
        <p:spPr bwMode="auto">
          <a:xfrm>
            <a:off x="8568720" y="4392360"/>
            <a:ext cx="2964240" cy="1989360"/>
          </a:xfrm>
          <a:prstGeom prst="rect">
            <a:avLst/>
          </a:prstGeom>
          <a:ln w="9525">
            <a:noFill/>
          </a:ln>
        </p:spPr>
      </p:pic>
      <p:graphicFrame>
        <p:nvGraphicFramePr>
          <p:cNvPr id="2" name="Диаграмма 1"/>
          <p:cNvGraphicFramePr>
            <a:graphicFrameLocks/>
          </p:cNvGraphicFramePr>
          <p:nvPr/>
        </p:nvGraphicFramePr>
        <p:xfrm>
          <a:off x="3791744" y="4221088"/>
          <a:ext cx="4608512" cy="244827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2"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313" name="Заголовок 1"/>
          <p:cNvSpPr/>
          <p:nvPr/>
        </p:nvSpPr>
        <p:spPr bwMode="auto">
          <a:xfrm>
            <a:off x="657360" y="474120"/>
            <a:ext cx="10875600" cy="6494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fontScale="97499" lnSpcReduction="10000"/>
          </a:bodyPr>
          <a:lstStyle/>
          <a:p>
            <a:pPr algn="ctr" defTabSz="342900">
              <a:lnSpc>
                <a:spcPct val="100000"/>
              </a:lnSpc>
              <a:defRPr/>
            </a:pPr>
            <a:r>
              <a:rPr lang="ru-RU" sz="2000" b="1" strike="noStrike" spc="-1">
                <a:solidFill>
                  <a:schemeClr val="lt1"/>
                </a:solidFill>
                <a:latin typeface="Times New Roman"/>
                <a:ea typeface="Times New Roman"/>
              </a:rPr>
              <a:t>Культура, кинематография</a:t>
            </a:r>
            <a:br>
              <a:rPr sz="2000"/>
            </a:br>
            <a:r>
              <a:rPr lang="ru-RU" sz="2000" b="1" strike="noStrike" spc="-1">
                <a:solidFill>
                  <a:schemeClr val="lt1"/>
                </a:solidFill>
                <a:latin typeface="Times New Roman"/>
                <a:ea typeface="Times New Roman"/>
              </a:rPr>
              <a:t>17 0</a:t>
            </a:r>
            <a:r>
              <a:rPr lang="en-US" sz="2000" b="1" strike="noStrike" spc="0">
                <a:solidFill>
                  <a:schemeClr val="lt1"/>
                </a:solidFill>
                <a:latin typeface="Times New Roman"/>
                <a:ea typeface="Times New Roman"/>
              </a:rPr>
              <a:t>85</a:t>
            </a:r>
            <a:r>
              <a:rPr lang="ru-RU" sz="2000" b="1" strike="noStrike" spc="0">
                <a:solidFill>
                  <a:schemeClr val="lt1"/>
                </a:solidFill>
                <a:latin typeface="Times New Roman"/>
                <a:ea typeface="Times New Roman"/>
              </a:rPr>
              <a:t>,0 </a:t>
            </a:r>
            <a:r>
              <a:rPr lang="ru-RU" sz="2000" b="0" strike="noStrike" spc="-1">
                <a:solidFill>
                  <a:schemeClr val="lt1"/>
                </a:solidFill>
                <a:latin typeface="Times New Roman"/>
                <a:ea typeface="Times New Roman"/>
              </a:rPr>
              <a:t>тыс. руб. – будет направлено на финансирование культуры в 2025 году</a:t>
            </a:r>
            <a:endParaRPr lang="ru-RU" sz="2000" b="0" strike="noStrike" spc="-1">
              <a:solidFill>
                <a:srgbClr val="FFFFFF"/>
              </a:solidFill>
              <a:latin typeface="Arial"/>
            </a:endParaRPr>
          </a:p>
        </p:txBody>
      </p:sp>
      <p:graphicFrame>
        <p:nvGraphicFramePr>
          <p:cNvPr id="314" name="Содержимое 4"/>
          <p:cNvGraphicFramePr>
            <a:graphicFrameLocks/>
          </p:cNvGraphicFramePr>
          <p:nvPr/>
        </p:nvGraphicFramePr>
        <p:xfrm>
          <a:off x="657360" y="1400759"/>
          <a:ext cx="10876680" cy="1920240"/>
        </p:xfrm>
        <a:graphic>
          <a:graphicData uri="http://schemas.openxmlformats.org/drawingml/2006/table">
            <a:tbl>
              <a:tblPr/>
              <a:tblGrid>
                <a:gridCol w="5388480">
                  <a:extLst>
                    <a:ext uri="{9D8B030D-6E8A-4147-A177-3AD203B41FA5}">
                      <a16:colId xmlns:a16="http://schemas.microsoft.com/office/drawing/2014/main" val="20000"/>
                    </a:ext>
                  </a:extLst>
                </a:gridCol>
                <a:gridCol w="1097640">
                  <a:extLst>
                    <a:ext uri="{9D8B030D-6E8A-4147-A177-3AD203B41FA5}">
                      <a16:colId xmlns:a16="http://schemas.microsoft.com/office/drawing/2014/main" val="20001"/>
                    </a:ext>
                  </a:extLst>
                </a:gridCol>
                <a:gridCol w="1097640">
                  <a:extLst>
                    <a:ext uri="{9D8B030D-6E8A-4147-A177-3AD203B41FA5}">
                      <a16:colId xmlns:a16="http://schemas.microsoft.com/office/drawing/2014/main" val="20002"/>
                    </a:ext>
                  </a:extLst>
                </a:gridCol>
                <a:gridCol w="1097640">
                  <a:extLst>
                    <a:ext uri="{9D8B030D-6E8A-4147-A177-3AD203B41FA5}">
                      <a16:colId xmlns:a16="http://schemas.microsoft.com/office/drawing/2014/main" val="20003"/>
                    </a:ext>
                  </a:extLst>
                </a:gridCol>
                <a:gridCol w="1097640">
                  <a:extLst>
                    <a:ext uri="{9D8B030D-6E8A-4147-A177-3AD203B41FA5}">
                      <a16:colId xmlns:a16="http://schemas.microsoft.com/office/drawing/2014/main" val="20004"/>
                    </a:ext>
                  </a:extLst>
                </a:gridCol>
                <a:gridCol w="1097640">
                  <a:extLst>
                    <a:ext uri="{9D8B030D-6E8A-4147-A177-3AD203B41FA5}">
                      <a16:colId xmlns:a16="http://schemas.microsoft.com/office/drawing/2014/main" val="20005"/>
                    </a:ext>
                  </a:extLst>
                </a:gridCol>
              </a:tblGrid>
              <a:tr h="370800">
                <a:tc>
                  <a:txBody>
                    <a:bodyPr/>
                    <a:lstStyle/>
                    <a:p>
                      <a:pPr algn="ctr" defTabSz="457200">
                        <a:lnSpc>
                          <a:spcPct val="100000"/>
                        </a:lnSpc>
                        <a:defRPr/>
                      </a:pPr>
                      <a:r>
                        <a:rPr lang="ru-RU" sz="1600" b="1" strike="noStrike" spc="-1">
                          <a:solidFill>
                            <a:schemeClr val="lt1"/>
                          </a:solidFill>
                          <a:latin typeface="Times New Roman"/>
                          <a:ea typeface="Times New Roman"/>
                        </a:rPr>
                        <a:t>Подраздел</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2023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2024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2025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2026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600" b="1" strike="noStrike" spc="-1">
                          <a:solidFill>
                            <a:schemeClr val="lt1"/>
                          </a:solidFill>
                          <a:latin typeface="Times New Roman"/>
                          <a:ea typeface="Times New Roman"/>
                        </a:rPr>
                        <a:t>2027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defRPr/>
                      </a:pPr>
                      <a:r>
                        <a:rPr lang="ru-RU" sz="1600" b="1" strike="noStrike" spc="-1">
                          <a:solidFill>
                            <a:schemeClr val="dk1"/>
                          </a:solidFill>
                          <a:latin typeface="Times New Roman"/>
                          <a:ea typeface="Times New Roman"/>
                        </a:rPr>
                        <a:t>Культура, кинематография, всего</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10 537</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15 244,2</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17 0</a:t>
                      </a:r>
                      <a:r>
                        <a:rPr lang="en-US" sz="1600" b="0" strike="noStrike" spc="0">
                          <a:solidFill>
                            <a:schemeClr val="dk1"/>
                          </a:solidFill>
                          <a:latin typeface="Times New Roman"/>
                          <a:ea typeface="Times New Roman"/>
                        </a:rPr>
                        <a:t>85</a:t>
                      </a:r>
                      <a:r>
                        <a:rPr lang="ru-RU" sz="1600" b="0" strike="noStrike" spc="0">
                          <a:solidFill>
                            <a:schemeClr val="dk1"/>
                          </a:solidFill>
                          <a:latin typeface="Times New Roman"/>
                          <a:ea typeface="Times New Roman"/>
                        </a:rPr>
                        <a:t>,0</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15 889,0</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19 5</a:t>
                      </a:r>
                      <a:r>
                        <a:rPr lang="en-US" sz="1600" b="0" strike="noStrike" spc="0">
                          <a:solidFill>
                            <a:schemeClr val="dk1"/>
                          </a:solidFill>
                          <a:latin typeface="Times New Roman"/>
                          <a:ea typeface="Times New Roman"/>
                        </a:rPr>
                        <a:t>46</a:t>
                      </a:r>
                      <a:r>
                        <a:rPr lang="ru-RU" sz="1600" b="0" strike="noStrike" spc="0">
                          <a:solidFill>
                            <a:schemeClr val="dk1"/>
                          </a:solidFill>
                          <a:latin typeface="Times New Roman"/>
                          <a:ea typeface="Times New Roman"/>
                        </a:rPr>
                        <a:t>,</a:t>
                      </a:r>
                      <a:r>
                        <a:rPr lang="en-US" sz="1600" b="0" strike="noStrike" spc="0">
                          <a:solidFill>
                            <a:schemeClr val="dk1"/>
                          </a:solidFill>
                          <a:latin typeface="Times New Roman"/>
                          <a:ea typeface="Times New Roman"/>
                        </a:rPr>
                        <a:t>8</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r h="147960">
                <a:tc>
                  <a:txBody>
                    <a:bodyPr/>
                    <a:lstStyle/>
                    <a:p>
                      <a:pPr defTabSz="457200">
                        <a:lnSpc>
                          <a:spcPct val="100000"/>
                        </a:lnSpc>
                        <a:defRPr/>
                      </a:pPr>
                      <a:r>
                        <a:rPr lang="ru-RU" sz="1600" b="0" strike="noStrike" spc="-1">
                          <a:solidFill>
                            <a:schemeClr val="dk1"/>
                          </a:solidFill>
                          <a:latin typeface="Times New Roman"/>
                          <a:ea typeface="Times New Roman"/>
                        </a:rPr>
                        <a:t>в том числе</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6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6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6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6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6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2"/>
                  </a:ext>
                </a:extLst>
              </a:tr>
              <a:tr h="248400">
                <a:tc>
                  <a:txBody>
                    <a:bodyPr/>
                    <a:lstStyle/>
                    <a:p>
                      <a:pPr defTabSz="457200">
                        <a:lnSpc>
                          <a:spcPct val="100000"/>
                        </a:lnSpc>
                        <a:defRPr/>
                      </a:pPr>
                      <a:r>
                        <a:rPr lang="ru-RU" sz="1600" b="0" strike="noStrike" spc="-1">
                          <a:solidFill>
                            <a:schemeClr val="dk1"/>
                          </a:solidFill>
                          <a:latin typeface="Times New Roman"/>
                          <a:ea typeface="Times New Roman"/>
                        </a:rPr>
                        <a:t>Культура</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3"/>
                    </a:solidFill>
                  </a:tcPr>
                </a:tc>
                <a:tc>
                  <a:txBody>
                    <a:bodyPr/>
                    <a:lstStyle/>
                    <a:p>
                      <a:pPr algn="r" defTabSz="457200">
                        <a:lnSpc>
                          <a:spcPct val="100000"/>
                        </a:lnSpc>
                        <a:defRPr/>
                      </a:pPr>
                      <a:r>
                        <a:rPr lang="ru-RU" sz="1600" b="0" strike="noStrike" spc="-1">
                          <a:solidFill>
                            <a:schemeClr val="dk1"/>
                          </a:solidFill>
                          <a:latin typeface="Times New Roman"/>
                          <a:ea typeface="Times New Roman"/>
                        </a:rPr>
                        <a:t>5 747,2</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3"/>
                    </a:solidFill>
                  </a:tcPr>
                </a:tc>
                <a:tc>
                  <a:txBody>
                    <a:bodyPr/>
                    <a:lstStyle/>
                    <a:p>
                      <a:pPr algn="r" defTabSz="457200">
                        <a:lnSpc>
                          <a:spcPct val="100000"/>
                        </a:lnSpc>
                        <a:defRPr/>
                      </a:pPr>
                      <a:r>
                        <a:rPr lang="ru-RU" sz="1600" b="0" strike="noStrike" spc="-1">
                          <a:solidFill>
                            <a:schemeClr val="dk1"/>
                          </a:solidFill>
                          <a:latin typeface="Times New Roman"/>
                          <a:ea typeface="Times New Roman"/>
                        </a:rPr>
                        <a:t>7 839</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3"/>
                    </a:solidFill>
                  </a:tcPr>
                </a:tc>
                <a:tc>
                  <a:txBody>
                    <a:bodyPr/>
                    <a:lstStyle/>
                    <a:p>
                      <a:pPr algn="r" defTabSz="457200">
                        <a:lnSpc>
                          <a:spcPct val="100000"/>
                        </a:lnSpc>
                        <a:defRPr/>
                      </a:pPr>
                      <a:r>
                        <a:rPr lang="ru-RU" sz="1600" b="0" strike="noStrike" spc="-1">
                          <a:solidFill>
                            <a:schemeClr val="dk1"/>
                          </a:solidFill>
                          <a:latin typeface="Times New Roman"/>
                          <a:ea typeface="Times New Roman"/>
                        </a:rPr>
                        <a:t>9 3</a:t>
                      </a:r>
                      <a:r>
                        <a:rPr lang="en-US" sz="1600" b="0" strike="noStrike" spc="0">
                          <a:solidFill>
                            <a:schemeClr val="dk1"/>
                          </a:solidFill>
                          <a:latin typeface="Times New Roman"/>
                          <a:ea typeface="Times New Roman"/>
                        </a:rPr>
                        <a:t>94</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3"/>
                    </a:solidFill>
                  </a:tcPr>
                </a:tc>
                <a:tc>
                  <a:txBody>
                    <a:bodyPr/>
                    <a:lstStyle/>
                    <a:p>
                      <a:pPr algn="r" defTabSz="457200">
                        <a:lnSpc>
                          <a:spcPct val="100000"/>
                        </a:lnSpc>
                        <a:defRPr/>
                      </a:pPr>
                      <a:r>
                        <a:rPr lang="ru-RU" sz="1600" b="0" strike="noStrike" spc="-1">
                          <a:solidFill>
                            <a:schemeClr val="dk1"/>
                          </a:solidFill>
                          <a:latin typeface="Times New Roman"/>
                          <a:ea typeface="Times New Roman"/>
                        </a:rPr>
                        <a:t>7 589,0</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3"/>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10 </a:t>
                      </a:r>
                      <a:r>
                        <a:rPr lang="en-US" sz="1600" b="0" strike="noStrike" spc="0">
                          <a:solidFill>
                            <a:schemeClr val="dk1"/>
                          </a:solidFill>
                          <a:latin typeface="Times New Roman"/>
                          <a:ea typeface="Times New Roman"/>
                        </a:rPr>
                        <a:t>600.8</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3"/>
                    </a:solidFill>
                  </a:tcPr>
                </a:tc>
                <a:extLst>
                  <a:ext uri="{0D108BD9-81ED-4DB2-BD59-A6C34878D82A}">
                    <a16:rowId xmlns:a16="http://schemas.microsoft.com/office/drawing/2014/main" val="10003"/>
                  </a:ext>
                </a:extLst>
              </a:tr>
              <a:tr h="248400">
                <a:tc>
                  <a:txBody>
                    <a:bodyPr/>
                    <a:lstStyle/>
                    <a:p>
                      <a:pPr defTabSz="457200">
                        <a:lnSpc>
                          <a:spcPct val="100000"/>
                        </a:lnSpc>
                        <a:defRPr/>
                      </a:pPr>
                      <a:r>
                        <a:rPr lang="ru-RU" sz="1600" b="0" strike="noStrike" spc="-1">
                          <a:solidFill>
                            <a:schemeClr val="dk1"/>
                          </a:solidFill>
                          <a:latin typeface="Times New Roman"/>
                          <a:ea typeface="Times New Roman"/>
                        </a:rPr>
                        <a:t>Другие вопросы в области культуры, кинематографии</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3">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4 789,8</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3">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7 405,2</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3">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7 691,0</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3">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8 300,0</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3">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8 946</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3">
                        <a:lumMod val="40000"/>
                        <a:lumOff val="60000"/>
                      </a:schemeClr>
                    </a:solidFill>
                  </a:tcPr>
                </a:tc>
                <a:extLst>
                  <a:ext uri="{0D108BD9-81ED-4DB2-BD59-A6C34878D82A}">
                    <a16:rowId xmlns:a16="http://schemas.microsoft.com/office/drawing/2014/main" val="10004"/>
                  </a:ext>
                </a:extLst>
              </a:tr>
            </a:tbl>
          </a:graphicData>
        </a:graphic>
      </p:graphicFrame>
      <p:pic>
        <p:nvPicPr>
          <p:cNvPr id="315" name="Рисунок 6" descr="http://slb-duma.ru/images/d_sld/NR9338ddac98f6b06837ad11ebe4647ac7.jpg"/>
          <p:cNvPicPr/>
          <p:nvPr/>
        </p:nvPicPr>
        <p:blipFill>
          <a:blip r:embed="rId3">
            <a:lum bright="10000"/>
          </a:blip>
          <a:stretch/>
        </p:blipFill>
        <p:spPr bwMode="auto">
          <a:xfrm>
            <a:off x="657360" y="4219920"/>
            <a:ext cx="3451320" cy="2162160"/>
          </a:xfrm>
          <a:prstGeom prst="rect">
            <a:avLst/>
          </a:prstGeom>
          <a:ln w="9525">
            <a:noFill/>
          </a:ln>
        </p:spPr>
      </p:pic>
      <p:pic>
        <p:nvPicPr>
          <p:cNvPr id="316" name="Рисунок 7" descr="http://eldorado.mouoslb.ru/sites/default/files/documents/%D0%B8%D1%82%D0%BE%D0%B3%D0%B8%20%D0%BA%D0%BE%D0%BD%D0%BA%D1%83%D1%80%D1%81%D0%BE%D0%B2/IMG_1429.JPG"/>
          <p:cNvPicPr/>
          <p:nvPr/>
        </p:nvPicPr>
        <p:blipFill>
          <a:blip r:embed="rId4">
            <a:lum bright="10000"/>
          </a:blip>
          <a:stretch/>
        </p:blipFill>
        <p:spPr bwMode="auto">
          <a:xfrm>
            <a:off x="8494560" y="4219920"/>
            <a:ext cx="3038400" cy="2162160"/>
          </a:xfrm>
          <a:prstGeom prst="rect">
            <a:avLst/>
          </a:prstGeom>
          <a:ln w="9525">
            <a:noFill/>
          </a:ln>
        </p:spPr>
      </p:pic>
      <p:graphicFrame>
        <p:nvGraphicFramePr>
          <p:cNvPr id="2" name="Диаграмма 1"/>
          <p:cNvGraphicFramePr>
            <a:graphicFrameLocks/>
          </p:cNvGraphicFramePr>
          <p:nvPr/>
        </p:nvGraphicFramePr>
        <p:xfrm>
          <a:off x="4223792" y="3933056"/>
          <a:ext cx="4176464" cy="266429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8"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319" name="Заголовок 1"/>
          <p:cNvSpPr/>
          <p:nvPr/>
        </p:nvSpPr>
        <p:spPr bwMode="auto">
          <a:xfrm>
            <a:off x="657360" y="474120"/>
            <a:ext cx="10875600" cy="7023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algn="ctr" defTabSz="342900">
              <a:lnSpc>
                <a:spcPct val="100000"/>
              </a:lnSpc>
              <a:defRPr/>
            </a:pPr>
            <a:r>
              <a:rPr lang="ru-RU" sz="2000" b="1" strike="noStrike" spc="-1">
                <a:solidFill>
                  <a:schemeClr val="lt2">
                    <a:lumMod val="25000"/>
                  </a:schemeClr>
                </a:solidFill>
                <a:latin typeface="Times New Roman"/>
                <a:ea typeface="Times New Roman"/>
              </a:rPr>
              <a:t>Социальная политика</a:t>
            </a:r>
            <a:br>
              <a:rPr sz="2000"/>
            </a:br>
            <a:r>
              <a:rPr lang="ru-RU" sz="2000" b="0" strike="noStrike" spc="-1">
                <a:solidFill>
                  <a:srgbClr val="000000"/>
                </a:solidFill>
                <a:latin typeface="Century Gothic"/>
                <a:ea typeface="Times New Roman"/>
              </a:rPr>
              <a:t>118</a:t>
            </a:r>
            <a:r>
              <a:rPr lang="ru-RU" sz="2000" b="1" strike="noStrike" spc="-1">
                <a:solidFill>
                  <a:schemeClr val="lt2">
                    <a:lumMod val="25000"/>
                  </a:schemeClr>
                </a:solidFill>
                <a:latin typeface="Times New Roman"/>
                <a:ea typeface="Times New Roman"/>
              </a:rPr>
              <a:t> 9</a:t>
            </a:r>
            <a:r>
              <a:rPr lang="en-US" sz="2000" b="1" strike="noStrike" spc="0">
                <a:solidFill>
                  <a:schemeClr val="lt2">
                    <a:lumMod val="25000"/>
                  </a:schemeClr>
                </a:solidFill>
                <a:latin typeface="Times New Roman"/>
                <a:ea typeface="Times New Roman"/>
              </a:rPr>
              <a:t>3</a:t>
            </a:r>
            <a:r>
              <a:rPr lang="ru-RU" sz="2000" b="1" strike="noStrike" spc="0">
                <a:solidFill>
                  <a:schemeClr val="lt2">
                    <a:lumMod val="25000"/>
                  </a:schemeClr>
                </a:solidFill>
                <a:latin typeface="Times New Roman"/>
                <a:ea typeface="Times New Roman"/>
              </a:rPr>
              <a:t>7,</a:t>
            </a:r>
            <a:r>
              <a:rPr lang="en-US" sz="2000" b="1" strike="noStrike" spc="0">
                <a:solidFill>
                  <a:schemeClr val="lt2">
                    <a:lumMod val="25000"/>
                  </a:schemeClr>
                </a:solidFill>
                <a:latin typeface="Times New Roman"/>
                <a:ea typeface="Times New Roman"/>
              </a:rPr>
              <a:t>4</a:t>
            </a:r>
            <a:r>
              <a:rPr lang="ru-RU" sz="2000" b="1" strike="noStrike" spc="0">
                <a:solidFill>
                  <a:schemeClr val="lt2">
                    <a:lumMod val="25000"/>
                  </a:schemeClr>
                </a:solidFill>
                <a:latin typeface="Times New Roman"/>
                <a:ea typeface="Times New Roman"/>
              </a:rPr>
              <a:t> </a:t>
            </a:r>
            <a:r>
              <a:rPr lang="ru-RU" sz="2000" b="0" strike="noStrike" spc="-1">
                <a:solidFill>
                  <a:schemeClr val="lt2">
                    <a:lumMod val="25000"/>
                  </a:schemeClr>
                </a:solidFill>
                <a:latin typeface="Times New Roman"/>
                <a:ea typeface="Times New Roman"/>
              </a:rPr>
              <a:t>тыс. руб. – будет направлено на финансирование социальной политики в 2025 году</a:t>
            </a:r>
            <a:endParaRPr lang="ru-RU" sz="2000" b="0" strike="noStrike" spc="-1">
              <a:solidFill>
                <a:srgbClr val="FFFFFF"/>
              </a:solidFill>
              <a:latin typeface="Arial"/>
            </a:endParaRPr>
          </a:p>
        </p:txBody>
      </p:sp>
      <p:graphicFrame>
        <p:nvGraphicFramePr>
          <p:cNvPr id="320" name="Содержимое 4"/>
          <p:cNvGraphicFramePr>
            <a:graphicFrameLocks/>
          </p:cNvGraphicFramePr>
          <p:nvPr/>
        </p:nvGraphicFramePr>
        <p:xfrm>
          <a:off x="657360" y="1440360"/>
          <a:ext cx="10876680" cy="2164080"/>
        </p:xfrm>
        <a:graphic>
          <a:graphicData uri="http://schemas.openxmlformats.org/drawingml/2006/table">
            <a:tbl>
              <a:tblPr/>
              <a:tblGrid>
                <a:gridCol w="5388480">
                  <a:extLst>
                    <a:ext uri="{9D8B030D-6E8A-4147-A177-3AD203B41FA5}">
                      <a16:colId xmlns:a16="http://schemas.microsoft.com/office/drawing/2014/main" val="20000"/>
                    </a:ext>
                  </a:extLst>
                </a:gridCol>
                <a:gridCol w="1097640">
                  <a:extLst>
                    <a:ext uri="{9D8B030D-6E8A-4147-A177-3AD203B41FA5}">
                      <a16:colId xmlns:a16="http://schemas.microsoft.com/office/drawing/2014/main" val="20001"/>
                    </a:ext>
                  </a:extLst>
                </a:gridCol>
                <a:gridCol w="1097640">
                  <a:extLst>
                    <a:ext uri="{9D8B030D-6E8A-4147-A177-3AD203B41FA5}">
                      <a16:colId xmlns:a16="http://schemas.microsoft.com/office/drawing/2014/main" val="20002"/>
                    </a:ext>
                  </a:extLst>
                </a:gridCol>
                <a:gridCol w="1097640">
                  <a:extLst>
                    <a:ext uri="{9D8B030D-6E8A-4147-A177-3AD203B41FA5}">
                      <a16:colId xmlns:a16="http://schemas.microsoft.com/office/drawing/2014/main" val="20003"/>
                    </a:ext>
                  </a:extLst>
                </a:gridCol>
                <a:gridCol w="1097640">
                  <a:extLst>
                    <a:ext uri="{9D8B030D-6E8A-4147-A177-3AD203B41FA5}">
                      <a16:colId xmlns:a16="http://schemas.microsoft.com/office/drawing/2014/main" val="20004"/>
                    </a:ext>
                  </a:extLst>
                </a:gridCol>
                <a:gridCol w="1097640">
                  <a:extLst>
                    <a:ext uri="{9D8B030D-6E8A-4147-A177-3AD203B41FA5}">
                      <a16:colId xmlns:a16="http://schemas.microsoft.com/office/drawing/2014/main" val="20005"/>
                    </a:ext>
                  </a:extLst>
                </a:gridCol>
              </a:tblGrid>
              <a:tr h="370800">
                <a:tc>
                  <a:txBody>
                    <a:bodyPr/>
                    <a:lstStyle/>
                    <a:p>
                      <a:pPr algn="ctr" defTabSz="457200">
                        <a:lnSpc>
                          <a:spcPct val="100000"/>
                        </a:lnSpc>
                        <a:defRPr/>
                      </a:pPr>
                      <a:r>
                        <a:rPr lang="ru-RU" sz="1600" b="1" strike="noStrike" spc="-1">
                          <a:solidFill>
                            <a:schemeClr val="lt1"/>
                          </a:solidFill>
                          <a:latin typeface="Times New Roman"/>
                          <a:ea typeface="Times New Roman"/>
                        </a:rPr>
                        <a:t>Подраздел</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2023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2024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2025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2026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600" b="1" strike="noStrike" spc="-1">
                          <a:solidFill>
                            <a:schemeClr val="lt1"/>
                          </a:solidFill>
                          <a:latin typeface="Times New Roman"/>
                          <a:ea typeface="Times New Roman"/>
                        </a:rPr>
                        <a:t>2027 год  тыс. руб.</a:t>
                      </a:r>
                      <a:endParaRPr lang="ru-RU" sz="1600" b="0" strike="noStrike" spc="-1">
                        <a:solidFill>
                          <a:srgbClr val="FFFFFF"/>
                        </a:solidFill>
                        <a:latin typeface="Arial"/>
                      </a:endParaRPr>
                    </a:p>
                    <a:p>
                      <a:pPr algn="ctr" defTabSz="457200">
                        <a:lnSpc>
                          <a:spcPct val="100000"/>
                        </a:lnSpc>
                        <a:tabLst>
                          <a:tab pos="0" algn="l"/>
                        </a:tabLst>
                        <a:defRPr/>
                      </a:pP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defRPr/>
                      </a:pPr>
                      <a:r>
                        <a:rPr lang="ru-RU" sz="1600" b="1" strike="noStrike" spc="-1">
                          <a:solidFill>
                            <a:schemeClr val="dk1"/>
                          </a:solidFill>
                          <a:latin typeface="Times New Roman"/>
                          <a:ea typeface="Times New Roman"/>
                        </a:rPr>
                        <a:t>Социальная политика, всего</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92 431,7</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95 541,6</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118 9</a:t>
                      </a:r>
                      <a:r>
                        <a:rPr lang="en-US" sz="1600" b="0" strike="noStrike" spc="0">
                          <a:solidFill>
                            <a:schemeClr val="dk1"/>
                          </a:solidFill>
                          <a:latin typeface="Times New Roman"/>
                          <a:ea typeface="Times New Roman"/>
                        </a:rPr>
                        <a:t>3</a:t>
                      </a:r>
                      <a:r>
                        <a:rPr lang="ru-RU" sz="1600" b="0" strike="noStrike" spc="0">
                          <a:solidFill>
                            <a:schemeClr val="dk1"/>
                          </a:solidFill>
                          <a:latin typeface="Times New Roman"/>
                          <a:ea typeface="Times New Roman"/>
                        </a:rPr>
                        <a:t>7,</a:t>
                      </a:r>
                      <a:r>
                        <a:rPr lang="en-US" sz="1600" b="0" strike="noStrike" spc="0">
                          <a:solidFill>
                            <a:schemeClr val="dk1"/>
                          </a:solidFill>
                          <a:latin typeface="Times New Roman"/>
                          <a:ea typeface="Times New Roman"/>
                        </a:rPr>
                        <a:t>4</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122 1</a:t>
                      </a:r>
                      <a:r>
                        <a:rPr lang="en-US" sz="1600" b="0" strike="noStrike" spc="0">
                          <a:solidFill>
                            <a:schemeClr val="dk1"/>
                          </a:solidFill>
                          <a:latin typeface="Times New Roman"/>
                          <a:ea typeface="Times New Roman"/>
                        </a:rPr>
                        <a:t>5</a:t>
                      </a:r>
                      <a:r>
                        <a:rPr lang="ru-RU" sz="1600" b="0" strike="noStrike" spc="0">
                          <a:solidFill>
                            <a:schemeClr val="dk1"/>
                          </a:solidFill>
                          <a:latin typeface="Times New Roman"/>
                          <a:ea typeface="Times New Roman"/>
                        </a:rPr>
                        <a:t>5</a:t>
                      </a:r>
                      <a:r>
                        <a:rPr lang="en-US" sz="1600" b="0" strike="noStrike" spc="0">
                          <a:solidFill>
                            <a:schemeClr val="dk1"/>
                          </a:solidFill>
                          <a:latin typeface="Times New Roman"/>
                          <a:ea typeface="Times New Roman"/>
                        </a:rPr>
                        <a:t>.7</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126 6</a:t>
                      </a:r>
                      <a:r>
                        <a:rPr lang="en-US" sz="1600" b="0" strike="noStrike" spc="0">
                          <a:solidFill>
                            <a:schemeClr val="dk1"/>
                          </a:solidFill>
                          <a:latin typeface="Times New Roman"/>
                          <a:ea typeface="Times New Roman"/>
                        </a:rPr>
                        <a:t>53</a:t>
                      </a:r>
                      <a:r>
                        <a:rPr lang="ru-RU" sz="1600" b="0" strike="noStrike" spc="0">
                          <a:solidFill>
                            <a:schemeClr val="dk1"/>
                          </a:solidFill>
                          <a:latin typeface="Times New Roman"/>
                          <a:ea typeface="Times New Roman"/>
                        </a:rPr>
                        <a:t>,</a:t>
                      </a:r>
                      <a:r>
                        <a:rPr lang="en-US" sz="1600" b="0" strike="noStrike" spc="0">
                          <a:solidFill>
                            <a:schemeClr val="dk1"/>
                          </a:solidFill>
                          <a:latin typeface="Times New Roman"/>
                          <a:ea typeface="Times New Roman"/>
                        </a:rPr>
                        <a:t>7</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r h="248400">
                <a:tc>
                  <a:txBody>
                    <a:bodyPr/>
                    <a:lstStyle/>
                    <a:p>
                      <a:pPr defTabSz="457200">
                        <a:lnSpc>
                          <a:spcPct val="100000"/>
                        </a:lnSpc>
                        <a:defRPr/>
                      </a:pPr>
                      <a:r>
                        <a:rPr lang="ru-RU" sz="1600" b="0" strike="noStrike" spc="-1">
                          <a:solidFill>
                            <a:schemeClr val="dk1"/>
                          </a:solidFill>
                          <a:latin typeface="Times New Roman"/>
                          <a:ea typeface="Times New Roman"/>
                        </a:rPr>
                        <a:t>Социальное обеспечение населения</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600" b="0" strike="noStrike" spc="-1">
                          <a:solidFill>
                            <a:schemeClr val="dk1"/>
                          </a:solidFill>
                          <a:latin typeface="Times New Roman"/>
                          <a:ea typeface="Times New Roman"/>
                        </a:rPr>
                        <a:t>83 531,7</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600" b="0" strike="noStrike" spc="-1">
                          <a:solidFill>
                            <a:schemeClr val="dk1"/>
                          </a:solidFill>
                          <a:latin typeface="Times New Roman"/>
                          <a:ea typeface="Times New Roman"/>
                        </a:rPr>
                        <a:t>86 548,2</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108 4</a:t>
                      </a:r>
                      <a:r>
                        <a:rPr lang="en-US" sz="1600" b="0" strike="noStrike" spc="0">
                          <a:solidFill>
                            <a:schemeClr val="dk1"/>
                          </a:solidFill>
                          <a:latin typeface="Times New Roman"/>
                          <a:ea typeface="Times New Roman"/>
                        </a:rPr>
                        <a:t>6</a:t>
                      </a:r>
                      <a:r>
                        <a:rPr lang="ru-RU" sz="1600" b="0" strike="noStrike" spc="0">
                          <a:solidFill>
                            <a:schemeClr val="dk1"/>
                          </a:solidFill>
                          <a:latin typeface="Times New Roman"/>
                          <a:ea typeface="Times New Roman"/>
                        </a:rPr>
                        <a:t>9,</a:t>
                      </a:r>
                      <a:r>
                        <a:rPr lang="en-US" sz="1600" b="0" strike="noStrike" spc="0">
                          <a:solidFill>
                            <a:schemeClr val="dk1"/>
                          </a:solidFill>
                          <a:latin typeface="Times New Roman"/>
                          <a:ea typeface="Times New Roman"/>
                        </a:rPr>
                        <a:t>6</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112 6</a:t>
                      </a:r>
                      <a:r>
                        <a:rPr lang="en-US" sz="1600" b="0" strike="noStrike" spc="0">
                          <a:solidFill>
                            <a:schemeClr val="dk1"/>
                          </a:solidFill>
                          <a:latin typeface="Times New Roman"/>
                          <a:ea typeface="Times New Roman"/>
                        </a:rPr>
                        <a:t>8</a:t>
                      </a:r>
                      <a:r>
                        <a:rPr lang="ru-RU" sz="1600" b="0" strike="noStrike" spc="0">
                          <a:solidFill>
                            <a:schemeClr val="dk1"/>
                          </a:solidFill>
                          <a:latin typeface="Times New Roman"/>
                          <a:ea typeface="Times New Roman"/>
                        </a:rPr>
                        <a:t>7,</a:t>
                      </a:r>
                      <a:r>
                        <a:rPr lang="en-US" sz="1600" b="0" strike="noStrike" spc="0">
                          <a:solidFill>
                            <a:schemeClr val="dk1"/>
                          </a:solidFill>
                          <a:latin typeface="Times New Roman"/>
                          <a:ea typeface="Times New Roman"/>
                        </a:rPr>
                        <a:t>9</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117 1</a:t>
                      </a:r>
                      <a:r>
                        <a:rPr lang="en-US" sz="1600" b="0" strike="noStrike" spc="0">
                          <a:solidFill>
                            <a:schemeClr val="dk1"/>
                          </a:solidFill>
                          <a:latin typeface="Times New Roman"/>
                          <a:ea typeface="Times New Roman"/>
                        </a:rPr>
                        <a:t>85</a:t>
                      </a:r>
                      <a:r>
                        <a:rPr lang="ru-RU" sz="1600" b="0" strike="noStrike" spc="0">
                          <a:solidFill>
                            <a:schemeClr val="dk1"/>
                          </a:solidFill>
                          <a:latin typeface="Times New Roman"/>
                          <a:ea typeface="Times New Roman"/>
                        </a:rPr>
                        <a:t>,</a:t>
                      </a:r>
                      <a:r>
                        <a:rPr lang="en-US" sz="1600" b="0" strike="noStrike" spc="0">
                          <a:solidFill>
                            <a:schemeClr val="dk1"/>
                          </a:solidFill>
                          <a:latin typeface="Times New Roman"/>
                          <a:ea typeface="Times New Roman"/>
                        </a:rPr>
                        <a:t>9</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extLst>
                  <a:ext uri="{0D108BD9-81ED-4DB2-BD59-A6C34878D82A}">
                    <a16:rowId xmlns:a16="http://schemas.microsoft.com/office/drawing/2014/main" val="10002"/>
                  </a:ext>
                </a:extLst>
              </a:tr>
              <a:tr h="248400">
                <a:tc>
                  <a:txBody>
                    <a:bodyPr/>
                    <a:lstStyle/>
                    <a:p>
                      <a:pPr defTabSz="457200">
                        <a:lnSpc>
                          <a:spcPct val="100000"/>
                        </a:lnSpc>
                        <a:defRPr/>
                      </a:pPr>
                      <a:r>
                        <a:rPr lang="ru-RU" sz="1600" b="0" strike="noStrike" spc="-1">
                          <a:solidFill>
                            <a:schemeClr val="dk1"/>
                          </a:solidFill>
                          <a:latin typeface="Times New Roman"/>
                          <a:ea typeface="Times New Roman"/>
                        </a:rPr>
                        <a:t>Другие вопросы в области социальной политики</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7 900</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7 993,4</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9 467,8</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9 467,8</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9 467,8</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40000"/>
                        <a:lumOff val="60000"/>
                      </a:schemeClr>
                    </a:solidFill>
                  </a:tcPr>
                </a:tc>
                <a:extLst>
                  <a:ext uri="{0D108BD9-81ED-4DB2-BD59-A6C34878D82A}">
                    <a16:rowId xmlns:a16="http://schemas.microsoft.com/office/drawing/2014/main" val="10003"/>
                  </a:ext>
                </a:extLst>
              </a:tr>
              <a:tr h="248400">
                <a:tc>
                  <a:txBody>
                    <a:bodyPr/>
                    <a:lstStyle/>
                    <a:p>
                      <a:pPr defTabSz="457200">
                        <a:lnSpc>
                          <a:spcPct val="100000"/>
                        </a:lnSpc>
                        <a:defRPr/>
                      </a:pPr>
                      <a:r>
                        <a:rPr lang="ru-RU" sz="1600" b="0" strike="noStrike" spc="-1">
                          <a:solidFill>
                            <a:schemeClr val="dk1"/>
                          </a:solidFill>
                          <a:latin typeface="Times New Roman"/>
                          <a:ea typeface="Times New Roman"/>
                        </a:rPr>
                        <a:t>Охрана семьи и детства</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40000"/>
                        <a:lumOff val="60000"/>
                      </a:schemeClr>
                    </a:solidFill>
                  </a:tcPr>
                </a:tc>
                <a:tc>
                  <a:txBody>
                    <a:bodyPr/>
                    <a:lstStyle/>
                    <a:p>
                      <a:pPr>
                        <a:defRPr/>
                      </a:pPr>
                      <a:endParaRPr lang="ru-RU" sz="16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1000</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40000"/>
                        <a:lumOff val="60000"/>
                      </a:schemeClr>
                    </a:solidFill>
                  </a:tcPr>
                </a:tc>
                <a:tc>
                  <a:txBody>
                    <a:bodyPr/>
                    <a:lstStyle/>
                    <a:p>
                      <a:pPr>
                        <a:defRPr/>
                      </a:pPr>
                      <a:r>
                        <a:rPr lang="en-US" sz="1600" b="0" strike="noStrike" spc="-1">
                          <a:solidFill>
                            <a:srgbClr val="000000"/>
                          </a:solidFill>
                          <a:latin typeface="Arial"/>
                        </a:rPr>
                        <a:t>1000</a:t>
                      </a:r>
                      <a:endParaRPr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40000"/>
                        <a:lumOff val="60000"/>
                      </a:schemeClr>
                    </a:solidFill>
                  </a:tcPr>
                </a:tc>
                <a:tc>
                  <a:txBody>
                    <a:bodyPr/>
                    <a:lstStyle/>
                    <a:p>
                      <a:pPr>
                        <a:defRPr/>
                      </a:pPr>
                      <a:endParaRPr lang="ru-RU" sz="16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40000"/>
                        <a:lumOff val="60000"/>
                      </a:schemeClr>
                    </a:solidFill>
                  </a:tcPr>
                </a:tc>
                <a:tc>
                  <a:txBody>
                    <a:bodyPr/>
                    <a:lstStyle/>
                    <a:p>
                      <a:pPr>
                        <a:defRPr/>
                      </a:pPr>
                      <a:endParaRPr lang="ru-RU" sz="16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40000"/>
                        <a:lumOff val="60000"/>
                      </a:schemeClr>
                    </a:solidFill>
                  </a:tcPr>
                </a:tc>
                <a:extLst>
                  <a:ext uri="{0D108BD9-81ED-4DB2-BD59-A6C34878D82A}">
                    <a16:rowId xmlns:a16="http://schemas.microsoft.com/office/drawing/2014/main" val="10004"/>
                  </a:ext>
                </a:extLst>
              </a:tr>
            </a:tbl>
          </a:graphicData>
        </a:graphic>
      </p:graphicFrame>
      <p:pic>
        <p:nvPicPr>
          <p:cNvPr id="321" name="Рисунок 6" descr="https://pp.userapi.com/c824701/v824701033/2f10e/AGSMaXAm-Ho.jpg"/>
          <p:cNvPicPr/>
          <p:nvPr/>
        </p:nvPicPr>
        <p:blipFill>
          <a:blip r:embed="rId3">
            <a:lum bright="10000"/>
          </a:blip>
          <a:stretch/>
        </p:blipFill>
        <p:spPr bwMode="auto">
          <a:xfrm>
            <a:off x="657360" y="3962519"/>
            <a:ext cx="3799440" cy="2419560"/>
          </a:xfrm>
          <a:prstGeom prst="rect">
            <a:avLst/>
          </a:prstGeom>
          <a:ln w="9525">
            <a:noFill/>
          </a:ln>
        </p:spPr>
      </p:pic>
      <p:graphicFrame>
        <p:nvGraphicFramePr>
          <p:cNvPr id="2" name="Диаграмма 1"/>
          <p:cNvGraphicFramePr>
            <a:graphicFrameLocks/>
          </p:cNvGraphicFramePr>
          <p:nvPr/>
        </p:nvGraphicFramePr>
        <p:xfrm>
          <a:off x="4583832" y="3962519"/>
          <a:ext cx="6949128" cy="241956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Diagram1"/>
          <p:cNvGraphicFramePr>
            <a:graphicFrameLocks/>
          </p:cNvGraphicFramePr>
          <p:nvPr/>
        </p:nvGraphicFramePr>
        <p:xfrm>
          <a:off x="551384" y="1556792"/>
          <a:ext cx="10875600" cy="4976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5"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a:t>
            </a:r>
            <a:r>
              <a:rPr lang="ru-RU" sz="1800" b="0" strike="noStrike" spc="-1">
                <a:solidFill>
                  <a:schemeClr val="accent5">
                    <a:lumMod val="50000"/>
                  </a:schemeClr>
                </a:solidFill>
                <a:latin typeface="Times New Roman"/>
                <a:ea typeface="Times New Roman"/>
              </a:rPr>
              <a:t> Вводная часть</a:t>
            </a:r>
            <a:endParaRPr lang="ru-RU" sz="1800" b="0" strike="noStrike" spc="-1">
              <a:solidFill>
                <a:srgbClr val="FFFFFF"/>
              </a:solidFill>
              <a:latin typeface="Arial"/>
            </a:endParaRPr>
          </a:p>
        </p:txBody>
      </p:sp>
      <p:sp>
        <p:nvSpPr>
          <p:cNvPr id="186" name="CustomShape 1"/>
          <p:cNvSpPr/>
          <p:nvPr/>
        </p:nvSpPr>
        <p:spPr bwMode="auto">
          <a:xfrm>
            <a:off x="657360" y="474120"/>
            <a:ext cx="10875600" cy="866648"/>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ru-RU" sz="3200" b="1" strike="noStrike" spc="-1">
                <a:solidFill>
                  <a:srgbClr val="572314"/>
                </a:solidFill>
                <a:latin typeface="Times New Roman"/>
                <a:ea typeface="Times New Roman"/>
              </a:rPr>
              <a:t>Бюджетный процесс </a:t>
            </a:r>
            <a:r>
              <a:rPr lang="ru-RU" sz="3200" b="0" strike="noStrike" spc="-1">
                <a:solidFill>
                  <a:srgbClr val="572314"/>
                </a:solidFill>
                <a:latin typeface="Times New Roman"/>
                <a:ea typeface="Times New Roman"/>
              </a:rPr>
              <a:t>– ежегодное формирование и исполнение бюджета</a:t>
            </a:r>
            <a:endParaRPr lang="ru-RU" sz="3200" b="0" strike="noStrike" spc="-1">
              <a:solidFill>
                <a:srgbClr val="FFFFFF"/>
              </a:solidFill>
              <a:latin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23"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324" name="Заголовок 1"/>
          <p:cNvSpPr/>
          <p:nvPr/>
        </p:nvSpPr>
        <p:spPr bwMode="auto">
          <a:xfrm>
            <a:off x="657360" y="474120"/>
            <a:ext cx="10875600" cy="702360"/>
          </a:xfrm>
          <a:prstGeom prst="rect">
            <a:avLst/>
          </a:prstGeom>
          <a:noFill/>
          <a:ln w="0">
            <a:noFill/>
          </a:ln>
        </p:spPr>
        <p:style>
          <a:lnRef idx="0">
            <a:srgbClr val="FFFFFF"/>
          </a:lnRef>
          <a:fillRef idx="0">
            <a:srgbClr val="FFFFFF"/>
          </a:fillRef>
          <a:effectRef idx="0">
            <a:srgbClr val="FFFFFF"/>
          </a:effectRef>
          <a:fontRef idx="minor"/>
        </p:style>
        <p:txBody>
          <a:bodyPr vertOverflow="overflow" horzOverflow="overflow" vert="horz" wrap="square" lIns="90000" tIns="45000" rIns="90000" bIns="45000" numCol="1" spcCol="0" rtlCol="0" fromWordArt="0" anchor="t" anchorCtr="0" forceAA="0" compatLnSpc="0">
            <a:normAutofit fontScale="95000" lnSpcReduction="1000"/>
          </a:bodyPr>
          <a:lstStyle/>
          <a:p>
            <a:pPr algn="ctr" defTabSz="342900">
              <a:lnSpc>
                <a:spcPct val="100000"/>
              </a:lnSpc>
              <a:defRPr/>
            </a:pPr>
            <a:r>
              <a:rPr lang="ru-RU" sz="2000" b="1" strike="noStrike" spc="-1">
                <a:solidFill>
                  <a:schemeClr val="lt1"/>
                </a:solidFill>
                <a:latin typeface="Times New Roman"/>
                <a:ea typeface="Times New Roman"/>
              </a:rPr>
              <a:t>Физическая культура и спорт</a:t>
            </a:r>
            <a:br>
              <a:rPr sz="2000"/>
            </a:br>
            <a:r>
              <a:rPr lang="ru-RU" sz="2000" b="1" strike="noStrike" spc="-1">
                <a:solidFill>
                  <a:schemeClr val="lt1"/>
                </a:solidFill>
                <a:latin typeface="Times New Roman"/>
                <a:ea typeface="Times New Roman"/>
              </a:rPr>
              <a:t>4</a:t>
            </a:r>
            <a:r>
              <a:rPr lang="en-US" sz="2000" b="1" strike="noStrike" spc="0">
                <a:solidFill>
                  <a:schemeClr val="lt1"/>
                </a:solidFill>
                <a:latin typeface="Times New Roman"/>
                <a:ea typeface="Times New Roman"/>
              </a:rPr>
              <a:t>2</a:t>
            </a:r>
            <a:r>
              <a:rPr lang="ru-RU" sz="2000" b="1" strike="noStrike" spc="0">
                <a:solidFill>
                  <a:schemeClr val="lt1"/>
                </a:solidFill>
                <a:latin typeface="Times New Roman"/>
                <a:ea typeface="Times New Roman"/>
              </a:rPr>
              <a:t> </a:t>
            </a:r>
            <a:r>
              <a:rPr lang="en-US" sz="2000" b="1" strike="noStrike" spc="0">
                <a:solidFill>
                  <a:schemeClr val="lt1"/>
                </a:solidFill>
                <a:latin typeface="Times New Roman"/>
                <a:ea typeface="Times New Roman"/>
              </a:rPr>
              <a:t>4</a:t>
            </a:r>
            <a:r>
              <a:rPr lang="ru-RU" sz="2000" b="1" strike="noStrike" spc="0">
                <a:solidFill>
                  <a:schemeClr val="lt1"/>
                </a:solidFill>
                <a:latin typeface="Times New Roman"/>
                <a:ea typeface="Times New Roman"/>
              </a:rPr>
              <a:t>9</a:t>
            </a:r>
            <a:r>
              <a:rPr lang="en-US" sz="2000" b="1" strike="noStrike" spc="0">
                <a:solidFill>
                  <a:schemeClr val="lt1"/>
                </a:solidFill>
                <a:latin typeface="Times New Roman"/>
                <a:ea typeface="Times New Roman"/>
              </a:rPr>
              <a:t>6</a:t>
            </a:r>
            <a:r>
              <a:rPr lang="ru-RU" sz="2000" b="1" strike="noStrike" spc="0">
                <a:solidFill>
                  <a:schemeClr val="lt1"/>
                </a:solidFill>
                <a:latin typeface="Times New Roman"/>
                <a:ea typeface="Times New Roman"/>
              </a:rPr>
              <a:t>,</a:t>
            </a:r>
            <a:r>
              <a:rPr lang="en-US" sz="2000" b="1" strike="noStrike" spc="0">
                <a:solidFill>
                  <a:schemeClr val="lt1"/>
                </a:solidFill>
                <a:latin typeface="Times New Roman"/>
                <a:ea typeface="Times New Roman"/>
              </a:rPr>
              <a:t>6</a:t>
            </a:r>
            <a:r>
              <a:rPr lang="ru-RU" sz="2000" b="0" strike="noStrike" spc="-1">
                <a:solidFill>
                  <a:schemeClr val="lt1"/>
                </a:solidFill>
                <a:latin typeface="Times New Roman"/>
                <a:ea typeface="Times New Roman"/>
              </a:rPr>
              <a:t> тыс. руб. – будет направлено на финансирование физической культуры и спорта в 2025 году</a:t>
            </a:r>
            <a:endParaRPr lang="ru-RU" sz="2000" b="0" strike="noStrike" spc="-1">
              <a:solidFill>
                <a:srgbClr val="FFFFFF"/>
              </a:solidFill>
              <a:latin typeface="Arial"/>
            </a:endParaRPr>
          </a:p>
        </p:txBody>
      </p:sp>
      <p:graphicFrame>
        <p:nvGraphicFramePr>
          <p:cNvPr id="325" name="Содержимое 4"/>
          <p:cNvGraphicFramePr>
            <a:graphicFrameLocks/>
          </p:cNvGraphicFramePr>
          <p:nvPr/>
        </p:nvGraphicFramePr>
        <p:xfrm>
          <a:off x="657360" y="1394640"/>
          <a:ext cx="10876680" cy="2011680"/>
        </p:xfrm>
        <a:graphic>
          <a:graphicData uri="http://schemas.openxmlformats.org/drawingml/2006/table">
            <a:tbl>
              <a:tblPr/>
              <a:tblGrid>
                <a:gridCol w="5388480">
                  <a:extLst>
                    <a:ext uri="{9D8B030D-6E8A-4147-A177-3AD203B41FA5}">
                      <a16:colId xmlns:a16="http://schemas.microsoft.com/office/drawing/2014/main" val="20000"/>
                    </a:ext>
                  </a:extLst>
                </a:gridCol>
                <a:gridCol w="1097640">
                  <a:extLst>
                    <a:ext uri="{9D8B030D-6E8A-4147-A177-3AD203B41FA5}">
                      <a16:colId xmlns:a16="http://schemas.microsoft.com/office/drawing/2014/main" val="20001"/>
                    </a:ext>
                  </a:extLst>
                </a:gridCol>
                <a:gridCol w="1097640">
                  <a:extLst>
                    <a:ext uri="{9D8B030D-6E8A-4147-A177-3AD203B41FA5}">
                      <a16:colId xmlns:a16="http://schemas.microsoft.com/office/drawing/2014/main" val="20002"/>
                    </a:ext>
                  </a:extLst>
                </a:gridCol>
                <a:gridCol w="1097640">
                  <a:extLst>
                    <a:ext uri="{9D8B030D-6E8A-4147-A177-3AD203B41FA5}">
                      <a16:colId xmlns:a16="http://schemas.microsoft.com/office/drawing/2014/main" val="20003"/>
                    </a:ext>
                  </a:extLst>
                </a:gridCol>
                <a:gridCol w="1097640">
                  <a:extLst>
                    <a:ext uri="{9D8B030D-6E8A-4147-A177-3AD203B41FA5}">
                      <a16:colId xmlns:a16="http://schemas.microsoft.com/office/drawing/2014/main" val="20004"/>
                    </a:ext>
                  </a:extLst>
                </a:gridCol>
                <a:gridCol w="1097640">
                  <a:extLst>
                    <a:ext uri="{9D8B030D-6E8A-4147-A177-3AD203B41FA5}">
                      <a16:colId xmlns:a16="http://schemas.microsoft.com/office/drawing/2014/main" val="20005"/>
                    </a:ext>
                  </a:extLst>
                </a:gridCol>
              </a:tblGrid>
              <a:tr h="370800">
                <a:tc>
                  <a:txBody>
                    <a:bodyPr/>
                    <a:lstStyle/>
                    <a:p>
                      <a:pPr algn="ctr" defTabSz="457200">
                        <a:lnSpc>
                          <a:spcPct val="100000"/>
                        </a:lnSpc>
                        <a:defRPr/>
                      </a:pPr>
                      <a:r>
                        <a:rPr lang="ru-RU" sz="1800" b="1" strike="noStrike" spc="-1">
                          <a:solidFill>
                            <a:schemeClr val="lt1"/>
                          </a:solidFill>
                          <a:latin typeface="Times New Roman"/>
                          <a:ea typeface="Times New Roman"/>
                        </a:rPr>
                        <a:t>Подраздел</a:t>
                      </a:r>
                      <a:endParaRPr lang="ru-RU" sz="18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800" b="1" strike="noStrike" spc="-1">
                          <a:solidFill>
                            <a:schemeClr val="lt1"/>
                          </a:solidFill>
                          <a:latin typeface="Times New Roman"/>
                          <a:ea typeface="Times New Roman"/>
                        </a:rPr>
                        <a:t>2023 год  тыс. руб.</a:t>
                      </a:r>
                      <a:endParaRPr lang="ru-RU" sz="18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800" b="1" strike="noStrike" spc="-1">
                          <a:solidFill>
                            <a:schemeClr val="lt1"/>
                          </a:solidFill>
                          <a:latin typeface="Times New Roman"/>
                          <a:ea typeface="Times New Roman"/>
                        </a:rPr>
                        <a:t>2024 год  тыс. руб.</a:t>
                      </a:r>
                      <a:endParaRPr lang="ru-RU" sz="18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800" b="1" strike="noStrike" spc="-1">
                          <a:solidFill>
                            <a:schemeClr val="lt1"/>
                          </a:solidFill>
                          <a:latin typeface="Times New Roman"/>
                          <a:ea typeface="Times New Roman"/>
                        </a:rPr>
                        <a:t>2025 год  тыс. руб.</a:t>
                      </a:r>
                      <a:endParaRPr lang="ru-RU" sz="18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800" b="1" strike="noStrike" spc="-1">
                          <a:solidFill>
                            <a:schemeClr val="lt1"/>
                          </a:solidFill>
                          <a:latin typeface="Times New Roman"/>
                          <a:ea typeface="Times New Roman"/>
                        </a:rPr>
                        <a:t>2026 год  тыс. руб.</a:t>
                      </a:r>
                      <a:endParaRPr lang="ru-RU" sz="18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800" b="1" strike="noStrike" spc="-1">
                          <a:solidFill>
                            <a:schemeClr val="lt1"/>
                          </a:solidFill>
                          <a:latin typeface="Times New Roman"/>
                          <a:ea typeface="Times New Roman"/>
                        </a:rPr>
                        <a:t>2027 год  тыс. руб.</a:t>
                      </a:r>
                      <a:endParaRPr lang="ru-RU" sz="18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defRPr/>
                      </a:pPr>
                      <a:r>
                        <a:rPr lang="ru-RU" sz="1800" b="1" strike="noStrike" spc="-1">
                          <a:solidFill>
                            <a:schemeClr val="dk1"/>
                          </a:solidFill>
                          <a:latin typeface="Times New Roman"/>
                          <a:ea typeface="Times New Roman"/>
                        </a:rPr>
                        <a:t>Физическая культура и спорт, всего</a:t>
                      </a:r>
                      <a:endParaRPr lang="ru-RU" sz="18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800" b="0" strike="noStrike" spc="-1">
                          <a:solidFill>
                            <a:schemeClr val="dk1"/>
                          </a:solidFill>
                          <a:latin typeface="Times New Roman"/>
                          <a:ea typeface="Times New Roman"/>
                        </a:rPr>
                        <a:t>1 753,2</a:t>
                      </a:r>
                      <a:endParaRPr lang="ru-RU" sz="18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24 274,1</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4</a:t>
                      </a:r>
                      <a:r>
                        <a:rPr lang="en-US" sz="1600" b="0" strike="noStrike" spc="0">
                          <a:solidFill>
                            <a:schemeClr val="dk1"/>
                          </a:solidFill>
                          <a:latin typeface="Times New Roman"/>
                          <a:ea typeface="Times New Roman"/>
                        </a:rPr>
                        <a:t>2</a:t>
                      </a:r>
                      <a:r>
                        <a:rPr lang="ru-RU" sz="1600" b="0" strike="noStrike" spc="0">
                          <a:solidFill>
                            <a:schemeClr val="dk1"/>
                          </a:solidFill>
                          <a:latin typeface="Times New Roman"/>
                          <a:ea typeface="Times New Roman"/>
                        </a:rPr>
                        <a:t> </a:t>
                      </a:r>
                      <a:r>
                        <a:rPr lang="en-US" sz="1600" b="0" strike="noStrike" spc="0">
                          <a:solidFill>
                            <a:schemeClr val="dk1"/>
                          </a:solidFill>
                          <a:latin typeface="Times New Roman"/>
                          <a:ea typeface="Times New Roman"/>
                        </a:rPr>
                        <a:t>4</a:t>
                      </a:r>
                      <a:r>
                        <a:rPr lang="ru-RU" sz="1600" b="0" strike="noStrike" spc="0">
                          <a:solidFill>
                            <a:schemeClr val="dk1"/>
                          </a:solidFill>
                          <a:latin typeface="Times New Roman"/>
                          <a:ea typeface="Times New Roman"/>
                        </a:rPr>
                        <a:t>9</a:t>
                      </a:r>
                      <a:r>
                        <a:rPr lang="en-US" sz="1600" b="0" strike="noStrike" spc="0">
                          <a:solidFill>
                            <a:schemeClr val="dk1"/>
                          </a:solidFill>
                          <a:latin typeface="Times New Roman"/>
                          <a:ea typeface="Times New Roman"/>
                        </a:rPr>
                        <a:t>6</a:t>
                      </a:r>
                      <a:r>
                        <a:rPr lang="ru-RU" sz="1600" b="0" strike="noStrike" spc="0">
                          <a:solidFill>
                            <a:schemeClr val="dk1"/>
                          </a:solidFill>
                          <a:latin typeface="Times New Roman"/>
                          <a:ea typeface="Times New Roman"/>
                        </a:rPr>
                        <a:t>,</a:t>
                      </a:r>
                      <a:r>
                        <a:rPr lang="en-US" sz="1600" b="0" strike="noStrike" spc="0">
                          <a:solidFill>
                            <a:schemeClr val="dk1"/>
                          </a:solidFill>
                          <a:latin typeface="Times New Roman"/>
                          <a:ea typeface="Times New Roman"/>
                        </a:rPr>
                        <a:t>6</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33 075,9</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33 240,9</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r h="248400">
                <a:tc>
                  <a:txBody>
                    <a:bodyPr/>
                    <a:lstStyle/>
                    <a:p>
                      <a:pPr defTabSz="457200">
                        <a:lnSpc>
                          <a:spcPct val="100000"/>
                        </a:lnSpc>
                        <a:defRPr/>
                      </a:pPr>
                      <a:r>
                        <a:rPr lang="ru-RU" sz="1800" b="0" strike="noStrike" spc="-1">
                          <a:solidFill>
                            <a:schemeClr val="dk1"/>
                          </a:solidFill>
                          <a:latin typeface="Times New Roman"/>
                          <a:ea typeface="Times New Roman"/>
                        </a:rPr>
                        <a:t>Физическая культура</a:t>
                      </a:r>
                      <a:endParaRPr lang="ru-RU" sz="18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800" b="0" strike="noStrike" spc="-1">
                          <a:solidFill>
                            <a:schemeClr val="dk1"/>
                          </a:solidFill>
                          <a:latin typeface="Times New Roman"/>
                          <a:ea typeface="Times New Roman"/>
                        </a:rPr>
                        <a:t>1 753,2</a:t>
                      </a:r>
                      <a:endParaRPr lang="ru-RU" sz="18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600" b="0" strike="noStrike" spc="-1">
                          <a:solidFill>
                            <a:schemeClr val="dk1"/>
                          </a:solidFill>
                          <a:latin typeface="Times New Roman"/>
                          <a:ea typeface="Times New Roman"/>
                        </a:rPr>
                        <a:t>21 983,1</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600" b="0" strike="noStrike" spc="-1">
                          <a:solidFill>
                            <a:schemeClr val="dk1"/>
                          </a:solidFill>
                          <a:latin typeface="Times New Roman"/>
                          <a:ea typeface="Times New Roman"/>
                        </a:rPr>
                        <a:t>3</a:t>
                      </a:r>
                      <a:r>
                        <a:rPr lang="en-US" sz="1600" b="0" strike="noStrike" spc="0">
                          <a:solidFill>
                            <a:schemeClr val="dk1"/>
                          </a:solidFill>
                          <a:latin typeface="Times New Roman"/>
                          <a:ea typeface="Times New Roman"/>
                        </a:rPr>
                        <a:t>8</a:t>
                      </a:r>
                      <a:r>
                        <a:rPr lang="ru-RU" sz="1600" b="0" strike="noStrike" spc="0">
                          <a:solidFill>
                            <a:schemeClr val="dk1"/>
                          </a:solidFill>
                          <a:latin typeface="Times New Roman"/>
                          <a:ea typeface="Times New Roman"/>
                        </a:rPr>
                        <a:t> </a:t>
                      </a:r>
                      <a:r>
                        <a:rPr lang="en-US" sz="1600" b="0" strike="noStrike" spc="0">
                          <a:solidFill>
                            <a:schemeClr val="dk1"/>
                          </a:solidFill>
                          <a:latin typeface="Times New Roman"/>
                          <a:ea typeface="Times New Roman"/>
                        </a:rPr>
                        <a:t>695</a:t>
                      </a:r>
                      <a:r>
                        <a:rPr lang="ru-RU" sz="1600" b="0" strike="noStrike" spc="0">
                          <a:solidFill>
                            <a:schemeClr val="dk1"/>
                          </a:solidFill>
                          <a:latin typeface="Times New Roman"/>
                          <a:ea typeface="Times New Roman"/>
                        </a:rPr>
                        <a:t>,</a:t>
                      </a:r>
                      <a:r>
                        <a:rPr lang="en-US" sz="1600" b="0" strike="noStrike" spc="0">
                          <a:solidFill>
                            <a:schemeClr val="dk1"/>
                          </a:solidFill>
                          <a:latin typeface="Times New Roman"/>
                          <a:ea typeface="Times New Roman"/>
                        </a:rPr>
                        <a:t>2</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600" b="0" strike="noStrike" spc="-1">
                          <a:solidFill>
                            <a:schemeClr val="dk1"/>
                          </a:solidFill>
                          <a:latin typeface="Times New Roman"/>
                          <a:ea typeface="Times New Roman"/>
                        </a:rPr>
                        <a:t>29 381,4</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600" b="0" strike="noStrike" spc="-1">
                          <a:solidFill>
                            <a:schemeClr val="dk1"/>
                          </a:solidFill>
                          <a:latin typeface="Times New Roman"/>
                          <a:ea typeface="Times New Roman"/>
                        </a:rPr>
                        <a:t>29 546,4</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extLst>
                  <a:ext uri="{0D108BD9-81ED-4DB2-BD59-A6C34878D82A}">
                    <a16:rowId xmlns:a16="http://schemas.microsoft.com/office/drawing/2014/main" val="10002"/>
                  </a:ext>
                </a:extLst>
              </a:tr>
              <a:tr h="248400">
                <a:tc>
                  <a:txBody>
                    <a:bodyPr/>
                    <a:lstStyle/>
                    <a:p>
                      <a:pPr defTabSz="457200">
                        <a:lnSpc>
                          <a:spcPct val="100000"/>
                        </a:lnSpc>
                        <a:defRPr/>
                      </a:pPr>
                      <a:r>
                        <a:rPr lang="ru-RU" sz="1800" b="0" strike="noStrike" spc="-1">
                          <a:solidFill>
                            <a:schemeClr val="dk1"/>
                          </a:solidFill>
                          <a:latin typeface="Times New Roman"/>
                          <a:ea typeface="Times New Roman"/>
                        </a:rPr>
                        <a:t>Спорт высших достижений </a:t>
                      </a:r>
                      <a:endParaRPr lang="ru-RU" sz="18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defRPr/>
                      </a:pPr>
                      <a:endParaRPr lang="ru-RU" sz="18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600" b="0" strike="noStrike" spc="-1">
                          <a:solidFill>
                            <a:schemeClr val="dk1"/>
                          </a:solidFill>
                          <a:latin typeface="Times New Roman"/>
                          <a:ea typeface="Times New Roman"/>
                        </a:rPr>
                        <a:t>2 291</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106,9</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600" b="0" strike="noStrike" spc="-1">
                          <a:solidFill>
                            <a:schemeClr val="dk1"/>
                          </a:solidFill>
                          <a:latin typeface="Times New Roman"/>
                          <a:ea typeface="Times New Roman"/>
                        </a:rPr>
                        <a:t>3 694,5</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600" b="0" strike="noStrike" spc="-1">
                          <a:solidFill>
                            <a:schemeClr val="dk1"/>
                          </a:solidFill>
                          <a:latin typeface="Times New Roman"/>
                          <a:ea typeface="Times New Roman"/>
                        </a:rPr>
                        <a:t>3 694,5</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extLst>
                  <a:ext uri="{0D108BD9-81ED-4DB2-BD59-A6C34878D82A}">
                    <a16:rowId xmlns:a16="http://schemas.microsoft.com/office/drawing/2014/main" val="10003"/>
                  </a:ext>
                </a:extLst>
              </a:tr>
            </a:tbl>
          </a:graphicData>
        </a:graphic>
      </p:graphicFrame>
      <p:pic>
        <p:nvPicPr>
          <p:cNvPr id="326" name="Рисунок 6" descr="http://www.uraledu.ru/files/images/IMG_7310.JPG"/>
          <p:cNvPicPr/>
          <p:nvPr/>
        </p:nvPicPr>
        <p:blipFill>
          <a:blip r:embed="rId3">
            <a:lum bright="10000"/>
          </a:blip>
          <a:stretch/>
        </p:blipFill>
        <p:spPr bwMode="auto">
          <a:xfrm>
            <a:off x="657360" y="3969720"/>
            <a:ext cx="3437280" cy="2411280"/>
          </a:xfrm>
          <a:prstGeom prst="rect">
            <a:avLst/>
          </a:prstGeom>
          <a:ln w="9525">
            <a:noFill/>
          </a:ln>
        </p:spPr>
      </p:pic>
      <p:pic>
        <p:nvPicPr>
          <p:cNvPr id="327" name="Рисунок 7" descr="http://st-selpos.ru/upload/images/gallery/65/DSCN7407.jpg"/>
          <p:cNvPicPr/>
          <p:nvPr/>
        </p:nvPicPr>
        <p:blipFill>
          <a:blip r:embed="rId4"/>
          <a:stretch/>
        </p:blipFill>
        <p:spPr bwMode="auto">
          <a:xfrm>
            <a:off x="8229600" y="3969720"/>
            <a:ext cx="3303360" cy="2411280"/>
          </a:xfrm>
          <a:prstGeom prst="rect">
            <a:avLst/>
          </a:prstGeom>
          <a:ln w="9525">
            <a:noFill/>
          </a:ln>
        </p:spPr>
      </p:pic>
      <p:graphicFrame>
        <p:nvGraphicFramePr>
          <p:cNvPr id="2" name="Диаграмма 1"/>
          <p:cNvGraphicFramePr>
            <a:graphicFrameLocks/>
          </p:cNvGraphicFramePr>
          <p:nvPr/>
        </p:nvGraphicFramePr>
        <p:xfrm>
          <a:off x="4223792" y="3789040"/>
          <a:ext cx="3888432" cy="273630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29" name="Рисунок 6" descr="https://filipenkoav.ru/wp-content/uploads/2017/06/C_n6z2mXoAAi32P.jpg"/>
          <p:cNvPicPr/>
          <p:nvPr/>
        </p:nvPicPr>
        <p:blipFill>
          <a:blip r:embed="rId3">
            <a:alphaModFix amt="75000"/>
            <a:lum bright="30000"/>
          </a:blip>
          <a:stretch/>
        </p:blipFill>
        <p:spPr bwMode="auto">
          <a:xfrm>
            <a:off x="0" y="0"/>
            <a:ext cx="12190320" cy="6856200"/>
          </a:xfrm>
          <a:prstGeom prst="rect">
            <a:avLst/>
          </a:prstGeom>
          <a:ln w="9525">
            <a:noFill/>
          </a:ln>
        </p:spPr>
      </p:pic>
      <p:sp>
        <p:nvSpPr>
          <p:cNvPr id="330"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331" name="CustomShape 1"/>
          <p:cNvSpPr/>
          <p:nvPr/>
        </p:nvSpPr>
        <p:spPr bwMode="auto">
          <a:xfrm>
            <a:off x="657360" y="474120"/>
            <a:ext cx="10875600" cy="853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a:bodyPr>
          <a:lstStyle/>
          <a:p>
            <a:pPr algn="ctr" defTabSz="457200">
              <a:lnSpc>
                <a:spcPct val="100000"/>
              </a:lnSpc>
              <a:defRPr/>
            </a:pPr>
            <a:r>
              <a:rPr lang="ru-RU" sz="2000" b="1" strike="noStrike" spc="-1">
                <a:latin typeface="Times New Roman"/>
                <a:ea typeface="Times New Roman"/>
              </a:rPr>
              <a:t>Обслуживание муниципального долга</a:t>
            </a:r>
            <a:br>
              <a:rPr sz="2000"/>
            </a:br>
            <a:r>
              <a:rPr lang="ru-RU" sz="2000" b="1" strike="noStrike" spc="-1">
                <a:latin typeface="Times New Roman"/>
                <a:ea typeface="Times New Roman"/>
              </a:rPr>
              <a:t>10</a:t>
            </a:r>
            <a:r>
              <a:rPr lang="ru-RU" sz="2000" b="0" strike="noStrike" spc="-1">
                <a:latin typeface="Times New Roman"/>
                <a:ea typeface="Times New Roman"/>
              </a:rPr>
              <a:t> тыс. руб. – будет направлено на финансирование в 2025 году</a:t>
            </a:r>
            <a:endParaRPr lang="ru-RU" sz="2000" b="0" strike="noStrike" spc="-1">
              <a:latin typeface="Arial"/>
            </a:endParaRPr>
          </a:p>
        </p:txBody>
      </p:sp>
      <p:graphicFrame>
        <p:nvGraphicFramePr>
          <p:cNvPr id="332" name="Table 2"/>
          <p:cNvGraphicFramePr>
            <a:graphicFrameLocks/>
          </p:cNvGraphicFramePr>
          <p:nvPr/>
        </p:nvGraphicFramePr>
        <p:xfrm>
          <a:off x="657360" y="1501200"/>
          <a:ext cx="10875960" cy="2407920"/>
        </p:xfrm>
        <a:graphic>
          <a:graphicData uri="http://schemas.openxmlformats.org/drawingml/2006/table">
            <a:tbl>
              <a:tblPr/>
              <a:tblGrid>
                <a:gridCol w="4418640">
                  <a:extLst>
                    <a:ext uri="{9D8B030D-6E8A-4147-A177-3AD203B41FA5}">
                      <a16:colId xmlns:a16="http://schemas.microsoft.com/office/drawing/2014/main" val="20000"/>
                    </a:ext>
                  </a:extLst>
                </a:gridCol>
                <a:gridCol w="1281600">
                  <a:extLst>
                    <a:ext uri="{9D8B030D-6E8A-4147-A177-3AD203B41FA5}">
                      <a16:colId xmlns:a16="http://schemas.microsoft.com/office/drawing/2014/main" val="20001"/>
                    </a:ext>
                  </a:extLst>
                </a:gridCol>
                <a:gridCol w="1324440">
                  <a:extLst>
                    <a:ext uri="{9D8B030D-6E8A-4147-A177-3AD203B41FA5}">
                      <a16:colId xmlns:a16="http://schemas.microsoft.com/office/drawing/2014/main" val="20002"/>
                    </a:ext>
                  </a:extLst>
                </a:gridCol>
                <a:gridCol w="1307160">
                  <a:extLst>
                    <a:ext uri="{9D8B030D-6E8A-4147-A177-3AD203B41FA5}">
                      <a16:colId xmlns:a16="http://schemas.microsoft.com/office/drawing/2014/main" val="20003"/>
                    </a:ext>
                  </a:extLst>
                </a:gridCol>
                <a:gridCol w="1281600">
                  <a:extLst>
                    <a:ext uri="{9D8B030D-6E8A-4147-A177-3AD203B41FA5}">
                      <a16:colId xmlns:a16="http://schemas.microsoft.com/office/drawing/2014/main" val="20004"/>
                    </a:ext>
                  </a:extLst>
                </a:gridCol>
                <a:gridCol w="1262520">
                  <a:extLst>
                    <a:ext uri="{9D8B030D-6E8A-4147-A177-3AD203B41FA5}">
                      <a16:colId xmlns:a16="http://schemas.microsoft.com/office/drawing/2014/main" val="20005"/>
                    </a:ext>
                  </a:extLst>
                </a:gridCol>
              </a:tblGrid>
              <a:tr h="511920">
                <a:tc>
                  <a:txBody>
                    <a:bodyPr/>
                    <a:lstStyle/>
                    <a:p>
                      <a:pPr algn="ctr" defTabSz="457200">
                        <a:lnSpc>
                          <a:spcPct val="100000"/>
                        </a:lnSpc>
                        <a:defRPr/>
                      </a:pPr>
                      <a:r>
                        <a:rPr lang="ru-RU" sz="2000" b="1" strike="noStrike" spc="-1">
                          <a:solidFill>
                            <a:schemeClr val="tx1"/>
                          </a:solidFill>
                          <a:latin typeface="Times New Roman"/>
                          <a:ea typeface="Times New Roman"/>
                        </a:rPr>
                        <a:t>Подраздел</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00B0F0"/>
                    </a:solidFill>
                  </a:tcPr>
                </a:tc>
                <a:tc>
                  <a:txBody>
                    <a:bodyPr/>
                    <a:lstStyle/>
                    <a:p>
                      <a:pPr algn="ctr" defTabSz="457200">
                        <a:lnSpc>
                          <a:spcPct val="100000"/>
                        </a:lnSpc>
                        <a:defRPr/>
                      </a:pPr>
                      <a:r>
                        <a:rPr lang="ru-RU" sz="2000" b="1" strike="noStrike" spc="-1">
                          <a:solidFill>
                            <a:schemeClr val="tx1"/>
                          </a:solidFill>
                          <a:latin typeface="Times New Roman"/>
                          <a:ea typeface="Times New Roman"/>
                        </a:rPr>
                        <a:t>2023 год  тыс. руб.</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00B0F0"/>
                    </a:solidFill>
                  </a:tcPr>
                </a:tc>
                <a:tc>
                  <a:txBody>
                    <a:bodyPr/>
                    <a:lstStyle/>
                    <a:p>
                      <a:pPr algn="ctr" defTabSz="457200">
                        <a:lnSpc>
                          <a:spcPct val="100000"/>
                        </a:lnSpc>
                        <a:defRPr/>
                      </a:pPr>
                      <a:r>
                        <a:rPr lang="ru-RU" sz="2000" b="1" strike="noStrike" spc="-1">
                          <a:solidFill>
                            <a:schemeClr val="tx1"/>
                          </a:solidFill>
                          <a:latin typeface="Times New Roman"/>
                          <a:ea typeface="Times New Roman"/>
                        </a:rPr>
                        <a:t>2024 год  тыс. руб.</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00B0F0"/>
                    </a:solidFill>
                  </a:tcPr>
                </a:tc>
                <a:tc>
                  <a:txBody>
                    <a:bodyPr/>
                    <a:lstStyle/>
                    <a:p>
                      <a:pPr algn="ctr" defTabSz="457200">
                        <a:lnSpc>
                          <a:spcPct val="100000"/>
                        </a:lnSpc>
                        <a:defRPr/>
                      </a:pPr>
                      <a:r>
                        <a:rPr lang="ru-RU" sz="2000" b="1" strike="noStrike" spc="-1">
                          <a:solidFill>
                            <a:schemeClr val="tx1"/>
                          </a:solidFill>
                          <a:latin typeface="Times New Roman"/>
                          <a:ea typeface="Times New Roman"/>
                        </a:rPr>
                        <a:t>2025 год  тыс. руб.</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00B0F0"/>
                    </a:solidFill>
                  </a:tcPr>
                </a:tc>
                <a:tc>
                  <a:txBody>
                    <a:bodyPr/>
                    <a:lstStyle/>
                    <a:p>
                      <a:pPr algn="ctr" defTabSz="457200">
                        <a:lnSpc>
                          <a:spcPct val="100000"/>
                        </a:lnSpc>
                        <a:defRPr/>
                      </a:pPr>
                      <a:r>
                        <a:rPr lang="ru-RU" sz="2000" b="1" strike="noStrike" spc="-1">
                          <a:solidFill>
                            <a:schemeClr val="tx1"/>
                          </a:solidFill>
                          <a:latin typeface="Times New Roman"/>
                          <a:ea typeface="Times New Roman"/>
                        </a:rPr>
                        <a:t>2026 год  тыс. руб.</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00B0F0"/>
                    </a:solidFill>
                  </a:tcPr>
                </a:tc>
                <a:tc>
                  <a:txBody>
                    <a:bodyPr/>
                    <a:lstStyle/>
                    <a:p>
                      <a:pPr algn="ctr" defTabSz="457200">
                        <a:lnSpc>
                          <a:spcPct val="100000"/>
                        </a:lnSpc>
                        <a:tabLst>
                          <a:tab pos="0" algn="l"/>
                        </a:tabLst>
                        <a:defRPr/>
                      </a:pPr>
                      <a:r>
                        <a:rPr lang="ru-RU" sz="2000" b="1" strike="noStrike" spc="-1">
                          <a:solidFill>
                            <a:schemeClr val="tx1"/>
                          </a:solidFill>
                          <a:latin typeface="Times New Roman"/>
                          <a:ea typeface="Times New Roman"/>
                        </a:rPr>
                        <a:t>2027 год  тыс. руб.</a:t>
                      </a:r>
                      <a:endParaRPr lang="ru-RU" sz="2000" b="0" strike="noStrike" spc="-1">
                        <a:solidFill>
                          <a:schemeClr val="tx1"/>
                        </a:solidFill>
                        <a:latin typeface="Arial"/>
                      </a:endParaRPr>
                    </a:p>
                    <a:p>
                      <a:pPr algn="ctr" defTabSz="457200">
                        <a:lnSpc>
                          <a:spcPct val="100000"/>
                        </a:lnSpc>
                        <a:tabLst>
                          <a:tab pos="0" algn="l"/>
                        </a:tabLst>
                        <a:defRPr/>
                      </a:pP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00B0F0"/>
                    </a:solidFill>
                  </a:tcPr>
                </a:tc>
                <a:extLst>
                  <a:ext uri="{0D108BD9-81ED-4DB2-BD59-A6C34878D82A}">
                    <a16:rowId xmlns:a16="http://schemas.microsoft.com/office/drawing/2014/main" val="10000"/>
                  </a:ext>
                </a:extLst>
              </a:tr>
              <a:tr h="371880">
                <a:tc>
                  <a:txBody>
                    <a:bodyPr/>
                    <a:lstStyle/>
                    <a:p>
                      <a:pPr defTabSz="457200">
                        <a:lnSpc>
                          <a:spcPct val="100000"/>
                        </a:lnSpc>
                        <a:defRPr/>
                      </a:pPr>
                      <a:r>
                        <a:rPr lang="ru-RU" sz="2000" b="1" strike="noStrike" spc="-1">
                          <a:solidFill>
                            <a:schemeClr val="tx1"/>
                          </a:solidFill>
                          <a:latin typeface="Times New Roman"/>
                          <a:ea typeface="Times New Roman"/>
                        </a:rPr>
                        <a:t>Обслуживание государственного и муниципального долга, всего</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2000" b="0" strike="noStrike" spc="-1">
                          <a:solidFill>
                            <a:schemeClr val="tx1"/>
                          </a:solidFill>
                          <a:latin typeface="Times New Roman"/>
                          <a:ea typeface="Times New Roman"/>
                        </a:rPr>
                        <a:t>10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2000" b="0" strike="noStrike" spc="-1">
                          <a:solidFill>
                            <a:schemeClr val="tx1"/>
                          </a:solidFill>
                          <a:latin typeface="Times New Roman"/>
                          <a:ea typeface="Times New Roman"/>
                        </a:rPr>
                        <a:t>10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2000" b="0" strike="noStrike" spc="-1">
                          <a:solidFill>
                            <a:schemeClr val="tx1"/>
                          </a:solidFill>
                          <a:latin typeface="Times New Roman"/>
                          <a:ea typeface="Times New Roman"/>
                        </a:rPr>
                        <a:t>10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2000" b="0" strike="noStrike" spc="-1">
                          <a:solidFill>
                            <a:schemeClr val="tx1"/>
                          </a:solidFill>
                          <a:latin typeface="Times New Roman"/>
                          <a:ea typeface="Times New Roman"/>
                        </a:rPr>
                        <a:t>10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2000" b="0" strike="noStrike" spc="-1">
                          <a:solidFill>
                            <a:schemeClr val="tx1"/>
                          </a:solidFill>
                          <a:latin typeface="Times New Roman"/>
                          <a:ea typeface="Times New Roman"/>
                        </a:rPr>
                        <a:t>10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extLst>
                  <a:ext uri="{0D108BD9-81ED-4DB2-BD59-A6C34878D82A}">
                    <a16:rowId xmlns:a16="http://schemas.microsoft.com/office/drawing/2014/main" val="10001"/>
                  </a:ext>
                </a:extLst>
              </a:tr>
              <a:tr h="371880">
                <a:tc>
                  <a:txBody>
                    <a:bodyPr/>
                    <a:lstStyle/>
                    <a:p>
                      <a:pPr defTabSz="457200">
                        <a:lnSpc>
                          <a:spcPct val="100000"/>
                        </a:lnSpc>
                        <a:defRPr/>
                      </a:pPr>
                      <a:r>
                        <a:rPr lang="ru-RU" sz="2000" b="0" strike="noStrike" spc="-1">
                          <a:solidFill>
                            <a:schemeClr val="tx1"/>
                          </a:solidFill>
                          <a:latin typeface="Times New Roman"/>
                          <a:ea typeface="Times New Roman"/>
                        </a:rPr>
                        <a:t>Обслуживание государственного и внутреннего муниципального долга</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00B0F0"/>
                    </a:solidFill>
                  </a:tcPr>
                </a:tc>
                <a:tc>
                  <a:txBody>
                    <a:bodyPr/>
                    <a:lstStyle/>
                    <a:p>
                      <a:pPr algn="r" defTabSz="457200">
                        <a:lnSpc>
                          <a:spcPct val="100000"/>
                        </a:lnSpc>
                        <a:defRPr/>
                      </a:pPr>
                      <a:r>
                        <a:rPr lang="ru-RU" sz="2000" b="0" strike="noStrike" spc="-1">
                          <a:solidFill>
                            <a:schemeClr val="tx1"/>
                          </a:solidFill>
                          <a:latin typeface="Times New Roman"/>
                          <a:ea typeface="Times New Roman"/>
                        </a:rPr>
                        <a:t>10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00B0F0"/>
                    </a:solidFill>
                  </a:tcPr>
                </a:tc>
                <a:tc>
                  <a:txBody>
                    <a:bodyPr/>
                    <a:lstStyle/>
                    <a:p>
                      <a:pPr algn="r" defTabSz="457200">
                        <a:lnSpc>
                          <a:spcPct val="100000"/>
                        </a:lnSpc>
                        <a:defRPr/>
                      </a:pPr>
                      <a:r>
                        <a:rPr lang="ru-RU" sz="2000" b="0" strike="noStrike" spc="-1">
                          <a:solidFill>
                            <a:schemeClr val="tx1"/>
                          </a:solidFill>
                          <a:latin typeface="Times New Roman"/>
                          <a:ea typeface="Times New Roman"/>
                        </a:rPr>
                        <a:t>10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00B0F0"/>
                    </a:solidFill>
                  </a:tcPr>
                </a:tc>
                <a:tc>
                  <a:txBody>
                    <a:bodyPr/>
                    <a:lstStyle/>
                    <a:p>
                      <a:pPr algn="r" defTabSz="457200">
                        <a:lnSpc>
                          <a:spcPct val="100000"/>
                        </a:lnSpc>
                        <a:defRPr/>
                      </a:pPr>
                      <a:r>
                        <a:rPr lang="ru-RU" sz="2000" b="0" strike="noStrike" spc="-1">
                          <a:solidFill>
                            <a:schemeClr val="tx1"/>
                          </a:solidFill>
                          <a:latin typeface="Times New Roman"/>
                          <a:ea typeface="Times New Roman"/>
                        </a:rPr>
                        <a:t>10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00B0F0"/>
                    </a:solidFill>
                  </a:tcPr>
                </a:tc>
                <a:tc>
                  <a:txBody>
                    <a:bodyPr/>
                    <a:lstStyle/>
                    <a:p>
                      <a:pPr algn="r" defTabSz="457200">
                        <a:lnSpc>
                          <a:spcPct val="100000"/>
                        </a:lnSpc>
                        <a:defRPr/>
                      </a:pPr>
                      <a:r>
                        <a:rPr lang="ru-RU" sz="2000" b="0" strike="noStrike" spc="-1">
                          <a:solidFill>
                            <a:schemeClr val="tx1"/>
                          </a:solidFill>
                          <a:latin typeface="Times New Roman"/>
                          <a:ea typeface="Times New Roman"/>
                        </a:rPr>
                        <a:t>10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00B0F0"/>
                    </a:solidFill>
                  </a:tcPr>
                </a:tc>
                <a:tc>
                  <a:txBody>
                    <a:bodyPr/>
                    <a:lstStyle/>
                    <a:p>
                      <a:pPr algn="r" defTabSz="457200">
                        <a:lnSpc>
                          <a:spcPct val="100000"/>
                        </a:lnSpc>
                        <a:defRPr/>
                      </a:pPr>
                      <a:r>
                        <a:rPr lang="ru-RU" sz="2000" b="0" strike="noStrike" spc="-1">
                          <a:solidFill>
                            <a:schemeClr val="tx1"/>
                          </a:solidFill>
                          <a:latin typeface="Times New Roman"/>
                          <a:ea typeface="Times New Roman"/>
                        </a:rPr>
                        <a:t>10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00B0F0"/>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33" name="Рисунок 7" descr="https://s1.studygur.ru/store/data/002456269_1-8aa1201e866b736129332d6f692729ca-300x500.png"/>
          <p:cNvPicPr/>
          <p:nvPr/>
        </p:nvPicPr>
        <p:blipFill>
          <a:blip r:embed="rId3">
            <a:alphaModFix amt="75000"/>
            <a:lum bright="40000"/>
          </a:blip>
          <a:stretch/>
        </p:blipFill>
        <p:spPr bwMode="auto">
          <a:xfrm>
            <a:off x="0" y="0"/>
            <a:ext cx="12190320" cy="6856200"/>
          </a:xfrm>
          <a:prstGeom prst="rect">
            <a:avLst/>
          </a:prstGeom>
          <a:ln w="9525">
            <a:noFill/>
          </a:ln>
        </p:spPr>
      </p:pic>
      <p:sp>
        <p:nvSpPr>
          <p:cNvPr id="334"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335" name="Заголовок 1"/>
          <p:cNvSpPr/>
          <p:nvPr/>
        </p:nvSpPr>
        <p:spPr bwMode="auto">
          <a:xfrm>
            <a:off x="657360" y="474120"/>
            <a:ext cx="10875600" cy="720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algn="ctr" defTabSz="342900">
              <a:lnSpc>
                <a:spcPct val="100000"/>
              </a:lnSpc>
              <a:defRPr/>
            </a:pPr>
            <a:r>
              <a:rPr lang="ru-RU" sz="2000" b="1" strike="noStrike" spc="-1">
                <a:solidFill>
                  <a:schemeClr val="lt1"/>
                </a:solidFill>
                <a:latin typeface="Times New Roman"/>
                <a:ea typeface="Times New Roman"/>
              </a:rPr>
              <a:t>Межбюджетные трансферты</a:t>
            </a:r>
            <a:br>
              <a:rPr sz="2000"/>
            </a:br>
            <a:r>
              <a:rPr lang="ru-RU" sz="2000" b="0" strike="noStrike" spc="-1">
                <a:solidFill>
                  <a:srgbClr val="000000"/>
                </a:solidFill>
                <a:latin typeface="Century Gothic"/>
                <a:ea typeface="Times New Roman"/>
              </a:rPr>
              <a:t>5</a:t>
            </a:r>
            <a:r>
              <a:rPr lang="en-US" sz="2000" b="1" strike="noStrike" spc="0">
                <a:solidFill>
                  <a:schemeClr val="lt1"/>
                </a:solidFill>
                <a:latin typeface="Times New Roman"/>
                <a:ea typeface="Times New Roman"/>
              </a:rPr>
              <a:t>49</a:t>
            </a:r>
            <a:r>
              <a:rPr lang="ru-RU" sz="2000" b="1" strike="noStrike" spc="-1">
                <a:solidFill>
                  <a:schemeClr val="lt1"/>
                </a:solidFill>
                <a:latin typeface="Times New Roman"/>
                <a:ea typeface="Times New Roman"/>
              </a:rPr>
              <a:t> </a:t>
            </a:r>
            <a:r>
              <a:rPr lang="en-US" sz="2000" b="1" strike="noStrike" spc="0">
                <a:solidFill>
                  <a:schemeClr val="lt1"/>
                </a:solidFill>
                <a:latin typeface="Times New Roman"/>
                <a:ea typeface="Times New Roman"/>
              </a:rPr>
              <a:t>35</a:t>
            </a:r>
            <a:r>
              <a:rPr lang="ru-RU" sz="2000" b="1" strike="noStrike" spc="0">
                <a:solidFill>
                  <a:schemeClr val="lt1"/>
                </a:solidFill>
                <a:latin typeface="Times New Roman"/>
                <a:ea typeface="Times New Roman"/>
              </a:rPr>
              <a:t>2,4</a:t>
            </a:r>
            <a:r>
              <a:rPr lang="ru-RU" sz="2000" b="0" strike="noStrike" spc="-1">
                <a:solidFill>
                  <a:schemeClr val="lt1"/>
                </a:solidFill>
                <a:latin typeface="Times New Roman"/>
                <a:ea typeface="Times New Roman"/>
              </a:rPr>
              <a:t> тыс. руб. – будет направлено на финансирование в 2025 году</a:t>
            </a:r>
            <a:endParaRPr lang="ru-RU" sz="2000" b="0" strike="noStrike" spc="-1">
              <a:solidFill>
                <a:srgbClr val="FFFFFF"/>
              </a:solidFill>
              <a:latin typeface="Arial"/>
            </a:endParaRPr>
          </a:p>
        </p:txBody>
      </p:sp>
      <p:graphicFrame>
        <p:nvGraphicFramePr>
          <p:cNvPr id="336" name="Содержимое 4"/>
          <p:cNvGraphicFramePr>
            <a:graphicFrameLocks/>
          </p:cNvGraphicFramePr>
          <p:nvPr/>
        </p:nvGraphicFramePr>
        <p:xfrm>
          <a:off x="657360" y="1286280"/>
          <a:ext cx="10876680" cy="1828800"/>
        </p:xfrm>
        <a:graphic>
          <a:graphicData uri="http://schemas.openxmlformats.org/drawingml/2006/table">
            <a:tbl>
              <a:tblPr/>
              <a:tblGrid>
                <a:gridCol w="5388480">
                  <a:extLst>
                    <a:ext uri="{9D8B030D-6E8A-4147-A177-3AD203B41FA5}">
                      <a16:colId xmlns:a16="http://schemas.microsoft.com/office/drawing/2014/main" val="20000"/>
                    </a:ext>
                  </a:extLst>
                </a:gridCol>
                <a:gridCol w="1097640">
                  <a:extLst>
                    <a:ext uri="{9D8B030D-6E8A-4147-A177-3AD203B41FA5}">
                      <a16:colId xmlns:a16="http://schemas.microsoft.com/office/drawing/2014/main" val="20001"/>
                    </a:ext>
                  </a:extLst>
                </a:gridCol>
                <a:gridCol w="1097640">
                  <a:extLst>
                    <a:ext uri="{9D8B030D-6E8A-4147-A177-3AD203B41FA5}">
                      <a16:colId xmlns:a16="http://schemas.microsoft.com/office/drawing/2014/main" val="20002"/>
                    </a:ext>
                  </a:extLst>
                </a:gridCol>
                <a:gridCol w="1097640">
                  <a:extLst>
                    <a:ext uri="{9D8B030D-6E8A-4147-A177-3AD203B41FA5}">
                      <a16:colId xmlns:a16="http://schemas.microsoft.com/office/drawing/2014/main" val="20003"/>
                    </a:ext>
                  </a:extLst>
                </a:gridCol>
                <a:gridCol w="1097640">
                  <a:extLst>
                    <a:ext uri="{9D8B030D-6E8A-4147-A177-3AD203B41FA5}">
                      <a16:colId xmlns:a16="http://schemas.microsoft.com/office/drawing/2014/main" val="20004"/>
                    </a:ext>
                  </a:extLst>
                </a:gridCol>
                <a:gridCol w="1097640">
                  <a:extLst>
                    <a:ext uri="{9D8B030D-6E8A-4147-A177-3AD203B41FA5}">
                      <a16:colId xmlns:a16="http://schemas.microsoft.com/office/drawing/2014/main" val="20005"/>
                    </a:ext>
                  </a:extLst>
                </a:gridCol>
              </a:tblGrid>
              <a:tr h="370800">
                <a:tc>
                  <a:txBody>
                    <a:bodyPr/>
                    <a:lstStyle/>
                    <a:p>
                      <a:pPr algn="ctr" defTabSz="457200">
                        <a:lnSpc>
                          <a:spcPct val="100000"/>
                        </a:lnSpc>
                        <a:defRPr/>
                      </a:pPr>
                      <a:r>
                        <a:rPr lang="ru-RU" sz="1600" b="1" strike="noStrike" spc="-1">
                          <a:solidFill>
                            <a:schemeClr val="lt1"/>
                          </a:solidFill>
                          <a:latin typeface="Times New Roman"/>
                          <a:ea typeface="Times New Roman"/>
                        </a:rPr>
                        <a:t>Подраздел</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2023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2024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2025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2026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600" b="1" strike="noStrike" spc="-1">
                          <a:solidFill>
                            <a:schemeClr val="lt1"/>
                          </a:solidFill>
                          <a:latin typeface="Times New Roman"/>
                          <a:ea typeface="Times New Roman"/>
                        </a:rPr>
                        <a:t>2027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defRPr/>
                      </a:pPr>
                      <a:r>
                        <a:rPr lang="ru-RU" sz="1600" b="1" strike="noStrike" spc="-1">
                          <a:solidFill>
                            <a:schemeClr val="dk1"/>
                          </a:solidFill>
                          <a:latin typeface="Times New Roman"/>
                          <a:ea typeface="Times New Roman"/>
                        </a:rPr>
                        <a:t>Межбюджетные трансферты, всего</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239 200</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443 748</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5</a:t>
                      </a:r>
                      <a:r>
                        <a:rPr lang="en-US" sz="1600" b="0" strike="noStrike" spc="0">
                          <a:solidFill>
                            <a:schemeClr val="dk1"/>
                          </a:solidFill>
                          <a:latin typeface="Times New Roman"/>
                          <a:ea typeface="Times New Roman"/>
                        </a:rPr>
                        <a:t>49</a:t>
                      </a:r>
                      <a:r>
                        <a:rPr lang="ru-RU" sz="1600" b="0" strike="noStrike" spc="0">
                          <a:solidFill>
                            <a:schemeClr val="dk1"/>
                          </a:solidFill>
                          <a:latin typeface="Times New Roman"/>
                          <a:ea typeface="Times New Roman"/>
                        </a:rPr>
                        <a:t> </a:t>
                      </a:r>
                      <a:r>
                        <a:rPr lang="en-US" sz="1600" b="0" strike="noStrike" spc="0">
                          <a:solidFill>
                            <a:schemeClr val="dk1"/>
                          </a:solidFill>
                          <a:latin typeface="Times New Roman"/>
                          <a:ea typeface="Times New Roman"/>
                        </a:rPr>
                        <a:t>35</a:t>
                      </a:r>
                      <a:r>
                        <a:rPr lang="ru-RU" sz="1600" b="0" strike="noStrike" spc="0">
                          <a:solidFill>
                            <a:schemeClr val="dk1"/>
                          </a:solidFill>
                          <a:latin typeface="Times New Roman"/>
                          <a:ea typeface="Times New Roman"/>
                        </a:rPr>
                        <a:t>2,4</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381 </a:t>
                      </a:r>
                      <a:r>
                        <a:rPr lang="en-US" sz="1600" b="0" strike="noStrike" spc="0">
                          <a:solidFill>
                            <a:schemeClr val="dk1"/>
                          </a:solidFill>
                          <a:latin typeface="Times New Roman"/>
                          <a:ea typeface="Times New Roman"/>
                        </a:rPr>
                        <a:t>484</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354 </a:t>
                      </a:r>
                      <a:r>
                        <a:rPr lang="en-US" sz="1600" b="0" strike="noStrike" spc="0">
                          <a:solidFill>
                            <a:schemeClr val="dk1"/>
                          </a:solidFill>
                          <a:latin typeface="Times New Roman"/>
                          <a:ea typeface="Times New Roman"/>
                        </a:rPr>
                        <a:t>6</a:t>
                      </a:r>
                      <a:r>
                        <a:rPr lang="ru-RU" sz="1600" b="0" strike="noStrike" spc="0">
                          <a:solidFill>
                            <a:schemeClr val="dk1"/>
                          </a:solidFill>
                          <a:latin typeface="Times New Roman"/>
                          <a:ea typeface="Times New Roman"/>
                        </a:rPr>
                        <a:t>9</a:t>
                      </a:r>
                      <a:r>
                        <a:rPr lang="en-US" sz="1600" b="0" strike="noStrike" spc="0">
                          <a:solidFill>
                            <a:schemeClr val="dk1"/>
                          </a:solidFill>
                          <a:latin typeface="Times New Roman"/>
                          <a:ea typeface="Times New Roman"/>
                        </a:rPr>
                        <a:t>4</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r h="248400">
                <a:tc>
                  <a:txBody>
                    <a:bodyPr/>
                    <a:lstStyle/>
                    <a:p>
                      <a:pPr defTabSz="457200">
                        <a:lnSpc>
                          <a:spcPct val="100000"/>
                        </a:lnSpc>
                        <a:defRPr/>
                      </a:pPr>
                      <a:r>
                        <a:rPr lang="ru-RU" sz="1600" b="0" strike="noStrike" spc="-1">
                          <a:solidFill>
                            <a:schemeClr val="dk1"/>
                          </a:solidFill>
                          <a:latin typeface="Times New Roman"/>
                          <a:ea typeface="Times New Roman"/>
                        </a:rPr>
                        <a:t>Дотации на выравнивание бюджетной обеспеченности субъектов РФ и муниципальных образований</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solidFill>
                  </a:tcPr>
                </a:tc>
                <a:tc>
                  <a:txBody>
                    <a:bodyPr/>
                    <a:lstStyle/>
                    <a:p>
                      <a:pPr algn="r" defTabSz="457200">
                        <a:lnSpc>
                          <a:spcPct val="100000"/>
                        </a:lnSpc>
                        <a:defRPr/>
                      </a:pPr>
                      <a:r>
                        <a:rPr lang="ru-RU" sz="1600" b="0" strike="noStrike" spc="-1">
                          <a:solidFill>
                            <a:schemeClr val="dk1"/>
                          </a:solidFill>
                          <a:latin typeface="Times New Roman"/>
                          <a:ea typeface="Times New Roman"/>
                        </a:rPr>
                        <a:t>49 407</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solidFill>
                  </a:tcPr>
                </a:tc>
                <a:tc>
                  <a:txBody>
                    <a:bodyPr/>
                    <a:lstStyle/>
                    <a:p>
                      <a:pPr algn="r" defTabSz="457200">
                        <a:lnSpc>
                          <a:spcPct val="100000"/>
                        </a:lnSpc>
                        <a:defRPr/>
                      </a:pPr>
                      <a:r>
                        <a:rPr lang="ru-RU" sz="1600" b="0" strike="noStrike" spc="-1">
                          <a:solidFill>
                            <a:schemeClr val="dk1"/>
                          </a:solidFill>
                          <a:latin typeface="Times New Roman"/>
                          <a:ea typeface="Times New Roman"/>
                        </a:rPr>
                        <a:t>51 335</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solidFill>
                  </a:tcPr>
                </a:tc>
                <a:tc>
                  <a:txBody>
                    <a:bodyPr/>
                    <a:lstStyle/>
                    <a:p>
                      <a:pPr algn="r" defTabSz="457200">
                        <a:lnSpc>
                          <a:spcPct val="100000"/>
                        </a:lnSpc>
                        <a:defRPr/>
                      </a:pPr>
                      <a:r>
                        <a:rPr lang="ru-RU" sz="1600" b="0" strike="noStrike" spc="-1">
                          <a:solidFill>
                            <a:schemeClr val="dk1"/>
                          </a:solidFill>
                          <a:latin typeface="Times New Roman"/>
                          <a:ea typeface="Times New Roman"/>
                        </a:rPr>
                        <a:t>53 00</a:t>
                      </a:r>
                      <a:r>
                        <a:rPr lang="en-US" sz="1600" b="0" strike="noStrike" spc="0">
                          <a:solidFill>
                            <a:schemeClr val="dk1"/>
                          </a:solidFill>
                          <a:latin typeface="Times New Roman"/>
                          <a:ea typeface="Times New Roman"/>
                        </a:rPr>
                        <a:t>8</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solidFill>
                  </a:tcPr>
                </a:tc>
                <a:tc>
                  <a:txBody>
                    <a:bodyPr/>
                    <a:lstStyle/>
                    <a:p>
                      <a:pPr algn="r" defTabSz="457200">
                        <a:lnSpc>
                          <a:spcPct val="100000"/>
                        </a:lnSpc>
                        <a:defRPr/>
                      </a:pPr>
                      <a:r>
                        <a:rPr lang="ru-RU" sz="1600" b="0" strike="noStrike" spc="-1">
                          <a:solidFill>
                            <a:schemeClr val="dk1"/>
                          </a:solidFill>
                          <a:latin typeface="Times New Roman"/>
                          <a:ea typeface="Times New Roman"/>
                        </a:rPr>
                        <a:t>54 320</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solidFill>
                  </a:tcPr>
                </a:tc>
                <a:tc>
                  <a:txBody>
                    <a:bodyPr/>
                    <a:lstStyle/>
                    <a:p>
                      <a:pPr algn="r" defTabSz="457200">
                        <a:lnSpc>
                          <a:spcPct val="100000"/>
                        </a:lnSpc>
                        <a:defRPr/>
                      </a:pPr>
                      <a:r>
                        <a:rPr lang="ru-RU" sz="1600" b="0" strike="noStrike" spc="-1">
                          <a:solidFill>
                            <a:schemeClr val="dk1"/>
                          </a:solidFill>
                          <a:latin typeface="Times New Roman"/>
                          <a:ea typeface="Times New Roman"/>
                        </a:rPr>
                        <a:t>55 787</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solidFill>
                  </a:tcPr>
                </a:tc>
                <a:extLst>
                  <a:ext uri="{0D108BD9-81ED-4DB2-BD59-A6C34878D82A}">
                    <a16:rowId xmlns:a16="http://schemas.microsoft.com/office/drawing/2014/main" val="10002"/>
                  </a:ext>
                </a:extLst>
              </a:tr>
              <a:tr h="248400">
                <a:tc>
                  <a:txBody>
                    <a:bodyPr/>
                    <a:lstStyle/>
                    <a:p>
                      <a:pPr defTabSz="457200">
                        <a:lnSpc>
                          <a:spcPct val="100000"/>
                        </a:lnSpc>
                        <a:defRPr/>
                      </a:pPr>
                      <a:r>
                        <a:rPr lang="ru-RU" sz="1600" b="0" strike="noStrike" spc="-1">
                          <a:solidFill>
                            <a:schemeClr val="dk1"/>
                          </a:solidFill>
                          <a:latin typeface="Times New Roman"/>
                          <a:ea typeface="Times New Roman"/>
                        </a:rPr>
                        <a:t>Прочие межбюджетные трансферты общего характера</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189 793</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392 413</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4</a:t>
                      </a:r>
                      <a:r>
                        <a:rPr lang="en-US" sz="1600" b="0" strike="noStrike" spc="0">
                          <a:solidFill>
                            <a:schemeClr val="dk1"/>
                          </a:solidFill>
                          <a:latin typeface="Times New Roman"/>
                          <a:ea typeface="Times New Roman"/>
                        </a:rPr>
                        <a:t>96</a:t>
                      </a:r>
                      <a:r>
                        <a:rPr lang="ru-RU" sz="1600" b="0" strike="noStrike" spc="0">
                          <a:solidFill>
                            <a:schemeClr val="dk1"/>
                          </a:solidFill>
                          <a:latin typeface="Times New Roman"/>
                          <a:ea typeface="Times New Roman"/>
                        </a:rPr>
                        <a:t> </a:t>
                      </a:r>
                      <a:r>
                        <a:rPr lang="en-US" sz="1600" b="0" strike="noStrike" spc="0">
                          <a:solidFill>
                            <a:schemeClr val="dk1"/>
                          </a:solidFill>
                          <a:latin typeface="Times New Roman"/>
                          <a:ea typeface="Times New Roman"/>
                        </a:rPr>
                        <a:t>3</a:t>
                      </a:r>
                      <a:r>
                        <a:rPr lang="ru-RU" sz="1600" b="0" strike="noStrike" spc="0">
                          <a:solidFill>
                            <a:schemeClr val="dk1"/>
                          </a:solidFill>
                          <a:latin typeface="Times New Roman"/>
                          <a:ea typeface="Times New Roman"/>
                        </a:rPr>
                        <a:t>4</a:t>
                      </a:r>
                      <a:r>
                        <a:rPr lang="en-US" sz="1600" b="0" strike="noStrike" spc="0">
                          <a:solidFill>
                            <a:schemeClr val="dk1"/>
                          </a:solidFill>
                          <a:latin typeface="Times New Roman"/>
                          <a:ea typeface="Times New Roman"/>
                        </a:rPr>
                        <a:t>4</a:t>
                      </a:r>
                      <a:r>
                        <a:rPr lang="ru-RU" sz="1600" b="0" strike="noStrike" spc="0">
                          <a:solidFill>
                            <a:schemeClr val="dk1"/>
                          </a:solidFill>
                          <a:latin typeface="Times New Roman"/>
                          <a:ea typeface="Times New Roman"/>
                        </a:rPr>
                        <a:t>,4</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327 </a:t>
                      </a:r>
                      <a:r>
                        <a:rPr lang="en-US" sz="1600" b="0" strike="noStrike" spc="0">
                          <a:solidFill>
                            <a:schemeClr val="dk1"/>
                          </a:solidFill>
                          <a:latin typeface="Times New Roman"/>
                          <a:ea typeface="Times New Roman"/>
                        </a:rPr>
                        <a:t>16</a:t>
                      </a:r>
                      <a:r>
                        <a:rPr lang="ru-RU" sz="1600" b="0" strike="noStrike" spc="0">
                          <a:solidFill>
                            <a:schemeClr val="dk1"/>
                          </a:solidFill>
                          <a:latin typeface="Times New Roman"/>
                          <a:ea typeface="Times New Roman"/>
                        </a:rPr>
                        <a:t>4</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29</a:t>
                      </a:r>
                      <a:r>
                        <a:rPr lang="en-US" sz="1600" b="0" strike="noStrike" spc="0">
                          <a:solidFill>
                            <a:schemeClr val="dk1"/>
                          </a:solidFill>
                          <a:latin typeface="Times New Roman"/>
                          <a:ea typeface="Times New Roman"/>
                        </a:rPr>
                        <a:t>8</a:t>
                      </a:r>
                      <a:r>
                        <a:rPr lang="ru-RU" sz="1600" b="0" strike="noStrike" spc="0">
                          <a:solidFill>
                            <a:schemeClr val="dk1"/>
                          </a:solidFill>
                          <a:latin typeface="Times New Roman"/>
                          <a:ea typeface="Times New Roman"/>
                        </a:rPr>
                        <a:t> </a:t>
                      </a:r>
                      <a:r>
                        <a:rPr lang="en-US" sz="1600" b="0" strike="noStrike" spc="0">
                          <a:solidFill>
                            <a:schemeClr val="dk1"/>
                          </a:solidFill>
                          <a:latin typeface="Times New Roman"/>
                          <a:ea typeface="Times New Roman"/>
                        </a:rPr>
                        <a:t>907</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40000"/>
                        <a:lumOff val="60000"/>
                      </a:schemeClr>
                    </a:solidFill>
                  </a:tcPr>
                </a:tc>
                <a:extLst>
                  <a:ext uri="{0D108BD9-81ED-4DB2-BD59-A6C34878D82A}">
                    <a16:rowId xmlns:a16="http://schemas.microsoft.com/office/drawing/2014/main" val="10003"/>
                  </a:ext>
                </a:extLst>
              </a:tr>
            </a:tbl>
          </a:graphicData>
        </a:graphic>
      </p:graphicFrame>
      <p:graphicFrame>
        <p:nvGraphicFramePr>
          <p:cNvPr id="2" name="Диаграмма 1"/>
          <p:cNvGraphicFramePr>
            <a:graphicFrameLocks/>
          </p:cNvGraphicFramePr>
          <p:nvPr/>
        </p:nvGraphicFramePr>
        <p:xfrm>
          <a:off x="657360" y="3573016"/>
          <a:ext cx="10875600" cy="302433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38"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339" name="Заголовок 1"/>
          <p:cNvSpPr/>
          <p:nvPr/>
        </p:nvSpPr>
        <p:spPr bwMode="auto">
          <a:xfrm>
            <a:off x="657360" y="474120"/>
            <a:ext cx="10875600" cy="430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algn="ctr" defTabSz="342900">
              <a:lnSpc>
                <a:spcPct val="100000"/>
              </a:lnSpc>
              <a:defRPr/>
            </a:pPr>
            <a:r>
              <a:rPr lang="ru-RU" sz="2000" b="0" strike="noStrike" spc="-1">
                <a:solidFill>
                  <a:schemeClr val="lt1"/>
                </a:solidFill>
                <a:latin typeface="Times New Roman"/>
                <a:ea typeface="Times New Roman"/>
              </a:rPr>
              <a:t>Динамика доходов и расходов бюджета за 2015-2027 годы</a:t>
            </a:r>
            <a:endParaRPr lang="ru-RU" sz="2000" b="0" strike="noStrike" spc="-1">
              <a:solidFill>
                <a:srgbClr val="FFFFFF"/>
              </a:solidFill>
              <a:latin typeface="Arial"/>
            </a:endParaRPr>
          </a:p>
        </p:txBody>
      </p:sp>
      <p:sp>
        <p:nvSpPr>
          <p:cNvPr id="340" name="Заголовок 1"/>
          <p:cNvSpPr/>
          <p:nvPr/>
        </p:nvSpPr>
        <p:spPr bwMode="auto">
          <a:xfrm>
            <a:off x="10238400" y="906120"/>
            <a:ext cx="1294200" cy="286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fontScale="75833" lnSpcReduction="20000"/>
          </a:bodyPr>
          <a:lstStyle/>
          <a:p>
            <a:pPr algn="r" defTabSz="914400">
              <a:lnSpc>
                <a:spcPct val="100000"/>
              </a:lnSpc>
              <a:tabLst>
                <a:tab pos="0" algn="l"/>
              </a:tabLst>
              <a:defRPr/>
            </a:pPr>
            <a:r>
              <a:rPr lang="ru-RU" sz="2000" b="0" strike="noStrike" spc="-1">
                <a:solidFill>
                  <a:schemeClr val="lt1"/>
                </a:solidFill>
                <a:latin typeface="Times New Roman"/>
                <a:ea typeface="Times New Roman"/>
              </a:rPr>
              <a:t>тыс. рублей</a:t>
            </a:r>
            <a:endParaRPr lang="ru-RU" sz="2000" b="0" strike="noStrike" spc="-1">
              <a:solidFill>
                <a:srgbClr val="FFFFFF"/>
              </a:solidFill>
              <a:latin typeface="Arial"/>
            </a:endParaRPr>
          </a:p>
        </p:txBody>
      </p:sp>
      <p:graphicFrame>
        <p:nvGraphicFramePr>
          <p:cNvPr id="341" name="Содержимое 8"/>
          <p:cNvGraphicFramePr>
            <a:graphicFrameLocks/>
          </p:cNvGraphicFramePr>
          <p:nvPr>
            <p:extLst>
              <p:ext uri="{D42A27DB-BD31-4B8C-83A1-F6EECF244321}">
                <p14:modId xmlns:p14="http://schemas.microsoft.com/office/powerpoint/2010/main" val="2502599707"/>
              </p:ext>
            </p:extLst>
          </p:nvPr>
        </p:nvGraphicFramePr>
        <p:xfrm>
          <a:off x="657360" y="1207080"/>
          <a:ext cx="10875600" cy="5175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42"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343" name="CustomShape 1"/>
          <p:cNvSpPr/>
          <p:nvPr/>
        </p:nvSpPr>
        <p:spPr bwMode="auto">
          <a:xfrm>
            <a:off x="657360" y="474120"/>
            <a:ext cx="10875600" cy="11066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fontScale="88611" lnSpcReduction="20000"/>
          </a:bodyPr>
          <a:lstStyle/>
          <a:p>
            <a:pPr algn="ctr" defTabSz="457200">
              <a:lnSpc>
                <a:spcPct val="100000"/>
              </a:lnSpc>
              <a:defRPr/>
            </a:pPr>
            <a:r>
              <a:rPr lang="ru-RU" sz="2300" b="1" strike="noStrike" spc="-1">
                <a:solidFill>
                  <a:schemeClr val="lt1"/>
                </a:solidFill>
                <a:latin typeface="Times New Roman"/>
                <a:ea typeface="Times New Roman"/>
              </a:rPr>
              <a:t>ВЕДОМСТВЕННАЯ СТРУКТУРА РАСХОДОВ БЮДЖЕТА СЛОБОДО-ТУРИНСКОГО МУНИЦИПАЛЬНОГО РАЙОНА НА 2025 ГОД И ПЛАНОВЫЙ ПЕРИОД 2026 И                      2027 ГОДОВ</a:t>
            </a:r>
            <a:br>
              <a:rPr sz="1400"/>
            </a:br>
            <a:r>
              <a:rPr lang="ru-RU" sz="1400" b="1" strike="noStrike" spc="-1">
                <a:solidFill>
                  <a:schemeClr val="lt1"/>
                </a:solidFill>
                <a:latin typeface="Times New Roman"/>
                <a:ea typeface="Times New Roman"/>
              </a:rPr>
              <a:t>																					</a:t>
            </a:r>
            <a:r>
              <a:rPr lang="ru-RU" sz="1800" b="0" strike="noStrike" spc="-1">
                <a:solidFill>
                  <a:schemeClr val="lt1"/>
                </a:solidFill>
                <a:latin typeface="Times New Roman"/>
                <a:ea typeface="Times New Roman"/>
              </a:rPr>
              <a:t>тыс. рублей</a:t>
            </a:r>
            <a:endParaRPr lang="ru-RU" sz="1800" b="0" strike="noStrike" spc="-1">
              <a:solidFill>
                <a:srgbClr val="FFFFFF"/>
              </a:solidFill>
              <a:latin typeface="Arial"/>
            </a:endParaRPr>
          </a:p>
        </p:txBody>
      </p:sp>
      <p:graphicFrame>
        <p:nvGraphicFramePr>
          <p:cNvPr id="344" name="Table 2"/>
          <p:cNvGraphicFramePr>
            <a:graphicFrameLocks/>
          </p:cNvGraphicFramePr>
          <p:nvPr/>
        </p:nvGraphicFramePr>
        <p:xfrm>
          <a:off x="657360" y="1582560"/>
          <a:ext cx="10876680" cy="5087280"/>
        </p:xfrm>
        <a:graphic>
          <a:graphicData uri="http://schemas.openxmlformats.org/drawingml/2006/table">
            <a:tbl>
              <a:tblPr/>
              <a:tblGrid>
                <a:gridCol w="1344600">
                  <a:extLst>
                    <a:ext uri="{9D8B030D-6E8A-4147-A177-3AD203B41FA5}">
                      <a16:colId xmlns:a16="http://schemas.microsoft.com/office/drawing/2014/main" val="20000"/>
                    </a:ext>
                  </a:extLst>
                </a:gridCol>
                <a:gridCol w="5304240">
                  <a:extLst>
                    <a:ext uri="{9D8B030D-6E8A-4147-A177-3AD203B41FA5}">
                      <a16:colId xmlns:a16="http://schemas.microsoft.com/office/drawing/2014/main" val="20001"/>
                    </a:ext>
                  </a:extLst>
                </a:gridCol>
                <a:gridCol w="1405440">
                  <a:extLst>
                    <a:ext uri="{9D8B030D-6E8A-4147-A177-3AD203B41FA5}">
                      <a16:colId xmlns:a16="http://schemas.microsoft.com/office/drawing/2014/main" val="20002"/>
                    </a:ext>
                  </a:extLst>
                </a:gridCol>
                <a:gridCol w="1405440">
                  <a:extLst>
                    <a:ext uri="{9D8B030D-6E8A-4147-A177-3AD203B41FA5}">
                      <a16:colId xmlns:a16="http://schemas.microsoft.com/office/drawing/2014/main" val="20003"/>
                    </a:ext>
                  </a:extLst>
                </a:gridCol>
                <a:gridCol w="1416960">
                  <a:extLst>
                    <a:ext uri="{9D8B030D-6E8A-4147-A177-3AD203B41FA5}">
                      <a16:colId xmlns:a16="http://schemas.microsoft.com/office/drawing/2014/main" val="20004"/>
                    </a:ext>
                  </a:extLst>
                </a:gridCol>
              </a:tblGrid>
              <a:tr h="858960">
                <a:tc>
                  <a:txBody>
                    <a:bodyPr/>
                    <a:lstStyle/>
                    <a:p>
                      <a:pPr algn="ctr" defTabSz="457200">
                        <a:lnSpc>
                          <a:spcPct val="100000"/>
                        </a:lnSpc>
                        <a:defRPr/>
                      </a:pPr>
                      <a:r>
                        <a:rPr lang="ru-RU" sz="2000" b="1" strike="noStrike" spc="-1">
                          <a:solidFill>
                            <a:schemeClr val="tx1"/>
                          </a:solidFill>
                          <a:latin typeface="Times New Roman"/>
                          <a:ea typeface="Times New Roman"/>
                        </a:rPr>
                        <a:t>Код  ГРБС</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lt2">
                        <a:lumMod val="50000"/>
                      </a:schemeClr>
                    </a:solidFill>
                  </a:tcPr>
                </a:tc>
                <a:tc>
                  <a:txBody>
                    <a:bodyPr/>
                    <a:lstStyle/>
                    <a:p>
                      <a:pPr algn="ctr" defTabSz="457200">
                        <a:lnSpc>
                          <a:spcPct val="100000"/>
                        </a:lnSpc>
                        <a:defRPr/>
                      </a:pPr>
                      <a:r>
                        <a:rPr lang="ru-RU" sz="2000" b="1" strike="noStrike" spc="-1">
                          <a:solidFill>
                            <a:schemeClr val="tx1"/>
                          </a:solidFill>
                          <a:latin typeface="Times New Roman"/>
                          <a:ea typeface="Times New Roman"/>
                        </a:rPr>
                        <a:t>Показатель</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lt2">
                        <a:lumMod val="50000"/>
                      </a:schemeClr>
                    </a:solidFill>
                  </a:tcPr>
                </a:tc>
                <a:tc>
                  <a:txBody>
                    <a:bodyPr/>
                    <a:lstStyle/>
                    <a:p>
                      <a:pPr algn="ctr" defTabSz="457200">
                        <a:lnSpc>
                          <a:spcPct val="100000"/>
                        </a:lnSpc>
                        <a:defRPr/>
                      </a:pPr>
                      <a:r>
                        <a:rPr lang="ru-RU" sz="2000" b="1" strike="noStrike" spc="-1">
                          <a:solidFill>
                            <a:schemeClr val="tx1"/>
                          </a:solidFill>
                          <a:latin typeface="Times New Roman"/>
                          <a:ea typeface="Times New Roman"/>
                        </a:rPr>
                        <a:t>2025 год</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lt2">
                        <a:lumMod val="50000"/>
                      </a:schemeClr>
                    </a:solidFill>
                  </a:tcPr>
                </a:tc>
                <a:tc>
                  <a:txBody>
                    <a:bodyPr/>
                    <a:lstStyle/>
                    <a:p>
                      <a:pPr algn="ctr" defTabSz="457200">
                        <a:lnSpc>
                          <a:spcPct val="100000"/>
                        </a:lnSpc>
                        <a:defRPr/>
                      </a:pPr>
                      <a:r>
                        <a:rPr lang="ru-RU" sz="2000" b="1" strike="noStrike" spc="-1">
                          <a:solidFill>
                            <a:schemeClr val="tx1"/>
                          </a:solidFill>
                          <a:latin typeface="Times New Roman"/>
                          <a:ea typeface="Times New Roman"/>
                        </a:rPr>
                        <a:t>20</a:t>
                      </a:r>
                      <a:r>
                        <a:rPr lang="en-US" sz="2000" b="1" strike="noStrike" spc="-1">
                          <a:solidFill>
                            <a:schemeClr val="tx1"/>
                          </a:solidFill>
                          <a:latin typeface="Times New Roman"/>
                          <a:ea typeface="Times New Roman"/>
                        </a:rPr>
                        <a:t>26</a:t>
                      </a:r>
                      <a:r>
                        <a:rPr lang="ru-RU" sz="2000" b="1" strike="noStrike" spc="-1">
                          <a:solidFill>
                            <a:schemeClr val="tx1"/>
                          </a:solidFill>
                          <a:latin typeface="Times New Roman"/>
                          <a:ea typeface="Times New Roman"/>
                        </a:rPr>
                        <a:t> год</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lt2">
                        <a:lumMod val="50000"/>
                      </a:schemeClr>
                    </a:solidFill>
                  </a:tcPr>
                </a:tc>
                <a:tc>
                  <a:txBody>
                    <a:bodyPr/>
                    <a:lstStyle/>
                    <a:p>
                      <a:pPr algn="ctr" defTabSz="457200">
                        <a:lnSpc>
                          <a:spcPct val="100000"/>
                        </a:lnSpc>
                        <a:defRPr/>
                      </a:pPr>
                      <a:r>
                        <a:rPr lang="ru-RU" sz="2000" b="1" strike="noStrike" spc="-1">
                          <a:solidFill>
                            <a:schemeClr val="tx1"/>
                          </a:solidFill>
                          <a:latin typeface="Times New Roman"/>
                          <a:ea typeface="Times New Roman"/>
                        </a:rPr>
                        <a:t>20</a:t>
                      </a:r>
                      <a:r>
                        <a:rPr lang="en-US" sz="2000" b="1" strike="noStrike" spc="-1">
                          <a:solidFill>
                            <a:schemeClr val="tx1"/>
                          </a:solidFill>
                          <a:latin typeface="Times New Roman"/>
                          <a:ea typeface="Times New Roman"/>
                        </a:rPr>
                        <a:t>27</a:t>
                      </a:r>
                      <a:r>
                        <a:rPr lang="ru-RU" sz="2000" b="1" strike="noStrike" spc="-1">
                          <a:solidFill>
                            <a:schemeClr val="tx1"/>
                          </a:solidFill>
                          <a:latin typeface="Times New Roman"/>
                          <a:ea typeface="Times New Roman"/>
                        </a:rPr>
                        <a:t> год</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lt2">
                        <a:lumMod val="50000"/>
                      </a:schemeClr>
                    </a:solidFill>
                  </a:tcPr>
                </a:tc>
                <a:extLst>
                  <a:ext uri="{0D108BD9-81ED-4DB2-BD59-A6C34878D82A}">
                    <a16:rowId xmlns:a16="http://schemas.microsoft.com/office/drawing/2014/main" val="10000"/>
                  </a:ext>
                </a:extLst>
              </a:tr>
              <a:tr h="757800">
                <a:tc>
                  <a:txBody>
                    <a:bodyPr/>
                    <a:lstStyle/>
                    <a:p>
                      <a:pPr>
                        <a:defRPr/>
                      </a:pPr>
                      <a:endParaRPr lang="ru-RU" sz="2000" b="0" strike="noStrike" spc="-1">
                        <a:solidFill>
                          <a:schemeClr val="tx1"/>
                        </a:solidFill>
                        <a:latin typeface="Times New Roman"/>
                        <a:ea typeface="Times New Roman"/>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lumMod val="60000"/>
                        <a:lumOff val="40000"/>
                      </a:schemeClr>
                    </a:solidFill>
                  </a:tcPr>
                </a:tc>
                <a:tc>
                  <a:txBody>
                    <a:bodyPr/>
                    <a:lstStyle/>
                    <a:p>
                      <a:pPr defTabSz="457200">
                        <a:lnSpc>
                          <a:spcPct val="100000"/>
                        </a:lnSpc>
                        <a:defRPr/>
                      </a:pPr>
                      <a:r>
                        <a:rPr lang="ru-RU" sz="2000" b="1" strike="noStrike" spc="-1">
                          <a:solidFill>
                            <a:schemeClr val="tx1"/>
                          </a:solidFill>
                          <a:latin typeface="Times New Roman"/>
                          <a:ea typeface="Times New Roman"/>
                        </a:rPr>
                        <a:t>ВСЕГО</a:t>
                      </a:r>
                      <a:endParaRPr lang="ru-RU" sz="2000" b="0" strike="noStrike" spc="-1">
                        <a:solidFill>
                          <a:schemeClr val="tx1"/>
                        </a:solidFill>
                        <a:latin typeface="Arial"/>
                      </a:endParaRPr>
                    </a:p>
                    <a:p>
                      <a:pPr defTabSz="457200">
                        <a:lnSpc>
                          <a:spcPct val="100000"/>
                        </a:lnSpc>
                        <a:defRPr/>
                      </a:pPr>
                      <a:r>
                        <a:rPr lang="ru-RU" sz="2000" b="0" strike="noStrike" spc="-1">
                          <a:solidFill>
                            <a:schemeClr val="tx1"/>
                          </a:solidFill>
                          <a:latin typeface="Times New Roman"/>
                          <a:ea typeface="Times New Roman"/>
                        </a:rPr>
                        <a:t>в том числе:</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lumMod val="60000"/>
                        <a:lumOff val="40000"/>
                      </a:schemeClr>
                    </a:solidFill>
                  </a:tcPr>
                </a:tc>
                <a:tc>
                  <a:txBody>
                    <a:bodyPr/>
                    <a:lstStyle/>
                    <a:p>
                      <a:pPr algn="r" defTabSz="457200">
                        <a:lnSpc>
                          <a:spcPct val="100000"/>
                        </a:lnSpc>
                        <a:defRPr/>
                      </a:pPr>
                      <a:r>
                        <a:rPr lang="ru-RU" sz="2000" b="1" strike="noStrike" spc="-1">
                          <a:solidFill>
                            <a:schemeClr val="tx1"/>
                          </a:solidFill>
                          <a:latin typeface="Times New Roman"/>
                          <a:ea typeface="Times New Roman"/>
                        </a:rPr>
                        <a:t>1 </a:t>
                      </a:r>
                      <a:r>
                        <a:rPr lang="en-US" sz="2000" b="1" strike="noStrike" spc="0">
                          <a:solidFill>
                            <a:schemeClr val="tx1"/>
                          </a:solidFill>
                          <a:latin typeface="Times New Roman"/>
                          <a:ea typeface="Times New Roman"/>
                        </a:rPr>
                        <a:t>702</a:t>
                      </a:r>
                      <a:r>
                        <a:rPr lang="ru-RU" sz="2000" b="1" strike="noStrike" spc="0">
                          <a:solidFill>
                            <a:schemeClr val="tx1"/>
                          </a:solidFill>
                          <a:latin typeface="Times New Roman"/>
                          <a:ea typeface="Times New Roman"/>
                        </a:rPr>
                        <a:t> 1</a:t>
                      </a:r>
                      <a:r>
                        <a:rPr lang="en-US" sz="2000" b="1" strike="noStrike" spc="0">
                          <a:solidFill>
                            <a:schemeClr val="tx1"/>
                          </a:solidFill>
                          <a:latin typeface="Times New Roman"/>
                          <a:ea typeface="Times New Roman"/>
                        </a:rPr>
                        <a:t>7</a:t>
                      </a:r>
                      <a:r>
                        <a:rPr lang="ru-RU" sz="2000" b="1" strike="noStrike" spc="0">
                          <a:solidFill>
                            <a:schemeClr val="tx1"/>
                          </a:solidFill>
                          <a:latin typeface="Times New Roman"/>
                          <a:ea typeface="Times New Roman"/>
                        </a:rPr>
                        <a:t>6</a:t>
                      </a:r>
                      <a:r>
                        <a:rPr lang="en-US" sz="2000" b="1" strike="noStrike" spc="0">
                          <a:solidFill>
                            <a:schemeClr val="tx1"/>
                          </a:solidFill>
                          <a:latin typeface="Times New Roman"/>
                          <a:ea typeface="Times New Roman"/>
                        </a:rPr>
                        <a:t>.2</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lumMod val="60000"/>
                        <a:lumOff val="40000"/>
                      </a:schemeClr>
                    </a:solidFill>
                  </a:tcPr>
                </a:tc>
                <a:tc>
                  <a:txBody>
                    <a:bodyPr/>
                    <a:lstStyle/>
                    <a:p>
                      <a:pPr algn="r" defTabSz="457200">
                        <a:lnSpc>
                          <a:spcPct val="100000"/>
                        </a:lnSpc>
                        <a:defRPr/>
                      </a:pPr>
                      <a:r>
                        <a:rPr lang="ru-RU" sz="2000" b="1" strike="noStrike" spc="-1">
                          <a:solidFill>
                            <a:schemeClr val="tx1"/>
                          </a:solidFill>
                          <a:latin typeface="Times New Roman"/>
                          <a:ea typeface="Times New Roman"/>
                        </a:rPr>
                        <a:t>1 </a:t>
                      </a:r>
                      <a:r>
                        <a:rPr lang="en-US" sz="2000" b="1" strike="noStrike" spc="0">
                          <a:solidFill>
                            <a:schemeClr val="tx1"/>
                          </a:solidFill>
                          <a:latin typeface="Times New Roman"/>
                          <a:ea typeface="Times New Roman"/>
                        </a:rPr>
                        <a:t>5</a:t>
                      </a:r>
                      <a:r>
                        <a:rPr lang="ru-RU" sz="2000" b="1" strike="noStrike" spc="0">
                          <a:solidFill>
                            <a:schemeClr val="tx1"/>
                          </a:solidFill>
                          <a:latin typeface="Times New Roman"/>
                          <a:ea typeface="Times New Roman"/>
                        </a:rPr>
                        <a:t>5</a:t>
                      </a:r>
                      <a:r>
                        <a:rPr lang="en-US" sz="2000" b="1" strike="noStrike" spc="0">
                          <a:solidFill>
                            <a:schemeClr val="tx1"/>
                          </a:solidFill>
                          <a:latin typeface="Times New Roman"/>
                          <a:ea typeface="Times New Roman"/>
                        </a:rPr>
                        <a:t>7</a:t>
                      </a:r>
                      <a:r>
                        <a:rPr lang="ru-RU" sz="2000" b="1" strike="noStrike" spc="0">
                          <a:solidFill>
                            <a:schemeClr val="tx1"/>
                          </a:solidFill>
                          <a:latin typeface="Times New Roman"/>
                          <a:ea typeface="Times New Roman"/>
                        </a:rPr>
                        <a:t> </a:t>
                      </a:r>
                      <a:r>
                        <a:rPr lang="en-US" sz="2000" b="1" strike="noStrike" spc="0">
                          <a:solidFill>
                            <a:schemeClr val="tx1"/>
                          </a:solidFill>
                          <a:latin typeface="Times New Roman"/>
                          <a:ea typeface="Times New Roman"/>
                        </a:rPr>
                        <a:t>7</a:t>
                      </a:r>
                      <a:r>
                        <a:rPr lang="ru-RU" sz="2000" b="1" strike="noStrike" spc="0">
                          <a:solidFill>
                            <a:schemeClr val="tx1"/>
                          </a:solidFill>
                          <a:latin typeface="Times New Roman"/>
                          <a:ea typeface="Times New Roman"/>
                        </a:rPr>
                        <a:t>4</a:t>
                      </a:r>
                      <a:r>
                        <a:rPr lang="en-US" sz="2000" b="1" strike="noStrike" spc="0">
                          <a:solidFill>
                            <a:schemeClr val="tx1"/>
                          </a:solidFill>
                          <a:latin typeface="Times New Roman"/>
                          <a:ea typeface="Times New Roman"/>
                        </a:rPr>
                        <a:t>2</a:t>
                      </a:r>
                      <a:r>
                        <a:rPr lang="ru-RU" sz="2000" b="1" strike="noStrike" spc="0">
                          <a:solidFill>
                            <a:schemeClr val="tx1"/>
                          </a:solidFill>
                          <a:latin typeface="Times New Roman"/>
                          <a:ea typeface="Times New Roman"/>
                        </a:rPr>
                        <a:t>,</a:t>
                      </a:r>
                      <a:r>
                        <a:rPr lang="en-US" sz="2000" b="1" strike="noStrike" spc="0">
                          <a:solidFill>
                            <a:schemeClr val="tx1"/>
                          </a:solidFill>
                          <a:latin typeface="Times New Roman"/>
                          <a:ea typeface="Times New Roman"/>
                        </a:rPr>
                        <a:t>9</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lumMod val="60000"/>
                        <a:lumOff val="40000"/>
                      </a:schemeClr>
                    </a:solidFill>
                  </a:tcPr>
                </a:tc>
                <a:tc>
                  <a:txBody>
                    <a:bodyPr/>
                    <a:lstStyle/>
                    <a:p>
                      <a:pPr algn="r" defTabSz="457200">
                        <a:lnSpc>
                          <a:spcPct val="100000"/>
                        </a:lnSpc>
                        <a:defRPr/>
                      </a:pPr>
                      <a:r>
                        <a:rPr lang="ru-RU" sz="2000" b="1" strike="noStrike" spc="-1">
                          <a:solidFill>
                            <a:schemeClr val="tx1"/>
                          </a:solidFill>
                          <a:latin typeface="Times New Roman"/>
                          <a:ea typeface="Times New Roman"/>
                        </a:rPr>
                        <a:t>1 5</a:t>
                      </a:r>
                      <a:r>
                        <a:rPr lang="en-US" sz="2000" b="1" strike="noStrike" spc="0">
                          <a:solidFill>
                            <a:schemeClr val="tx1"/>
                          </a:solidFill>
                          <a:latin typeface="Times New Roman"/>
                          <a:ea typeface="Times New Roman"/>
                        </a:rPr>
                        <a:t>5</a:t>
                      </a:r>
                      <a:r>
                        <a:rPr lang="ru-RU" sz="2000" b="1" strike="noStrike" spc="0">
                          <a:solidFill>
                            <a:schemeClr val="tx1"/>
                          </a:solidFill>
                          <a:latin typeface="Times New Roman"/>
                          <a:ea typeface="Times New Roman"/>
                        </a:rPr>
                        <a:t>9 </a:t>
                      </a:r>
                      <a:r>
                        <a:rPr lang="en-US" sz="2000" b="1" strike="noStrike" spc="0">
                          <a:solidFill>
                            <a:schemeClr val="tx1"/>
                          </a:solidFill>
                          <a:latin typeface="Times New Roman"/>
                          <a:ea typeface="Times New Roman"/>
                        </a:rPr>
                        <a:t>0</a:t>
                      </a:r>
                      <a:r>
                        <a:rPr lang="ru-RU" sz="2000" b="1" strike="noStrike" spc="0">
                          <a:solidFill>
                            <a:schemeClr val="tx1"/>
                          </a:solidFill>
                          <a:latin typeface="Times New Roman"/>
                          <a:ea typeface="Times New Roman"/>
                        </a:rPr>
                        <a:t>1</a:t>
                      </a:r>
                      <a:r>
                        <a:rPr lang="en-US" sz="2000" b="1" strike="noStrike" spc="0">
                          <a:solidFill>
                            <a:schemeClr val="tx1"/>
                          </a:solidFill>
                          <a:latin typeface="Times New Roman"/>
                          <a:ea typeface="Times New Roman"/>
                        </a:rPr>
                        <a:t>5</a:t>
                      </a:r>
                      <a:r>
                        <a:rPr lang="ru-RU" sz="2000" b="1" strike="noStrike" spc="0">
                          <a:solidFill>
                            <a:schemeClr val="tx1"/>
                          </a:solidFill>
                          <a:latin typeface="Times New Roman"/>
                          <a:ea typeface="Times New Roman"/>
                        </a:rPr>
                        <a:t>,</a:t>
                      </a:r>
                      <a:r>
                        <a:rPr lang="en-US" sz="2000" b="1" strike="noStrike" spc="0">
                          <a:solidFill>
                            <a:schemeClr val="tx1"/>
                          </a:solidFill>
                          <a:latin typeface="Times New Roman"/>
                          <a:ea typeface="Times New Roman"/>
                        </a:rPr>
                        <a:t>6</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lumMod val="60000"/>
                        <a:lumOff val="40000"/>
                      </a:schemeClr>
                    </a:solidFill>
                  </a:tcPr>
                </a:tc>
                <a:extLst>
                  <a:ext uri="{0D108BD9-81ED-4DB2-BD59-A6C34878D82A}">
                    <a16:rowId xmlns:a16="http://schemas.microsoft.com/office/drawing/2014/main" val="10001"/>
                  </a:ext>
                </a:extLst>
              </a:tr>
              <a:tr h="757800">
                <a:tc>
                  <a:txBody>
                    <a:bodyPr/>
                    <a:lstStyle/>
                    <a:p>
                      <a:pPr algn="ctr" defTabSz="457200">
                        <a:lnSpc>
                          <a:spcPct val="100000"/>
                        </a:lnSpc>
                        <a:defRPr/>
                      </a:pPr>
                      <a:r>
                        <a:rPr lang="ru-RU" sz="2000" b="0" strike="noStrike" spc="-1">
                          <a:solidFill>
                            <a:schemeClr val="tx1"/>
                          </a:solidFill>
                          <a:latin typeface="Times New Roman"/>
                          <a:ea typeface="Times New Roman"/>
                        </a:rPr>
                        <a:t>901</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defTabSz="457200">
                        <a:lnSpc>
                          <a:spcPct val="100000"/>
                        </a:lnSpc>
                        <a:defRPr/>
                      </a:pPr>
                      <a:r>
                        <a:rPr lang="ru-RU" sz="2000" b="0" strike="noStrike" spc="-1">
                          <a:solidFill>
                            <a:schemeClr val="tx1"/>
                          </a:solidFill>
                          <a:latin typeface="Times New Roman"/>
                          <a:ea typeface="Times New Roman"/>
                        </a:rPr>
                        <a:t>Администрация Слободо-Туринского муниципального района Свердловской области</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r" defTabSz="457200">
                        <a:lnSpc>
                          <a:spcPct val="100000"/>
                        </a:lnSpc>
                        <a:defRPr/>
                      </a:pPr>
                      <a:r>
                        <a:rPr lang="ru-RU" sz="2000" b="0" strike="noStrike" spc="-1">
                          <a:solidFill>
                            <a:schemeClr val="tx1"/>
                          </a:solidFill>
                          <a:latin typeface="Times New Roman"/>
                          <a:ea typeface="Times New Roman"/>
                        </a:rPr>
                        <a:t>8</a:t>
                      </a:r>
                      <a:r>
                        <a:rPr lang="en-US" sz="2000" b="0" strike="noStrike" spc="0">
                          <a:solidFill>
                            <a:schemeClr val="tx1"/>
                          </a:solidFill>
                          <a:latin typeface="Times New Roman"/>
                          <a:ea typeface="Times New Roman"/>
                        </a:rPr>
                        <a:t>2</a:t>
                      </a:r>
                      <a:r>
                        <a:rPr lang="ru-RU" sz="2000" b="0" strike="noStrike" spc="0">
                          <a:solidFill>
                            <a:schemeClr val="tx1"/>
                          </a:solidFill>
                          <a:latin typeface="Times New Roman"/>
                          <a:ea typeface="Times New Roman"/>
                        </a:rPr>
                        <a:t>6 </a:t>
                      </a:r>
                      <a:r>
                        <a:rPr lang="en-US" sz="2000" b="0" strike="noStrike" spc="0">
                          <a:solidFill>
                            <a:schemeClr val="tx1"/>
                          </a:solidFill>
                          <a:latin typeface="Times New Roman"/>
                          <a:ea typeface="Times New Roman"/>
                        </a:rPr>
                        <a:t>10</a:t>
                      </a:r>
                      <a:r>
                        <a:rPr lang="ru-RU" sz="2000" b="0" strike="noStrike" spc="0">
                          <a:solidFill>
                            <a:schemeClr val="tx1"/>
                          </a:solidFill>
                          <a:latin typeface="Times New Roman"/>
                          <a:ea typeface="Times New Roman"/>
                        </a:rPr>
                        <a:t>7,</a:t>
                      </a:r>
                      <a:r>
                        <a:rPr lang="en-US" sz="2000" b="0" strike="noStrike" spc="0">
                          <a:solidFill>
                            <a:schemeClr val="tx1"/>
                          </a:solidFill>
                          <a:latin typeface="Times New Roman"/>
                          <a:ea typeface="Times New Roman"/>
                        </a:rPr>
                        <a:t>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r" defTabSz="457200">
                        <a:lnSpc>
                          <a:spcPct val="100000"/>
                        </a:lnSpc>
                        <a:defRPr/>
                      </a:pPr>
                      <a:r>
                        <a:rPr lang="ru-RU" sz="2000" b="0" strike="noStrike" spc="-1">
                          <a:solidFill>
                            <a:schemeClr val="tx1"/>
                          </a:solidFill>
                          <a:latin typeface="Times New Roman"/>
                          <a:ea typeface="Times New Roman"/>
                        </a:rPr>
                        <a:t>651 </a:t>
                      </a:r>
                      <a:r>
                        <a:rPr lang="en-US" sz="2000" b="0" strike="noStrike" spc="0">
                          <a:solidFill>
                            <a:schemeClr val="tx1"/>
                          </a:solidFill>
                          <a:latin typeface="Times New Roman"/>
                          <a:ea typeface="Times New Roman"/>
                        </a:rPr>
                        <a:t>646.1</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r" defTabSz="457200">
                        <a:lnSpc>
                          <a:spcPct val="100000"/>
                        </a:lnSpc>
                        <a:defRPr/>
                      </a:pPr>
                      <a:r>
                        <a:rPr lang="ru-RU" sz="2000" b="0" strike="noStrike" spc="-1">
                          <a:solidFill>
                            <a:schemeClr val="tx1"/>
                          </a:solidFill>
                          <a:latin typeface="Times New Roman"/>
                          <a:ea typeface="Times New Roman"/>
                        </a:rPr>
                        <a:t>653 </a:t>
                      </a:r>
                      <a:r>
                        <a:rPr lang="en-US" sz="2000" b="0" strike="noStrike" spc="0">
                          <a:solidFill>
                            <a:schemeClr val="tx1"/>
                          </a:solidFill>
                          <a:latin typeface="Times New Roman"/>
                          <a:ea typeface="Times New Roman"/>
                        </a:rPr>
                        <a:t>3</a:t>
                      </a:r>
                      <a:r>
                        <a:rPr lang="ru-RU" sz="2000" b="0" strike="noStrike" spc="0">
                          <a:solidFill>
                            <a:schemeClr val="tx1"/>
                          </a:solidFill>
                          <a:latin typeface="Times New Roman"/>
                          <a:ea typeface="Times New Roman"/>
                        </a:rPr>
                        <a:t>8</a:t>
                      </a:r>
                      <a:r>
                        <a:rPr lang="en-US" sz="2000" b="0" strike="noStrike" spc="0">
                          <a:solidFill>
                            <a:schemeClr val="tx1"/>
                          </a:solidFill>
                          <a:latin typeface="Times New Roman"/>
                          <a:ea typeface="Times New Roman"/>
                        </a:rPr>
                        <a:t>7</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extLst>
                  <a:ext uri="{0D108BD9-81ED-4DB2-BD59-A6C34878D82A}">
                    <a16:rowId xmlns:a16="http://schemas.microsoft.com/office/drawing/2014/main" val="10002"/>
                  </a:ext>
                </a:extLst>
              </a:tr>
              <a:tr h="757800">
                <a:tc>
                  <a:txBody>
                    <a:bodyPr/>
                    <a:lstStyle/>
                    <a:p>
                      <a:pPr algn="ctr" defTabSz="457200">
                        <a:lnSpc>
                          <a:spcPct val="100000"/>
                        </a:lnSpc>
                        <a:defRPr/>
                      </a:pPr>
                      <a:r>
                        <a:rPr lang="ru-RU" sz="2000" b="0" strike="noStrike" spc="-1">
                          <a:solidFill>
                            <a:schemeClr val="tx1"/>
                          </a:solidFill>
                          <a:latin typeface="Times New Roman"/>
                          <a:ea typeface="Times New Roman"/>
                        </a:rPr>
                        <a:t>906</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2">
                        <a:lumMod val="40000"/>
                        <a:lumOff val="60000"/>
                      </a:schemeClr>
                    </a:solidFill>
                  </a:tcPr>
                </a:tc>
                <a:tc>
                  <a:txBody>
                    <a:bodyPr/>
                    <a:lstStyle/>
                    <a:p>
                      <a:pPr defTabSz="457200">
                        <a:lnSpc>
                          <a:spcPct val="100000"/>
                        </a:lnSpc>
                        <a:defRPr/>
                      </a:pPr>
                      <a:r>
                        <a:rPr lang="ru-RU" sz="2000" b="0" strike="noStrike" spc="-1">
                          <a:solidFill>
                            <a:schemeClr val="tx1"/>
                          </a:solidFill>
                          <a:latin typeface="Times New Roman"/>
                          <a:ea typeface="Times New Roman"/>
                        </a:rPr>
                        <a:t>Муниципальный отдел управления образованием Слободо-Туринского муниципального района </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2">
                        <a:lumMod val="40000"/>
                        <a:lumOff val="60000"/>
                      </a:schemeClr>
                    </a:solidFill>
                  </a:tcPr>
                </a:tc>
                <a:tc>
                  <a:txBody>
                    <a:bodyPr/>
                    <a:lstStyle/>
                    <a:p>
                      <a:pPr algn="r" defTabSz="457200">
                        <a:lnSpc>
                          <a:spcPct val="100000"/>
                        </a:lnSpc>
                        <a:defRPr/>
                      </a:pPr>
                      <a:r>
                        <a:rPr lang="ru-RU" sz="2000" b="0" strike="noStrike" spc="-1">
                          <a:solidFill>
                            <a:schemeClr val="tx1"/>
                          </a:solidFill>
                          <a:latin typeface="Times New Roman"/>
                          <a:ea typeface="Times New Roman"/>
                        </a:rPr>
                        <a:t>8</a:t>
                      </a:r>
                      <a:r>
                        <a:rPr lang="en-US" sz="2000" b="0" strike="noStrike" spc="0">
                          <a:solidFill>
                            <a:schemeClr val="tx1"/>
                          </a:solidFill>
                          <a:latin typeface="Times New Roman"/>
                          <a:ea typeface="Times New Roman"/>
                        </a:rPr>
                        <a:t>62</a:t>
                      </a:r>
                      <a:r>
                        <a:rPr lang="ru-RU" sz="2000" b="0" strike="noStrike" spc="0">
                          <a:solidFill>
                            <a:schemeClr val="tx1"/>
                          </a:solidFill>
                          <a:latin typeface="Times New Roman"/>
                          <a:ea typeface="Times New Roman"/>
                        </a:rPr>
                        <a:t> </a:t>
                      </a:r>
                      <a:r>
                        <a:rPr lang="en-US" sz="2000" b="0" strike="noStrike" spc="0">
                          <a:solidFill>
                            <a:schemeClr val="tx1"/>
                          </a:solidFill>
                          <a:latin typeface="Times New Roman"/>
                          <a:ea typeface="Times New Roman"/>
                        </a:rPr>
                        <a:t>283</a:t>
                      </a:r>
                      <a:r>
                        <a:rPr lang="ru-RU" sz="2000" b="0" strike="noStrike" spc="0">
                          <a:solidFill>
                            <a:schemeClr val="tx1"/>
                          </a:solidFill>
                          <a:latin typeface="Times New Roman"/>
                          <a:ea typeface="Times New Roman"/>
                        </a:rPr>
                        <a:t>,2</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2">
                        <a:lumMod val="40000"/>
                        <a:lumOff val="60000"/>
                      </a:schemeClr>
                    </a:solidFill>
                  </a:tcPr>
                </a:tc>
                <a:tc>
                  <a:txBody>
                    <a:bodyPr/>
                    <a:lstStyle/>
                    <a:p>
                      <a:pPr algn="r" defTabSz="457200">
                        <a:lnSpc>
                          <a:spcPct val="100000"/>
                        </a:lnSpc>
                        <a:defRPr/>
                      </a:pPr>
                      <a:r>
                        <a:rPr lang="ru-RU" sz="2000" b="0" strike="noStrike" spc="-1">
                          <a:solidFill>
                            <a:schemeClr val="tx1"/>
                          </a:solidFill>
                          <a:latin typeface="Times New Roman"/>
                          <a:ea typeface="Times New Roman"/>
                        </a:rPr>
                        <a:t>8</a:t>
                      </a:r>
                      <a:r>
                        <a:rPr lang="en-US" sz="2000" b="0" strike="noStrike" spc="0">
                          <a:solidFill>
                            <a:schemeClr val="tx1"/>
                          </a:solidFill>
                          <a:latin typeface="Times New Roman"/>
                          <a:ea typeface="Times New Roman"/>
                        </a:rPr>
                        <a:t>93</a:t>
                      </a:r>
                      <a:r>
                        <a:rPr lang="ru-RU" sz="2000" b="0" strike="noStrike" spc="0">
                          <a:solidFill>
                            <a:schemeClr val="tx1"/>
                          </a:solidFill>
                          <a:latin typeface="Times New Roman"/>
                          <a:ea typeface="Times New Roman"/>
                        </a:rPr>
                        <a:t> </a:t>
                      </a:r>
                      <a:r>
                        <a:rPr lang="en-US" sz="2000" b="0" strike="noStrike" spc="0">
                          <a:solidFill>
                            <a:schemeClr val="tx1"/>
                          </a:solidFill>
                          <a:latin typeface="Times New Roman"/>
                          <a:ea typeface="Times New Roman"/>
                        </a:rPr>
                        <a:t>172</a:t>
                      </a:r>
                      <a:r>
                        <a:rPr lang="ru-RU" sz="2000" b="0" strike="noStrike" spc="0">
                          <a:solidFill>
                            <a:schemeClr val="tx1"/>
                          </a:solidFill>
                          <a:latin typeface="Times New Roman"/>
                          <a:ea typeface="Times New Roman"/>
                        </a:rPr>
                        <a:t>,</a:t>
                      </a:r>
                      <a:r>
                        <a:rPr lang="en-US" sz="2000" b="0" strike="noStrike" spc="0">
                          <a:solidFill>
                            <a:schemeClr val="tx1"/>
                          </a:solidFill>
                          <a:latin typeface="Times New Roman"/>
                          <a:ea typeface="Times New Roman"/>
                        </a:rPr>
                        <a:t>8</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2">
                        <a:lumMod val="40000"/>
                        <a:lumOff val="60000"/>
                      </a:schemeClr>
                    </a:solidFill>
                  </a:tcPr>
                </a:tc>
                <a:tc>
                  <a:txBody>
                    <a:bodyPr/>
                    <a:lstStyle/>
                    <a:p>
                      <a:pPr algn="r" defTabSz="457200">
                        <a:lnSpc>
                          <a:spcPct val="100000"/>
                        </a:lnSpc>
                        <a:defRPr/>
                      </a:pPr>
                      <a:r>
                        <a:rPr lang="en-US" sz="2000" b="0" strike="noStrike" spc="0">
                          <a:solidFill>
                            <a:schemeClr val="tx1"/>
                          </a:solidFill>
                          <a:latin typeface="Times New Roman"/>
                          <a:ea typeface="Times New Roman"/>
                        </a:rPr>
                        <a:t>8</a:t>
                      </a:r>
                      <a:r>
                        <a:rPr lang="ru-RU" sz="2000" b="0" strike="noStrike" spc="-1">
                          <a:solidFill>
                            <a:schemeClr val="tx1"/>
                          </a:solidFill>
                          <a:latin typeface="Times New Roman"/>
                          <a:ea typeface="Times New Roman"/>
                        </a:rPr>
                        <a:t>9</a:t>
                      </a:r>
                      <a:r>
                        <a:rPr lang="en-US" sz="2000" b="0" strike="noStrike" spc="0">
                          <a:solidFill>
                            <a:schemeClr val="tx1"/>
                          </a:solidFill>
                          <a:latin typeface="Times New Roman"/>
                          <a:ea typeface="Times New Roman"/>
                        </a:rPr>
                        <a:t>2</a:t>
                      </a:r>
                      <a:r>
                        <a:rPr lang="ru-RU" sz="2000" b="0" strike="noStrike" spc="0">
                          <a:solidFill>
                            <a:schemeClr val="tx1"/>
                          </a:solidFill>
                          <a:latin typeface="Times New Roman"/>
                          <a:ea typeface="Times New Roman"/>
                        </a:rPr>
                        <a:t> </a:t>
                      </a:r>
                      <a:r>
                        <a:rPr lang="en-US" sz="2000" b="0" strike="noStrike" spc="0">
                          <a:solidFill>
                            <a:schemeClr val="tx1"/>
                          </a:solidFill>
                          <a:latin typeface="Times New Roman"/>
                          <a:ea typeface="Times New Roman"/>
                        </a:rPr>
                        <a:t>708</a:t>
                      </a:r>
                      <a:r>
                        <a:rPr lang="ru-RU" sz="2000" b="0" strike="noStrike" spc="0">
                          <a:solidFill>
                            <a:schemeClr val="tx1"/>
                          </a:solidFill>
                          <a:latin typeface="Times New Roman"/>
                          <a:ea typeface="Times New Roman"/>
                        </a:rPr>
                        <a:t>,9</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2">
                        <a:lumMod val="40000"/>
                        <a:lumOff val="60000"/>
                      </a:schemeClr>
                    </a:solidFill>
                  </a:tcPr>
                </a:tc>
                <a:extLst>
                  <a:ext uri="{0D108BD9-81ED-4DB2-BD59-A6C34878D82A}">
                    <a16:rowId xmlns:a16="http://schemas.microsoft.com/office/drawing/2014/main" val="10003"/>
                  </a:ext>
                </a:extLst>
              </a:tr>
              <a:tr h="454680">
                <a:tc>
                  <a:txBody>
                    <a:bodyPr/>
                    <a:lstStyle/>
                    <a:p>
                      <a:pPr algn="ctr" defTabSz="457200">
                        <a:lnSpc>
                          <a:spcPct val="100000"/>
                        </a:lnSpc>
                        <a:defRPr/>
                      </a:pPr>
                      <a:r>
                        <a:rPr lang="ru-RU" sz="2000" b="0" strike="noStrike" spc="-1">
                          <a:solidFill>
                            <a:schemeClr val="tx1"/>
                          </a:solidFill>
                          <a:latin typeface="Times New Roman"/>
                          <a:ea typeface="Times New Roman"/>
                        </a:rPr>
                        <a:t>912</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defTabSz="457200">
                        <a:lnSpc>
                          <a:spcPct val="100000"/>
                        </a:lnSpc>
                        <a:defRPr/>
                      </a:pPr>
                      <a:r>
                        <a:rPr lang="ru-RU" sz="2000" b="0" strike="noStrike" spc="-1">
                          <a:solidFill>
                            <a:schemeClr val="tx1"/>
                          </a:solidFill>
                          <a:latin typeface="Times New Roman"/>
                          <a:ea typeface="Times New Roman"/>
                        </a:rPr>
                        <a:t>Дума Слободо-Туринского муниципального района </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r" defTabSz="457200">
                        <a:lnSpc>
                          <a:spcPct val="100000"/>
                        </a:lnSpc>
                        <a:defRPr/>
                      </a:pPr>
                      <a:r>
                        <a:rPr lang="ru-RU" sz="2000" b="0" strike="noStrike" spc="-1">
                          <a:solidFill>
                            <a:schemeClr val="tx1"/>
                          </a:solidFill>
                          <a:latin typeface="Times New Roman"/>
                          <a:ea typeface="Times New Roman"/>
                        </a:rPr>
                        <a:t>5 423,0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r" defTabSz="457200">
                        <a:lnSpc>
                          <a:spcPct val="100000"/>
                        </a:lnSpc>
                        <a:defRPr/>
                      </a:pPr>
                      <a:r>
                        <a:rPr lang="ru-RU" sz="2000" b="0" strike="noStrike" spc="-1">
                          <a:solidFill>
                            <a:schemeClr val="tx1"/>
                          </a:solidFill>
                          <a:latin typeface="Times New Roman"/>
                          <a:ea typeface="Times New Roman"/>
                        </a:rPr>
                        <a:t>5 109,0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r" defTabSz="457200">
                        <a:lnSpc>
                          <a:spcPct val="100000"/>
                        </a:lnSpc>
                        <a:defRPr/>
                      </a:pPr>
                      <a:r>
                        <a:rPr lang="ru-RU" sz="2000" b="0" strike="noStrike" spc="-1">
                          <a:solidFill>
                            <a:schemeClr val="tx1"/>
                          </a:solidFill>
                          <a:latin typeface="Times New Roman"/>
                          <a:ea typeface="Times New Roman"/>
                        </a:rPr>
                        <a:t>5 090,4</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extLst>
                  <a:ext uri="{0D108BD9-81ED-4DB2-BD59-A6C34878D82A}">
                    <a16:rowId xmlns:a16="http://schemas.microsoft.com/office/drawing/2014/main" val="10004"/>
                  </a:ext>
                </a:extLst>
              </a:tr>
              <a:tr h="757800">
                <a:tc>
                  <a:txBody>
                    <a:bodyPr/>
                    <a:lstStyle/>
                    <a:p>
                      <a:pPr algn="ctr" defTabSz="457200">
                        <a:lnSpc>
                          <a:spcPct val="100000"/>
                        </a:lnSpc>
                        <a:defRPr/>
                      </a:pPr>
                      <a:r>
                        <a:rPr lang="ru-RU" sz="2000" b="0" strike="noStrike" spc="-1">
                          <a:solidFill>
                            <a:schemeClr val="tx1"/>
                          </a:solidFill>
                          <a:latin typeface="Times New Roman"/>
                          <a:ea typeface="Times New Roman"/>
                        </a:rPr>
                        <a:t>913</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2">
                        <a:lumMod val="40000"/>
                        <a:lumOff val="60000"/>
                      </a:schemeClr>
                    </a:solidFill>
                  </a:tcPr>
                </a:tc>
                <a:tc>
                  <a:txBody>
                    <a:bodyPr/>
                    <a:lstStyle/>
                    <a:p>
                      <a:pPr defTabSz="457200">
                        <a:lnSpc>
                          <a:spcPct val="100000"/>
                        </a:lnSpc>
                        <a:defRPr/>
                      </a:pPr>
                      <a:r>
                        <a:rPr lang="ru-RU" sz="2000" b="0" strike="noStrike" spc="-1">
                          <a:solidFill>
                            <a:schemeClr val="tx1"/>
                          </a:solidFill>
                          <a:latin typeface="Times New Roman"/>
                          <a:ea typeface="Times New Roman"/>
                        </a:rPr>
                        <a:t>Контрольный орган Слободо-Туринского муниципального района </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2">
                        <a:lumMod val="40000"/>
                        <a:lumOff val="60000"/>
                      </a:schemeClr>
                    </a:solidFill>
                  </a:tcPr>
                </a:tc>
                <a:tc>
                  <a:txBody>
                    <a:bodyPr/>
                    <a:lstStyle/>
                    <a:p>
                      <a:pPr algn="r" defTabSz="457200">
                        <a:lnSpc>
                          <a:spcPct val="100000"/>
                        </a:lnSpc>
                        <a:defRPr/>
                      </a:pPr>
                      <a:r>
                        <a:rPr lang="ru-RU" sz="2000" b="0" strike="noStrike" spc="-1">
                          <a:solidFill>
                            <a:schemeClr val="tx1"/>
                          </a:solidFill>
                          <a:latin typeface="Times New Roman"/>
                          <a:ea typeface="Times New Roman"/>
                        </a:rPr>
                        <a:t>8 363,0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2">
                        <a:lumMod val="40000"/>
                        <a:lumOff val="60000"/>
                      </a:schemeClr>
                    </a:solidFill>
                  </a:tcPr>
                </a:tc>
                <a:tc>
                  <a:txBody>
                    <a:bodyPr/>
                    <a:lstStyle/>
                    <a:p>
                      <a:pPr algn="r" defTabSz="457200">
                        <a:lnSpc>
                          <a:spcPct val="100000"/>
                        </a:lnSpc>
                        <a:defRPr/>
                      </a:pPr>
                      <a:r>
                        <a:rPr lang="ru-RU" sz="2000" b="0" strike="noStrike" spc="-1">
                          <a:solidFill>
                            <a:schemeClr val="tx1"/>
                          </a:solidFill>
                          <a:latin typeface="Times New Roman"/>
                          <a:ea typeface="Times New Roman"/>
                        </a:rPr>
                        <a:t>7 815,0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2">
                        <a:lumMod val="40000"/>
                        <a:lumOff val="60000"/>
                      </a:schemeClr>
                    </a:solidFill>
                  </a:tcPr>
                </a:tc>
                <a:tc>
                  <a:txBody>
                    <a:bodyPr/>
                    <a:lstStyle/>
                    <a:p>
                      <a:pPr algn="r" defTabSz="457200">
                        <a:lnSpc>
                          <a:spcPct val="100000"/>
                        </a:lnSpc>
                        <a:defRPr/>
                      </a:pPr>
                      <a:r>
                        <a:rPr lang="ru-RU" sz="2000" b="0" strike="noStrike" spc="-1">
                          <a:solidFill>
                            <a:schemeClr val="tx1"/>
                          </a:solidFill>
                          <a:latin typeface="Times New Roman"/>
                          <a:ea typeface="Times New Roman"/>
                        </a:rPr>
                        <a:t>7 829,3</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2">
                        <a:lumMod val="40000"/>
                        <a:lumOff val="60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45"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346" name="Заголовок 1"/>
          <p:cNvSpPr/>
          <p:nvPr/>
        </p:nvSpPr>
        <p:spPr bwMode="auto">
          <a:xfrm>
            <a:off x="657360" y="474120"/>
            <a:ext cx="10875600" cy="1089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ctr" defTabSz="914400">
              <a:lnSpc>
                <a:spcPct val="100000"/>
              </a:lnSpc>
              <a:tabLst>
                <a:tab pos="0" algn="l"/>
              </a:tabLst>
              <a:defRPr/>
            </a:pPr>
            <a:r>
              <a:rPr lang="ru-RU" sz="3200" b="0" strike="noStrike" spc="-1">
                <a:solidFill>
                  <a:srgbClr val="572314"/>
                </a:solidFill>
                <a:latin typeface="Times New Roman"/>
                <a:ea typeface="Times New Roman"/>
              </a:rPr>
              <a:t>Установлен объем бюджетных ассигнований на реализацию 14 муниципальных программ</a:t>
            </a:r>
            <a:endParaRPr lang="ru-RU" sz="3200" b="0" strike="noStrike" spc="-1">
              <a:solidFill>
                <a:srgbClr val="FFFFFF"/>
              </a:solidFill>
              <a:latin typeface="Arial"/>
            </a:endParaRPr>
          </a:p>
        </p:txBody>
      </p:sp>
      <p:sp>
        <p:nvSpPr>
          <p:cNvPr id="347" name="CustomShape 2"/>
          <p:cNvSpPr/>
          <p:nvPr/>
        </p:nvSpPr>
        <p:spPr bwMode="auto">
          <a:xfrm>
            <a:off x="657360" y="1564920"/>
            <a:ext cx="10875600" cy="48171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marL="365760" lvl="1" indent="-281305" algn="just" defTabSz="457200">
              <a:lnSpc>
                <a:spcPct val="100000"/>
              </a:lnSpc>
              <a:spcBef>
                <a:spcPts val="600"/>
              </a:spcBef>
              <a:buClr>
                <a:srgbClr val="3891A7"/>
              </a:buClr>
              <a:buSzPct val="80000"/>
              <a:buFont typeface="Wingdings 2"/>
              <a:buChar char=""/>
              <a:defRPr/>
            </a:pPr>
            <a:r>
              <a:rPr lang="ru-RU" sz="3600" b="0" strike="noStrike" spc="-1">
                <a:solidFill>
                  <a:srgbClr val="000000"/>
                </a:solidFill>
                <a:latin typeface="Times New Roman"/>
                <a:ea typeface="Times New Roman"/>
              </a:rPr>
              <a:t>на 2025 год – 1 683 594,8 тыс. рублей или 98,91 % расходов бюджета;</a:t>
            </a:r>
            <a:endParaRPr lang="ru-RU" sz="36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2"/>
              <a:buChar char=""/>
              <a:defRPr/>
            </a:pPr>
            <a:r>
              <a:rPr lang="ru-RU" sz="3600" b="0" strike="noStrike" spc="-1">
                <a:solidFill>
                  <a:srgbClr val="000000"/>
                </a:solidFill>
                <a:latin typeface="Times New Roman"/>
                <a:ea typeface="Times New Roman"/>
              </a:rPr>
              <a:t>на 2026 год – 1 539 963,5 тыс. рублей или 99,86 % расходов бюджета;</a:t>
            </a:r>
            <a:endParaRPr lang="ru-RU" sz="36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2"/>
              <a:buChar char=""/>
              <a:defRPr/>
            </a:pPr>
            <a:r>
              <a:rPr lang="ru-RU" sz="3600" b="0" strike="noStrike" spc="-1">
                <a:solidFill>
                  <a:srgbClr val="000000"/>
                </a:solidFill>
                <a:latin typeface="Times New Roman"/>
                <a:ea typeface="Times New Roman"/>
              </a:rPr>
              <a:t>на 2027 год – 1 541 108,3 тыс. рублей или 99,85 % расходов бюджета. </a:t>
            </a:r>
            <a:endParaRPr lang="ru-RU" sz="3600" b="0" strike="noStrike" spc="-1">
              <a:solidFill>
                <a:srgbClr val="FFFFFF"/>
              </a:solidFill>
              <a:latin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48"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349" name="CustomShape 1"/>
          <p:cNvSpPr/>
          <p:nvPr/>
        </p:nvSpPr>
        <p:spPr bwMode="auto">
          <a:xfrm>
            <a:off x="657360" y="474120"/>
            <a:ext cx="10875600" cy="1089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fontScale="98333"/>
          </a:bodyPr>
          <a:lstStyle/>
          <a:p>
            <a:pPr algn="ctr" defTabSz="457200">
              <a:lnSpc>
                <a:spcPct val="100000"/>
              </a:lnSpc>
              <a:defRPr/>
            </a:pPr>
            <a:r>
              <a:rPr lang="ru-RU" sz="2100" b="1" strike="noStrike" spc="-1">
                <a:solidFill>
                  <a:schemeClr val="lt1"/>
                </a:solidFill>
                <a:latin typeface="Times New Roman"/>
                <a:ea typeface="Times New Roman"/>
              </a:rPr>
              <a:t>КАК ВЫГЛЯДИТ БЮДЖЕТ В РАЗРЕЗЕ МУНИЦИПАЛЬНЫХ ПРОГРАММ НА 2025 ГОД И ПЛАНОВЫЙ ПЕРИОД 2026 И 2027 ГОДЫ</a:t>
            </a:r>
            <a:r>
              <a:rPr lang="ru-RU" sz="1400" b="1" strike="noStrike" spc="-1">
                <a:solidFill>
                  <a:schemeClr val="lt1"/>
                </a:solidFill>
                <a:latin typeface="Times New Roman"/>
                <a:ea typeface="Times New Roman"/>
              </a:rPr>
              <a:t>								                                                                                     																					</a:t>
            </a:r>
            <a:r>
              <a:rPr lang="ru-RU" sz="1600" b="0" strike="noStrike" spc="-1">
                <a:solidFill>
                  <a:schemeClr val="lt1"/>
                </a:solidFill>
                <a:latin typeface="Times New Roman"/>
                <a:ea typeface="Times New Roman"/>
              </a:rPr>
              <a:t>тыс. рублей</a:t>
            </a:r>
            <a:endParaRPr lang="ru-RU" sz="1600" b="0" strike="noStrike" spc="-1">
              <a:solidFill>
                <a:srgbClr val="FFFFFF"/>
              </a:solidFill>
              <a:latin typeface="Arial"/>
            </a:endParaRPr>
          </a:p>
        </p:txBody>
      </p:sp>
      <p:graphicFrame>
        <p:nvGraphicFramePr>
          <p:cNvPr id="350" name="Table 2"/>
          <p:cNvGraphicFramePr>
            <a:graphicFrameLocks/>
          </p:cNvGraphicFramePr>
          <p:nvPr/>
        </p:nvGraphicFramePr>
        <p:xfrm>
          <a:off x="657360" y="1564920"/>
          <a:ext cx="10876679" cy="4876800"/>
        </p:xfrm>
        <a:graphic>
          <a:graphicData uri="http://schemas.openxmlformats.org/drawingml/2006/table">
            <a:tbl>
              <a:tblPr/>
              <a:tblGrid>
                <a:gridCol w="803879">
                  <a:extLst>
                    <a:ext uri="{9D8B030D-6E8A-4147-A177-3AD203B41FA5}">
                      <a16:colId xmlns:a16="http://schemas.microsoft.com/office/drawing/2014/main" val="20000"/>
                    </a:ext>
                  </a:extLst>
                </a:gridCol>
                <a:gridCol w="6779520">
                  <a:extLst>
                    <a:ext uri="{9D8B030D-6E8A-4147-A177-3AD203B41FA5}">
                      <a16:colId xmlns:a16="http://schemas.microsoft.com/office/drawing/2014/main" val="20001"/>
                    </a:ext>
                  </a:extLst>
                </a:gridCol>
                <a:gridCol w="1097640">
                  <a:extLst>
                    <a:ext uri="{9D8B030D-6E8A-4147-A177-3AD203B41FA5}">
                      <a16:colId xmlns:a16="http://schemas.microsoft.com/office/drawing/2014/main" val="20002"/>
                    </a:ext>
                  </a:extLst>
                </a:gridCol>
                <a:gridCol w="1097640">
                  <a:extLst>
                    <a:ext uri="{9D8B030D-6E8A-4147-A177-3AD203B41FA5}">
                      <a16:colId xmlns:a16="http://schemas.microsoft.com/office/drawing/2014/main" val="20003"/>
                    </a:ext>
                  </a:extLst>
                </a:gridCol>
                <a:gridCol w="1098000">
                  <a:extLst>
                    <a:ext uri="{9D8B030D-6E8A-4147-A177-3AD203B41FA5}">
                      <a16:colId xmlns:a16="http://schemas.microsoft.com/office/drawing/2014/main" val="20004"/>
                    </a:ext>
                  </a:extLst>
                </a:gridCol>
              </a:tblGrid>
              <a:tr h="475560">
                <a:tc>
                  <a:txBody>
                    <a:bodyPr/>
                    <a:lstStyle/>
                    <a:p>
                      <a:pPr algn="ctr" defTabSz="457200">
                        <a:lnSpc>
                          <a:spcPct val="100000"/>
                        </a:lnSpc>
                        <a:defRPr/>
                      </a:pPr>
                      <a:r>
                        <a:rPr lang="ru-RU" sz="1400" b="1" strike="noStrike" spc="-1">
                          <a:solidFill>
                            <a:srgbClr val="FFFFFF"/>
                          </a:solidFill>
                          <a:latin typeface="Times New Roman"/>
                          <a:ea typeface="Times New Roman"/>
                        </a:rPr>
                        <a:t>Номер строки</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84AA33"/>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Наименование показателя</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84AA33"/>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Сумма на 2025 год</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84AA33"/>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Сумма на 20</a:t>
                      </a:r>
                      <a:r>
                        <a:rPr lang="en-US" sz="1400" b="1" strike="noStrike" spc="-1">
                          <a:solidFill>
                            <a:srgbClr val="FFFFFF"/>
                          </a:solidFill>
                          <a:latin typeface="Times New Roman"/>
                          <a:ea typeface="Times New Roman"/>
                        </a:rPr>
                        <a:t>26</a:t>
                      </a:r>
                      <a:r>
                        <a:rPr lang="ru-RU" sz="1400" b="1" strike="noStrike" spc="-1">
                          <a:solidFill>
                            <a:srgbClr val="FFFFFF"/>
                          </a:solidFill>
                          <a:latin typeface="Times New Roman"/>
                          <a:ea typeface="Times New Roman"/>
                        </a:rPr>
                        <a:t> год</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84AA33"/>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Сумма на 20</a:t>
                      </a:r>
                      <a:r>
                        <a:rPr lang="en-US" sz="1400" b="1" strike="noStrike" spc="-1">
                          <a:solidFill>
                            <a:srgbClr val="FFFFFF"/>
                          </a:solidFill>
                          <a:latin typeface="Times New Roman"/>
                          <a:ea typeface="Times New Roman"/>
                        </a:rPr>
                        <a:t>27</a:t>
                      </a:r>
                      <a:r>
                        <a:rPr lang="ru-RU" sz="1400" b="1" strike="noStrike" spc="-1">
                          <a:solidFill>
                            <a:srgbClr val="FFFFFF"/>
                          </a:solidFill>
                          <a:latin typeface="Times New Roman"/>
                          <a:ea typeface="Times New Roman"/>
                        </a:rPr>
                        <a:t> год</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84AA33"/>
                    </a:solidFill>
                  </a:tcPr>
                </a:tc>
                <a:extLst>
                  <a:ext uri="{0D108BD9-81ED-4DB2-BD59-A6C34878D82A}">
                    <a16:rowId xmlns:a16="http://schemas.microsoft.com/office/drawing/2014/main" val="10000"/>
                  </a:ext>
                </a:extLst>
              </a:tr>
              <a:tr h="155520">
                <a:tc>
                  <a:txBody>
                    <a:bodyPr/>
                    <a:lstStyle/>
                    <a:p>
                      <a:pPr algn="ctr" defTabSz="457200">
                        <a:lnSpc>
                          <a:spcPct val="100000"/>
                        </a:lnSpc>
                        <a:defRPr/>
                      </a:pPr>
                      <a:r>
                        <a:rPr lang="ru-RU" sz="1400" b="0" strike="noStrike" spc="-1">
                          <a:solidFill>
                            <a:srgbClr val="000000"/>
                          </a:solidFill>
                          <a:latin typeface="Times New Roman"/>
                          <a:ea typeface="Times New Roman"/>
                        </a:rPr>
                        <a:t>1</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1" strike="noStrike" spc="-1">
                          <a:solidFill>
                            <a:srgbClr val="000000"/>
                          </a:solidFill>
                          <a:latin typeface="Times New Roman"/>
                          <a:ea typeface="Times New Roman"/>
                        </a:rPr>
                        <a:t>Расходы бюджета Слободо-Туринского муниципального района, всего:</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D8E1CD"/>
                    </a:solidFill>
                  </a:tcPr>
                </a:tc>
                <a:tc>
                  <a:txBody>
                    <a:bodyPr/>
                    <a:lstStyle/>
                    <a:p>
                      <a:pPr algn="r" defTabSz="457200">
                        <a:lnSpc>
                          <a:spcPct val="100000"/>
                        </a:lnSpc>
                        <a:defRPr/>
                      </a:pPr>
                      <a:r>
                        <a:rPr lang="ru-RU" sz="1400" b="1" strike="noStrike" spc="-1">
                          <a:solidFill>
                            <a:srgbClr val="000000"/>
                          </a:solidFill>
                          <a:latin typeface="Times New Roman"/>
                          <a:ea typeface="Times New Roman"/>
                        </a:rPr>
                        <a:t>1 702 176,2</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D8E1CD"/>
                    </a:solidFill>
                  </a:tcPr>
                </a:tc>
                <a:tc>
                  <a:txBody>
                    <a:bodyPr/>
                    <a:lstStyle/>
                    <a:p>
                      <a:pPr algn="r" defTabSz="457200">
                        <a:lnSpc>
                          <a:spcPct val="100000"/>
                        </a:lnSpc>
                        <a:defRPr/>
                      </a:pPr>
                      <a:r>
                        <a:rPr lang="ru-RU" sz="1400" b="1" strike="noStrike" spc="-1">
                          <a:solidFill>
                            <a:srgbClr val="000000"/>
                          </a:solidFill>
                          <a:latin typeface="Times New Roman"/>
                          <a:ea typeface="Times New Roman"/>
                        </a:rPr>
                        <a:t>1 557 742,9</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D8E1CD"/>
                    </a:solidFill>
                  </a:tcPr>
                </a:tc>
                <a:tc>
                  <a:txBody>
                    <a:bodyPr/>
                    <a:lstStyle/>
                    <a:p>
                      <a:pPr algn="r" defTabSz="457200">
                        <a:lnSpc>
                          <a:spcPct val="100000"/>
                        </a:lnSpc>
                        <a:defRPr/>
                      </a:pPr>
                      <a:r>
                        <a:rPr lang="ru-RU" sz="1400" b="1" strike="noStrike" spc="-1">
                          <a:solidFill>
                            <a:srgbClr val="000000"/>
                          </a:solidFill>
                          <a:latin typeface="Times New Roman"/>
                          <a:ea typeface="Times New Roman"/>
                        </a:rPr>
                        <a:t>1 559 015,6</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D8E1CD"/>
                    </a:solidFill>
                  </a:tcPr>
                </a:tc>
                <a:extLst>
                  <a:ext uri="{0D108BD9-81ED-4DB2-BD59-A6C34878D82A}">
                    <a16:rowId xmlns:a16="http://schemas.microsoft.com/office/drawing/2014/main" val="10001"/>
                  </a:ext>
                </a:extLst>
              </a:tr>
              <a:tr h="188640">
                <a:tc>
                  <a:txBody>
                    <a:bodyPr/>
                    <a:lstStyle/>
                    <a:p>
                      <a:pPr algn="ctr" defTabSz="457200">
                        <a:lnSpc>
                          <a:spcPct val="100000"/>
                        </a:lnSpc>
                        <a:defRPr/>
                      </a:pPr>
                      <a:r>
                        <a:rPr lang="ru-RU" sz="1400" b="0" strike="noStrike" spc="-1">
                          <a:solidFill>
                            <a:srgbClr val="000000"/>
                          </a:solidFill>
                          <a:latin typeface="Times New Roman"/>
                          <a:ea typeface="Times New Roman"/>
                        </a:rPr>
                        <a:t>2</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defTabSz="457200">
                        <a:lnSpc>
                          <a:spcPct val="100000"/>
                        </a:lnSpc>
                        <a:defRPr/>
                      </a:pPr>
                      <a:r>
                        <a:rPr lang="ru-RU" sz="1400" b="0" strike="noStrike" spc="-1">
                          <a:solidFill>
                            <a:srgbClr val="000000"/>
                          </a:solidFill>
                          <a:latin typeface="Times New Roman"/>
                          <a:ea typeface="Times New Roman"/>
                        </a:rPr>
                        <a:t>из них:</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defRPr/>
                      </a:pPr>
                      <a:endParaRPr lang="ru-RU" sz="14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defRPr/>
                      </a:pPr>
                      <a:endParaRPr lang="ru-RU" sz="14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defRPr/>
                      </a:pPr>
                      <a:endParaRPr lang="ru-RU" sz="14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extLst>
                  <a:ext uri="{0D108BD9-81ED-4DB2-BD59-A6C34878D82A}">
                    <a16:rowId xmlns:a16="http://schemas.microsoft.com/office/drawing/2014/main" val="10002"/>
                  </a:ext>
                </a:extLst>
              </a:tr>
              <a:tr h="581040">
                <a:tc>
                  <a:txBody>
                    <a:bodyPr/>
                    <a:lstStyle/>
                    <a:p>
                      <a:pPr algn="ctr" defTabSz="457200">
                        <a:lnSpc>
                          <a:spcPct val="100000"/>
                        </a:lnSpc>
                        <a:defRPr/>
                      </a:pPr>
                      <a:r>
                        <a:rPr lang="ru-RU" sz="1400" b="0" strike="noStrike" spc="-1">
                          <a:solidFill>
                            <a:srgbClr val="000000"/>
                          </a:solidFill>
                          <a:latin typeface="Times New Roman"/>
                          <a:ea typeface="Times New Roman"/>
                        </a:rPr>
                        <a:t>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defTabSz="457200">
                        <a:lnSpc>
                          <a:spcPct val="100000"/>
                        </a:lnSpc>
                        <a:defRPr/>
                      </a:pPr>
                      <a:r>
                        <a:rPr lang="ru-RU" sz="1400" b="0" strike="noStrike" spc="-1">
                          <a:solidFill>
                            <a:srgbClr val="000000"/>
                          </a:solidFill>
                          <a:latin typeface="Times New Roman"/>
                          <a:ea typeface="Times New Roman"/>
                        </a:rPr>
                        <a:t>Муниципальная программа «Обеспечение деятельности администрации Слободо-Туринского муниципального района, реализация вопросов органов местного самоуправления в Слободо-Туринском муниципальном районе» на 2023-2028 годы</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66 401</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61 172,0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68 754,0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extLst>
                  <a:ext uri="{0D108BD9-81ED-4DB2-BD59-A6C34878D82A}">
                    <a16:rowId xmlns:a16="http://schemas.microsoft.com/office/drawing/2014/main" val="10003"/>
                  </a:ext>
                </a:extLst>
              </a:tr>
              <a:tr h="385200">
                <a:tc>
                  <a:txBody>
                    <a:bodyPr/>
                    <a:lstStyle/>
                    <a:p>
                      <a:pPr algn="ctr" defTabSz="457200">
                        <a:lnSpc>
                          <a:spcPct val="100000"/>
                        </a:lnSpc>
                        <a:defRPr/>
                      </a:pPr>
                      <a:r>
                        <a:rPr lang="ru-RU" sz="1400" b="0" strike="noStrike" spc="-1">
                          <a:solidFill>
                            <a:srgbClr val="000000"/>
                          </a:solidFill>
                          <a:latin typeface="Times New Roman"/>
                          <a:ea typeface="Times New Roman"/>
                        </a:rPr>
                        <a:t>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defTabSz="457200">
                        <a:lnSpc>
                          <a:spcPct val="100000"/>
                        </a:lnSpc>
                        <a:defRPr/>
                      </a:pPr>
                      <a:r>
                        <a:rPr lang="ru-RU" sz="1400" b="0" strike="noStrike" spc="-1">
                          <a:solidFill>
                            <a:srgbClr val="000000"/>
                          </a:solidFill>
                          <a:latin typeface="Times New Roman"/>
                          <a:ea typeface="Times New Roman"/>
                        </a:rPr>
                        <a:t>Муниципальная программа  «Обеспечение комплексной безопасности жизнедеятельности населения в Слободо-Туринском муниципальном районе» на 2023-2028 годы</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17 256,0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13 611</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16 271,0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extLst>
                  <a:ext uri="{0D108BD9-81ED-4DB2-BD59-A6C34878D82A}">
                    <a16:rowId xmlns:a16="http://schemas.microsoft.com/office/drawing/2014/main" val="10004"/>
                  </a:ext>
                </a:extLst>
              </a:tr>
              <a:tr h="372600">
                <a:tc>
                  <a:txBody>
                    <a:bodyPr/>
                    <a:lstStyle/>
                    <a:p>
                      <a:pPr algn="ctr" defTabSz="457200">
                        <a:lnSpc>
                          <a:spcPct val="100000"/>
                        </a:lnSpc>
                        <a:defRPr/>
                      </a:pPr>
                      <a:r>
                        <a:rPr lang="ru-RU" sz="1400" b="0" strike="noStrike" spc="-1">
                          <a:solidFill>
                            <a:srgbClr val="000000"/>
                          </a:solidFill>
                          <a:latin typeface="Times New Roman"/>
                          <a:ea typeface="Times New Roman"/>
                        </a:rPr>
                        <a:t>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defTabSz="457200">
                        <a:lnSpc>
                          <a:spcPct val="100000"/>
                        </a:lnSpc>
                        <a:defRPr/>
                      </a:pPr>
                      <a:r>
                        <a:rPr lang="ru-RU" sz="1400" b="0" strike="noStrike" spc="-1">
                          <a:solidFill>
                            <a:srgbClr val="000000"/>
                          </a:solidFill>
                          <a:latin typeface="Times New Roman"/>
                          <a:ea typeface="Times New Roman"/>
                        </a:rPr>
                        <a:t>Муниципальная программа «Развитие культуры, физической культуры, спорта и молодежной политики в Слободо-Туринском муниципальном районе» на 2019-2027 годы</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19 074,8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17 339,0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21 161,8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extLst>
                  <a:ext uri="{0D108BD9-81ED-4DB2-BD59-A6C34878D82A}">
                    <a16:rowId xmlns:a16="http://schemas.microsoft.com/office/drawing/2014/main" val="10005"/>
                  </a:ext>
                </a:extLst>
              </a:tr>
              <a:tr h="368280">
                <a:tc>
                  <a:txBody>
                    <a:bodyPr/>
                    <a:lstStyle/>
                    <a:p>
                      <a:pPr algn="ctr" defTabSz="457200">
                        <a:lnSpc>
                          <a:spcPct val="100000"/>
                        </a:lnSpc>
                        <a:defRPr/>
                      </a:pPr>
                      <a:r>
                        <a:rPr lang="ru-RU" sz="1400" b="0" strike="noStrike" spc="-1">
                          <a:solidFill>
                            <a:srgbClr val="000000"/>
                          </a:solidFill>
                          <a:latin typeface="Times New Roman"/>
                          <a:ea typeface="Times New Roman"/>
                        </a:rPr>
                        <a:t>6</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defTabSz="457200">
                        <a:lnSpc>
                          <a:spcPct val="100000"/>
                        </a:lnSpc>
                        <a:defRPr/>
                      </a:pPr>
                      <a:r>
                        <a:rPr lang="ru-RU" sz="1400" b="0" strike="noStrike" spc="-1">
                          <a:solidFill>
                            <a:srgbClr val="000000"/>
                          </a:solidFill>
                          <a:latin typeface="Times New Roman"/>
                          <a:ea typeface="Times New Roman"/>
                        </a:rPr>
                        <a:t>Муниципальная программа  «Социальная поддержка населения в Слободо-Туринском муниципальном районе» на 2023-2028 годы</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116 837,4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121 055,7</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125 553,7</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extLst>
                  <a:ext uri="{0D108BD9-81ED-4DB2-BD59-A6C34878D82A}">
                    <a16:rowId xmlns:a16="http://schemas.microsoft.com/office/drawing/2014/main" val="10006"/>
                  </a:ext>
                </a:extLst>
              </a:tr>
              <a:tr h="338400">
                <a:tc>
                  <a:txBody>
                    <a:bodyPr/>
                    <a:lstStyle/>
                    <a:p>
                      <a:pPr algn="ctr" defTabSz="457200">
                        <a:lnSpc>
                          <a:spcPct val="100000"/>
                        </a:lnSpc>
                        <a:defRPr/>
                      </a:pPr>
                      <a:r>
                        <a:rPr lang="ru-RU" sz="1400" b="0" strike="noStrike" spc="-1">
                          <a:solidFill>
                            <a:srgbClr val="000000"/>
                          </a:solidFill>
                          <a:latin typeface="Times New Roman"/>
                          <a:ea typeface="Times New Roman"/>
                        </a:rPr>
                        <a:t>7</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defTabSz="457200">
                        <a:lnSpc>
                          <a:spcPct val="100000"/>
                        </a:lnSpc>
                        <a:defRPr/>
                      </a:pPr>
                      <a:r>
                        <a:rPr lang="ru-RU" sz="1400" b="0" strike="noStrike" spc="-1">
                          <a:solidFill>
                            <a:srgbClr val="000000"/>
                          </a:solidFill>
                          <a:latin typeface="Times New Roman"/>
                          <a:ea typeface="Times New Roman"/>
                        </a:rPr>
                        <a:t>Муниципальная программа «Управление финансами Слободо-Туринского муниципального района на 2019-2027 годы»</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569 915,4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402 993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377 096</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extLst>
                  <a:ext uri="{0D108BD9-81ED-4DB2-BD59-A6C34878D82A}">
                    <a16:rowId xmlns:a16="http://schemas.microsoft.com/office/drawing/2014/main" val="10007"/>
                  </a:ext>
                </a:extLst>
              </a:tr>
              <a:tr h="351000">
                <a:tc>
                  <a:txBody>
                    <a:bodyPr/>
                    <a:lstStyle/>
                    <a:p>
                      <a:pPr algn="ctr" defTabSz="457200">
                        <a:lnSpc>
                          <a:spcPct val="100000"/>
                        </a:lnSpc>
                        <a:defRPr/>
                      </a:pPr>
                      <a:r>
                        <a:rPr lang="ru-RU" sz="1400" b="0" strike="noStrike" spc="-1">
                          <a:solidFill>
                            <a:srgbClr val="000000"/>
                          </a:solidFill>
                          <a:latin typeface="Times New Roman"/>
                          <a:ea typeface="Times New Roman"/>
                        </a:rPr>
                        <a:t>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defTabSz="457200">
                        <a:lnSpc>
                          <a:spcPct val="100000"/>
                        </a:lnSpc>
                        <a:defRPr/>
                      </a:pPr>
                      <a:r>
                        <a:rPr lang="ru-RU" sz="1400" b="0" strike="noStrike" spc="-1">
                          <a:solidFill>
                            <a:srgbClr val="000000"/>
                          </a:solidFill>
                          <a:latin typeface="Times New Roman"/>
                          <a:ea typeface="Times New Roman"/>
                        </a:rPr>
                        <a:t>Муниципальная программа «Дорожная, градостроительная и иная деятельность Администрации Слободо-Туринском муниципальном районе на 2023-2028 годы»</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23 707,0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22 540,0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30 882,9</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351" name="Table 1"/>
          <p:cNvGraphicFramePr>
            <a:graphicFrameLocks/>
          </p:cNvGraphicFramePr>
          <p:nvPr/>
        </p:nvGraphicFramePr>
        <p:xfrm>
          <a:off x="632879" y="288000"/>
          <a:ext cx="10884240" cy="6461760"/>
        </p:xfrm>
        <a:graphic>
          <a:graphicData uri="http://schemas.openxmlformats.org/drawingml/2006/table">
            <a:tbl>
              <a:tblPr/>
              <a:tblGrid>
                <a:gridCol w="674280">
                  <a:extLst>
                    <a:ext uri="{9D8B030D-6E8A-4147-A177-3AD203B41FA5}">
                      <a16:colId xmlns:a16="http://schemas.microsoft.com/office/drawing/2014/main" val="20000"/>
                    </a:ext>
                  </a:extLst>
                </a:gridCol>
                <a:gridCol w="6914520">
                  <a:extLst>
                    <a:ext uri="{9D8B030D-6E8A-4147-A177-3AD203B41FA5}">
                      <a16:colId xmlns:a16="http://schemas.microsoft.com/office/drawing/2014/main" val="20001"/>
                    </a:ext>
                  </a:extLst>
                </a:gridCol>
                <a:gridCol w="1098360">
                  <a:extLst>
                    <a:ext uri="{9D8B030D-6E8A-4147-A177-3AD203B41FA5}">
                      <a16:colId xmlns:a16="http://schemas.microsoft.com/office/drawing/2014/main" val="20002"/>
                    </a:ext>
                  </a:extLst>
                </a:gridCol>
                <a:gridCol w="1098360">
                  <a:extLst>
                    <a:ext uri="{9D8B030D-6E8A-4147-A177-3AD203B41FA5}">
                      <a16:colId xmlns:a16="http://schemas.microsoft.com/office/drawing/2014/main" val="20003"/>
                    </a:ext>
                  </a:extLst>
                </a:gridCol>
                <a:gridCol w="1098720">
                  <a:extLst>
                    <a:ext uri="{9D8B030D-6E8A-4147-A177-3AD203B41FA5}">
                      <a16:colId xmlns:a16="http://schemas.microsoft.com/office/drawing/2014/main" val="20004"/>
                    </a:ext>
                  </a:extLst>
                </a:gridCol>
              </a:tblGrid>
              <a:tr h="412560">
                <a:tc>
                  <a:txBody>
                    <a:bodyPr/>
                    <a:lstStyle/>
                    <a:p>
                      <a:pPr algn="ctr" defTabSz="457200">
                        <a:lnSpc>
                          <a:spcPct val="100000"/>
                        </a:lnSpc>
                        <a:defRPr/>
                      </a:pPr>
                      <a:r>
                        <a:rPr lang="ru-RU" sz="1400" b="1" strike="noStrike" spc="-1">
                          <a:solidFill>
                            <a:srgbClr val="FFFFFF"/>
                          </a:solidFill>
                          <a:latin typeface="Times New Roman"/>
                          <a:ea typeface="Times New Roman"/>
                        </a:rPr>
                        <a:t>Номер строки</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84AA33"/>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Наименование показателя</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84AA33"/>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Сумма на 2025 год</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84AA33"/>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Сумма на 20</a:t>
                      </a:r>
                      <a:r>
                        <a:rPr lang="en-US" sz="1400" b="1" strike="noStrike" spc="-1">
                          <a:solidFill>
                            <a:srgbClr val="FFFFFF"/>
                          </a:solidFill>
                          <a:latin typeface="Times New Roman"/>
                          <a:ea typeface="Times New Roman"/>
                        </a:rPr>
                        <a:t>26</a:t>
                      </a:r>
                      <a:r>
                        <a:rPr lang="ru-RU" sz="1400" b="1" strike="noStrike" spc="-1">
                          <a:solidFill>
                            <a:srgbClr val="FFFFFF"/>
                          </a:solidFill>
                          <a:latin typeface="Times New Roman"/>
                          <a:ea typeface="Times New Roman"/>
                        </a:rPr>
                        <a:t> год</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84AA33"/>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Сумма на 20</a:t>
                      </a:r>
                      <a:r>
                        <a:rPr lang="en-US" sz="1400" b="1" strike="noStrike" spc="-1">
                          <a:solidFill>
                            <a:srgbClr val="FFFFFF"/>
                          </a:solidFill>
                          <a:latin typeface="Times New Roman"/>
                          <a:ea typeface="Times New Roman"/>
                        </a:rPr>
                        <a:t>27</a:t>
                      </a:r>
                      <a:r>
                        <a:rPr lang="ru-RU" sz="1400" b="1" strike="noStrike" spc="-1">
                          <a:solidFill>
                            <a:srgbClr val="FFFFFF"/>
                          </a:solidFill>
                          <a:latin typeface="Times New Roman"/>
                          <a:ea typeface="Times New Roman"/>
                        </a:rPr>
                        <a:t> год</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84AA33"/>
                    </a:solidFill>
                  </a:tcPr>
                </a:tc>
                <a:extLst>
                  <a:ext uri="{0D108BD9-81ED-4DB2-BD59-A6C34878D82A}">
                    <a16:rowId xmlns:a16="http://schemas.microsoft.com/office/drawing/2014/main" val="10000"/>
                  </a:ext>
                </a:extLst>
              </a:tr>
              <a:tr h="561960">
                <a:tc>
                  <a:txBody>
                    <a:bodyPr/>
                    <a:lstStyle/>
                    <a:p>
                      <a:pPr algn="ctr" defTabSz="457200">
                        <a:lnSpc>
                          <a:spcPct val="100000"/>
                        </a:lnSpc>
                        <a:defRPr/>
                      </a:pPr>
                      <a:r>
                        <a:rPr lang="ru-RU" sz="1400" b="0" strike="noStrike" spc="-1">
                          <a:solidFill>
                            <a:schemeClr val="tx1"/>
                          </a:solidFill>
                          <a:latin typeface="Times New Roman"/>
                          <a:ea typeface="Times New Roman"/>
                        </a:rPr>
                        <a:t>9</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D8E1CD"/>
                    </a:solidFill>
                  </a:tcPr>
                </a:tc>
                <a:tc>
                  <a:txBody>
                    <a:bodyPr/>
                    <a:lstStyle/>
                    <a:p>
                      <a:pPr defTabSz="457200">
                        <a:lnSpc>
                          <a:spcPct val="100000"/>
                        </a:lnSpc>
                        <a:defRPr/>
                      </a:pPr>
                      <a:r>
                        <a:rPr lang="ru-RU" sz="1400" b="0" strike="noStrike" spc="-1">
                          <a:solidFill>
                            <a:schemeClr val="tx1"/>
                          </a:solidFill>
                          <a:latin typeface="Times New Roman"/>
                          <a:ea typeface="Times New Roman"/>
                        </a:rPr>
                        <a:t>Муниципальная программа «Повышение эффективности управления муниципальной собственностью на территории Слободо-Туринского муниципального района» на 2019-2027 годы</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5 642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5 582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5 582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D8E1CD"/>
                    </a:solidFill>
                  </a:tcPr>
                </a:tc>
                <a:extLst>
                  <a:ext uri="{0D108BD9-81ED-4DB2-BD59-A6C34878D82A}">
                    <a16:rowId xmlns:a16="http://schemas.microsoft.com/office/drawing/2014/main" val="10001"/>
                  </a:ext>
                </a:extLst>
              </a:tr>
              <a:tr h="374760">
                <a:tc>
                  <a:txBody>
                    <a:bodyPr/>
                    <a:lstStyle/>
                    <a:p>
                      <a:pPr algn="ctr" defTabSz="457200">
                        <a:lnSpc>
                          <a:spcPct val="100000"/>
                        </a:lnSpc>
                        <a:defRPr/>
                      </a:pPr>
                      <a:r>
                        <a:rPr lang="ru-RU" sz="1400" b="0" strike="noStrike" spc="-1">
                          <a:solidFill>
                            <a:schemeClr val="tx1"/>
                          </a:solidFill>
                          <a:latin typeface="Times New Roman"/>
                          <a:ea typeface="Times New Roman"/>
                        </a:rPr>
                        <a:t>10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defTabSz="457200">
                        <a:lnSpc>
                          <a:spcPct val="100000"/>
                        </a:lnSpc>
                        <a:defRPr/>
                      </a:pPr>
                      <a:r>
                        <a:rPr lang="ru-RU" sz="1400" b="0" strike="noStrike" spc="-1">
                          <a:solidFill>
                            <a:schemeClr val="tx1"/>
                          </a:solidFill>
                          <a:latin typeface="Times New Roman"/>
                          <a:ea typeface="Times New Roman"/>
                        </a:rPr>
                        <a:t>Муниципальная программа «Развитие системы образования в Слободо-Туринском муниципальном районе до 2027 года»</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862 283,2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893 172,8</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892 708,9</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extLst>
                  <a:ext uri="{0D108BD9-81ED-4DB2-BD59-A6C34878D82A}">
                    <a16:rowId xmlns:a16="http://schemas.microsoft.com/office/drawing/2014/main" val="10002"/>
                  </a:ext>
                </a:extLst>
              </a:tr>
              <a:tr h="387720">
                <a:tc>
                  <a:txBody>
                    <a:bodyPr/>
                    <a:lstStyle/>
                    <a:p>
                      <a:pPr algn="ctr" defTabSz="457200">
                        <a:lnSpc>
                          <a:spcPct val="100000"/>
                        </a:lnSpc>
                        <a:defRPr/>
                      </a:pPr>
                      <a:r>
                        <a:rPr lang="ru-RU" sz="1400" b="0" strike="noStrike" spc="-1">
                          <a:solidFill>
                            <a:schemeClr val="tx1"/>
                          </a:solidFill>
                          <a:latin typeface="Times New Roman"/>
                          <a:ea typeface="Times New Roman"/>
                        </a:rPr>
                        <a:t>11</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defTabSz="457200">
                        <a:lnSpc>
                          <a:spcPct val="100000"/>
                        </a:lnSpc>
                        <a:defRPr/>
                      </a:pPr>
                      <a:r>
                        <a:rPr lang="ru-RU" sz="1400" b="0" strike="noStrike" spc="-1">
                          <a:solidFill>
                            <a:schemeClr val="tx1"/>
                          </a:solidFill>
                          <a:latin typeface="Times New Roman"/>
                          <a:ea typeface="Times New Roman"/>
                        </a:rPr>
                        <a:t>Муниципальная программа «Содействие развитию малого и среднего предпринимательства в Слободо-Туринском муниципальном районе» на 2019-2027 годы</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625</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625</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625</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extLst>
                  <a:ext uri="{0D108BD9-81ED-4DB2-BD59-A6C34878D82A}">
                    <a16:rowId xmlns:a16="http://schemas.microsoft.com/office/drawing/2014/main" val="10003"/>
                  </a:ext>
                </a:extLst>
              </a:tr>
              <a:tr h="366480">
                <a:tc>
                  <a:txBody>
                    <a:bodyPr/>
                    <a:lstStyle/>
                    <a:p>
                      <a:pPr algn="ctr" defTabSz="457200">
                        <a:lnSpc>
                          <a:spcPct val="100000"/>
                        </a:lnSpc>
                        <a:defRPr/>
                      </a:pPr>
                      <a:r>
                        <a:rPr lang="ru-RU" sz="1400" b="0" strike="noStrike" spc="-1">
                          <a:solidFill>
                            <a:schemeClr val="tx1"/>
                          </a:solidFill>
                          <a:latin typeface="Times New Roman"/>
                          <a:ea typeface="Times New Roman"/>
                        </a:rPr>
                        <a:t>12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defTabSz="457200">
                        <a:lnSpc>
                          <a:spcPct val="100000"/>
                        </a:lnSpc>
                        <a:tabLst>
                          <a:tab pos="0" algn="l"/>
                        </a:tabLst>
                        <a:defRPr/>
                      </a:pPr>
                      <a:r>
                        <a:rPr lang="ru-RU" sz="1400" b="0" strike="noStrike" spc="-1">
                          <a:solidFill>
                            <a:schemeClr val="tx1"/>
                          </a:solidFill>
                          <a:latin typeface="Times New Roman"/>
                          <a:ea typeface="Times New Roman"/>
                        </a:rPr>
                        <a:t>Муниципальная программа «Укрепление общественного здоровья в Слободо-Туринском муниципальном районе» на 2023-2028 годы</a:t>
                      </a:r>
                      <a:endParaRPr lang="ru-RU" sz="1400" b="0" strike="noStrike" spc="-1">
                        <a:solidFill>
                          <a:schemeClr val="tx1"/>
                        </a:solidFill>
                        <a:latin typeface="Arial"/>
                      </a:endParaRPr>
                    </a:p>
                    <a:p>
                      <a:pPr defTabSz="457200">
                        <a:lnSpc>
                          <a:spcPct val="100000"/>
                        </a:lnSpc>
                        <a:tabLst>
                          <a:tab pos="0" algn="l"/>
                        </a:tabLst>
                        <a:defRPr/>
                      </a:pP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75</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75</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75</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extLst>
                  <a:ext uri="{0D108BD9-81ED-4DB2-BD59-A6C34878D82A}">
                    <a16:rowId xmlns:a16="http://schemas.microsoft.com/office/drawing/2014/main" val="10004"/>
                  </a:ext>
                </a:extLst>
              </a:tr>
              <a:tr h="349920">
                <a:tc>
                  <a:txBody>
                    <a:bodyPr/>
                    <a:lstStyle/>
                    <a:p>
                      <a:pPr algn="ctr" defTabSz="457200">
                        <a:lnSpc>
                          <a:spcPct val="100000"/>
                        </a:lnSpc>
                        <a:defRPr/>
                      </a:pPr>
                      <a:r>
                        <a:rPr lang="ru-RU" sz="1400" b="0" strike="noStrike" spc="-1">
                          <a:solidFill>
                            <a:schemeClr val="tx1"/>
                          </a:solidFill>
                          <a:latin typeface="Times New Roman"/>
                          <a:ea typeface="Times New Roman"/>
                        </a:rPr>
                        <a:t>13</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defTabSz="457200">
                        <a:lnSpc>
                          <a:spcPct val="100000"/>
                        </a:lnSpc>
                        <a:defRPr/>
                      </a:pPr>
                      <a:r>
                        <a:rPr lang="ru-RU" sz="1400" b="0" strike="noStrike" spc="-1">
                          <a:solidFill>
                            <a:schemeClr val="tx1"/>
                          </a:solidFill>
                          <a:latin typeface="Times New Roman"/>
                          <a:ea typeface="Times New Roman"/>
                        </a:rPr>
                        <a:t>Муниципальная программа  «Комплексное развитие сельских территорий Слободо-Туринского муниципального района на 2020-2025 годы»</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1 420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1 420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1 420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extLst>
                  <a:ext uri="{0D108BD9-81ED-4DB2-BD59-A6C34878D82A}">
                    <a16:rowId xmlns:a16="http://schemas.microsoft.com/office/drawing/2014/main" val="10005"/>
                  </a:ext>
                </a:extLst>
              </a:tr>
              <a:tr h="328680">
                <a:tc>
                  <a:txBody>
                    <a:bodyPr/>
                    <a:lstStyle/>
                    <a:p>
                      <a:pPr algn="ctr" defTabSz="457200">
                        <a:lnSpc>
                          <a:spcPct val="100000"/>
                        </a:lnSpc>
                        <a:defRPr/>
                      </a:pPr>
                      <a:r>
                        <a:rPr lang="ru-RU" sz="1400" b="0" strike="noStrike" spc="-1">
                          <a:solidFill>
                            <a:schemeClr val="tx1"/>
                          </a:solidFill>
                          <a:latin typeface="Times New Roman"/>
                          <a:ea typeface="Times New Roman"/>
                        </a:rPr>
                        <a:t>14</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defTabSz="457200">
                        <a:lnSpc>
                          <a:spcPct val="100000"/>
                        </a:lnSpc>
                        <a:defRPr/>
                      </a:pPr>
                      <a:r>
                        <a:rPr lang="ru-RU" sz="1400" b="0" strike="noStrike" spc="-1">
                          <a:solidFill>
                            <a:schemeClr val="tx1"/>
                          </a:solidFill>
                          <a:latin typeface="Times New Roman"/>
                          <a:ea typeface="Times New Roman"/>
                        </a:rPr>
                        <a:t>Муниципальная программа «Формирование законопослушного поведения участников дорожного движения в Слободо-Туринском муниципальном районе» на 2019-2024 годы</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30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50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550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extLst>
                  <a:ext uri="{0D108BD9-81ED-4DB2-BD59-A6C34878D82A}">
                    <a16:rowId xmlns:a16="http://schemas.microsoft.com/office/drawing/2014/main" val="10006"/>
                  </a:ext>
                </a:extLst>
              </a:tr>
              <a:tr h="341640">
                <a:tc>
                  <a:txBody>
                    <a:bodyPr/>
                    <a:lstStyle/>
                    <a:p>
                      <a:pPr algn="ctr" defTabSz="457200">
                        <a:lnSpc>
                          <a:spcPct val="100000"/>
                        </a:lnSpc>
                        <a:defRPr/>
                      </a:pPr>
                      <a:r>
                        <a:rPr lang="ru-RU" sz="1400" b="0" strike="noStrike" spc="-1">
                          <a:solidFill>
                            <a:schemeClr val="tx1"/>
                          </a:solidFill>
                          <a:latin typeface="Times New Roman"/>
                          <a:ea typeface="Times New Roman"/>
                        </a:rPr>
                        <a:t>15</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defTabSz="457200">
                        <a:lnSpc>
                          <a:spcPct val="100000"/>
                        </a:lnSpc>
                        <a:defRPr/>
                      </a:pPr>
                      <a:r>
                        <a:rPr lang="ru-RU" sz="1400" b="0" strike="noStrike" spc="-1">
                          <a:solidFill>
                            <a:schemeClr val="tx1"/>
                          </a:solidFill>
                          <a:latin typeface="Times New Roman"/>
                          <a:ea typeface="Times New Roman"/>
                        </a:rPr>
                        <a:t>Муниципальная программа «Профилактика терроризма, а также минимизация и (или) ликвидация последствий его проявлений в Слободо-Туринском районе на 2020-2025 годы»</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222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222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322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extLst>
                  <a:ext uri="{0D108BD9-81ED-4DB2-BD59-A6C34878D82A}">
                    <a16:rowId xmlns:a16="http://schemas.microsoft.com/office/drawing/2014/main" val="10007"/>
                  </a:ext>
                </a:extLst>
              </a:tr>
              <a:tr h="0">
                <a:tc>
                  <a:txBody>
                    <a:bodyPr/>
                    <a:lstStyle/>
                    <a:p>
                      <a:pPr algn="ctr" defTabSz="457200">
                        <a:lnSpc>
                          <a:spcPct val="100000"/>
                        </a:lnSpc>
                        <a:defRPr/>
                      </a:pPr>
                      <a:r>
                        <a:rPr lang="ru-RU" sz="1400" b="0" strike="noStrike" spc="-1">
                          <a:solidFill>
                            <a:schemeClr val="tx1"/>
                          </a:solidFill>
                          <a:latin typeface="Times New Roman"/>
                          <a:ea typeface="Times New Roman"/>
                        </a:rPr>
                        <a:t>16</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defTabSz="457200">
                        <a:lnSpc>
                          <a:spcPct val="100000"/>
                        </a:lnSpc>
                        <a:tabLst>
                          <a:tab pos="0" algn="l"/>
                        </a:tabLst>
                        <a:defRPr/>
                      </a:pPr>
                      <a:r>
                        <a:rPr lang="ru-RU" sz="1400" b="0" strike="noStrike" spc="-1">
                          <a:solidFill>
                            <a:schemeClr val="tx1"/>
                          </a:solidFill>
                          <a:latin typeface="Times New Roman"/>
                          <a:ea typeface="Times New Roman"/>
                        </a:rPr>
                        <a:t>Муниципальная программа «Профилактика экстремизма, гармонизации межнациональных и межконфессиональных в Слободо-Туринском районе на 2023-2028 годы»</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106</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106</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106</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extLst>
                  <a:ext uri="{0D108BD9-81ED-4DB2-BD59-A6C34878D82A}">
                    <a16:rowId xmlns:a16="http://schemas.microsoft.com/office/drawing/2014/main" val="10008"/>
                  </a:ext>
                </a:extLst>
              </a:tr>
              <a:tr h="271800">
                <a:tc>
                  <a:txBody>
                    <a:bodyPr/>
                    <a:lstStyle/>
                    <a:p>
                      <a:pPr algn="ctr" defTabSz="457200">
                        <a:lnSpc>
                          <a:spcPct val="100000"/>
                        </a:lnSpc>
                        <a:defRPr/>
                      </a:pPr>
                      <a:r>
                        <a:rPr lang="ru-RU" sz="1400" b="0" strike="noStrike" spc="-1">
                          <a:solidFill>
                            <a:schemeClr val="tx1"/>
                          </a:solidFill>
                          <a:latin typeface="Times New Roman"/>
                          <a:ea typeface="Times New Roman"/>
                        </a:rPr>
                        <a:t>17</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defTabSz="457200">
                        <a:lnSpc>
                          <a:spcPct val="100000"/>
                        </a:lnSpc>
                        <a:defRPr/>
                      </a:pPr>
                      <a:r>
                        <a:rPr lang="ru-RU" sz="1400" b="1" strike="noStrike" spc="-1">
                          <a:solidFill>
                            <a:schemeClr val="tx1"/>
                          </a:solidFill>
                          <a:latin typeface="Times New Roman"/>
                          <a:ea typeface="Times New Roman"/>
                        </a:rPr>
                        <a:t>Итого по муниципальным программам:</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1" strike="noStrike" spc="-1">
                          <a:solidFill>
                            <a:schemeClr val="tx1"/>
                          </a:solidFill>
                          <a:latin typeface="Times New Roman"/>
                          <a:ea typeface="Times New Roman"/>
                        </a:rPr>
                        <a:t>1 683 594,8</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1" strike="noStrike" spc="-1">
                          <a:solidFill>
                            <a:schemeClr val="tx1"/>
                          </a:solidFill>
                          <a:latin typeface="Times New Roman"/>
                          <a:ea typeface="Times New Roman"/>
                        </a:rPr>
                        <a:t>1539 963,5</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1" strike="noStrike" spc="-1">
                          <a:solidFill>
                            <a:schemeClr val="tx1"/>
                          </a:solidFill>
                          <a:latin typeface="Times New Roman"/>
                          <a:ea typeface="Times New Roman"/>
                        </a:rPr>
                        <a:t>1541 108,3</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352" name="Объект 7"/>
          <p:cNvGraphicFramePr>
            <a:graphicFrameLocks/>
          </p:cNvGraphicFramePr>
          <p:nvPr>
            <p:extLst>
              <p:ext uri="{D42A27DB-BD31-4B8C-83A1-F6EECF244321}">
                <p14:modId xmlns:p14="http://schemas.microsoft.com/office/powerpoint/2010/main" val="3746516344"/>
              </p:ext>
            </p:extLst>
          </p:nvPr>
        </p:nvGraphicFramePr>
        <p:xfrm>
          <a:off x="732960" y="947880"/>
          <a:ext cx="10771560" cy="5424120"/>
        </p:xfrm>
        <a:graphic>
          <a:graphicData uri="http://schemas.openxmlformats.org/drawingml/2006/chart">
            <c:chart xmlns:c="http://schemas.openxmlformats.org/drawingml/2006/chart" xmlns:r="http://schemas.openxmlformats.org/officeDocument/2006/relationships" r:id="rId3"/>
          </a:graphicData>
        </a:graphic>
      </p:graphicFrame>
      <p:sp>
        <p:nvSpPr>
          <p:cNvPr id="353" name="Заголовок 1"/>
          <p:cNvSpPr/>
          <p:nvPr/>
        </p:nvSpPr>
        <p:spPr bwMode="auto">
          <a:xfrm>
            <a:off x="685800" y="266040"/>
            <a:ext cx="10795320" cy="681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algn="ctr" defTabSz="342900">
              <a:lnSpc>
                <a:spcPct val="100000"/>
              </a:lnSpc>
              <a:defRPr/>
            </a:pPr>
            <a:r>
              <a:rPr lang="ru-RU" sz="2000" b="1" strike="noStrike" spc="-1">
                <a:solidFill>
                  <a:schemeClr val="lt1"/>
                </a:solidFill>
                <a:latin typeface="Times New Roman"/>
                <a:ea typeface="Times New Roman"/>
              </a:rPr>
              <a:t>Структура муниципальных программ Слободо-Туринского муниципального района на 2025 год.</a:t>
            </a:r>
            <a:endParaRPr lang="ru-RU" sz="2000" b="0" strike="noStrike" spc="-1">
              <a:solidFill>
                <a:srgbClr val="FFFFFF"/>
              </a:solidFill>
              <a:latin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54"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355" name="Заголовок 1"/>
          <p:cNvSpPr/>
          <p:nvPr/>
        </p:nvSpPr>
        <p:spPr bwMode="auto">
          <a:xfrm>
            <a:off x="657360" y="474120"/>
            <a:ext cx="10875600" cy="4384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algn="ctr" defTabSz="342900">
              <a:lnSpc>
                <a:spcPct val="100000"/>
              </a:lnSpc>
              <a:defRPr/>
            </a:pPr>
            <a:r>
              <a:rPr lang="ru-RU" sz="2000" b="0" strike="noStrike" spc="-1">
                <a:solidFill>
                  <a:schemeClr val="lt1"/>
                </a:solidFill>
                <a:latin typeface="Times New Roman"/>
                <a:ea typeface="Times New Roman"/>
              </a:rPr>
              <a:t>Структура программно-целевого бюджета по расходам</a:t>
            </a:r>
            <a:endParaRPr lang="ru-RU" sz="2000" b="0" strike="noStrike" spc="-1">
              <a:solidFill>
                <a:srgbClr val="FFFFFF"/>
              </a:solidFill>
              <a:latin typeface="Arial"/>
            </a:endParaRPr>
          </a:p>
        </p:txBody>
      </p:sp>
      <p:graphicFrame>
        <p:nvGraphicFramePr>
          <p:cNvPr id="356" name="Содержимое 13"/>
          <p:cNvGraphicFramePr>
            <a:graphicFrameLocks/>
          </p:cNvGraphicFramePr>
          <p:nvPr/>
        </p:nvGraphicFramePr>
        <p:xfrm>
          <a:off x="563400" y="1203480"/>
          <a:ext cx="5135039" cy="3067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7" name="Содержимое 14"/>
          <p:cNvGraphicFramePr>
            <a:graphicFrameLocks/>
          </p:cNvGraphicFramePr>
          <p:nvPr/>
        </p:nvGraphicFramePr>
        <p:xfrm>
          <a:off x="6491880" y="1203480"/>
          <a:ext cx="5041080" cy="3067560"/>
        </p:xfrm>
        <a:graphic>
          <a:graphicData uri="http://schemas.openxmlformats.org/drawingml/2006/chart">
            <c:chart xmlns:c="http://schemas.openxmlformats.org/drawingml/2006/chart" xmlns:r="http://schemas.openxmlformats.org/officeDocument/2006/relationships" r:id="rId4"/>
          </a:graphicData>
        </a:graphic>
      </p:graphicFrame>
      <p:sp>
        <p:nvSpPr>
          <p:cNvPr id="358" name="Заголовок 1"/>
          <p:cNvSpPr/>
          <p:nvPr/>
        </p:nvSpPr>
        <p:spPr bwMode="auto">
          <a:xfrm>
            <a:off x="563400" y="5231880"/>
            <a:ext cx="10969560" cy="1150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a:bodyPr>
          <a:lstStyle/>
          <a:p>
            <a:pPr algn="just" defTabSz="914400">
              <a:lnSpc>
                <a:spcPct val="100000"/>
              </a:lnSpc>
              <a:tabLst>
                <a:tab pos="0" algn="l"/>
              </a:tabLst>
              <a:defRPr/>
            </a:pPr>
            <a:r>
              <a:rPr lang="ru-RU" sz="1400" b="0" strike="noStrike" spc="-1">
                <a:solidFill>
                  <a:schemeClr val="dk1"/>
                </a:solidFill>
                <a:latin typeface="Times New Roman"/>
                <a:ea typeface="Times New Roman"/>
              </a:rPr>
              <a:t>    </a:t>
            </a:r>
            <a:r>
              <a:rPr lang="ru-RU" sz="1800" b="0" strike="noStrike" spc="-1">
                <a:solidFill>
                  <a:schemeClr val="dk1"/>
                </a:solidFill>
                <a:latin typeface="Times New Roman"/>
                <a:ea typeface="Times New Roman"/>
              </a:rPr>
              <a:t>В структуре расходов на 2025 год программная часть запланирована в сумме 1 683 594,8 тыс. рублей и составляет 98,91 % от общего объема расходов, не</a:t>
            </a:r>
            <a:r>
              <a:rPr lang="en-US" sz="1800" b="0" strike="noStrike" spc="-1">
                <a:solidFill>
                  <a:schemeClr val="dk1"/>
                </a:solidFill>
                <a:latin typeface="Times New Roman"/>
                <a:ea typeface="Times New Roman"/>
              </a:rPr>
              <a:t> </a:t>
            </a:r>
            <a:r>
              <a:rPr lang="ru-RU" sz="1800" b="0" strike="noStrike" spc="-1">
                <a:solidFill>
                  <a:schemeClr val="dk1"/>
                </a:solidFill>
                <a:latin typeface="Times New Roman"/>
                <a:ea typeface="Times New Roman"/>
              </a:rPr>
              <a:t>программные направления деятельности запланированы в сумме  18 581,4 тыс. рублей или 1,09 % в общем объеме расходов.</a:t>
            </a:r>
            <a:endParaRPr lang="ru-RU" sz="1800" b="0" strike="noStrike" spc="-1">
              <a:solidFill>
                <a:srgbClr val="FFFFFF"/>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87" name="Рисунок 3" descr="https://www.oblgazeta.ru/media/article_photos/f5571b8bf7ae07f564e5b27f74a642f913219f38552167182d06cad5.jpg"/>
          <p:cNvPicPr/>
          <p:nvPr/>
        </p:nvPicPr>
        <p:blipFill>
          <a:blip r:embed="rId3">
            <a:alphaModFix amt="70000"/>
            <a:lum bright="40000"/>
          </a:blip>
          <a:stretch/>
        </p:blipFill>
        <p:spPr bwMode="auto">
          <a:xfrm>
            <a:off x="657360" y="123480"/>
            <a:ext cx="10875600" cy="6557400"/>
          </a:xfrm>
          <a:prstGeom prst="rect">
            <a:avLst/>
          </a:prstGeom>
          <a:ln w="9525">
            <a:noFill/>
          </a:ln>
        </p:spPr>
      </p:pic>
      <p:sp>
        <p:nvSpPr>
          <p:cNvPr id="188"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a:t>
            </a:r>
            <a:r>
              <a:rPr lang="ru-RU" sz="1800" b="0" strike="noStrike" spc="-1">
                <a:solidFill>
                  <a:schemeClr val="accent5">
                    <a:lumMod val="50000"/>
                  </a:schemeClr>
                </a:solidFill>
                <a:latin typeface="Times New Roman"/>
                <a:ea typeface="Times New Roman"/>
              </a:rPr>
              <a:t> Вводная часть</a:t>
            </a:r>
            <a:endParaRPr lang="ru-RU" sz="1800" b="0" strike="noStrike" spc="-1">
              <a:solidFill>
                <a:srgbClr val="FFFFFF"/>
              </a:solidFill>
              <a:latin typeface="Arial"/>
            </a:endParaRPr>
          </a:p>
        </p:txBody>
      </p:sp>
      <p:sp>
        <p:nvSpPr>
          <p:cNvPr id="189" name="CustomShape 2"/>
          <p:cNvSpPr/>
          <p:nvPr/>
        </p:nvSpPr>
        <p:spPr bwMode="auto">
          <a:xfrm>
            <a:off x="657360" y="681480"/>
            <a:ext cx="10875600" cy="5649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fontScale="44999" lnSpcReduction="20000"/>
          </a:bodyPr>
          <a:lstStyle/>
          <a:p>
            <a:pPr marL="365760" indent="-281305" algn="ctr" defTabSz="457200">
              <a:lnSpc>
                <a:spcPct val="100000"/>
              </a:lnSpc>
              <a:spcBef>
                <a:spcPts val="600"/>
              </a:spcBef>
              <a:tabLst>
                <a:tab pos="0" algn="l"/>
              </a:tabLst>
              <a:defRPr/>
            </a:pPr>
            <a:r>
              <a:rPr lang="ru-RU" sz="5100" b="0" strike="noStrike" spc="-1">
                <a:solidFill>
                  <a:srgbClr val="000000"/>
                </a:solidFill>
                <a:latin typeface="Times New Roman"/>
                <a:ea typeface="Times New Roman"/>
              </a:rPr>
              <a:t>Административно-территориальное деление:</a:t>
            </a:r>
            <a:endParaRPr lang="ru-RU" sz="5100" b="0" strike="noStrike" spc="-1">
              <a:solidFill>
                <a:srgbClr val="FFFFFF"/>
              </a:solidFill>
              <a:latin typeface="Arial"/>
            </a:endParaRPr>
          </a:p>
          <a:p>
            <a:pPr marL="365760" indent="-281305" algn="just" defTabSz="457200">
              <a:lnSpc>
                <a:spcPct val="100000"/>
              </a:lnSpc>
              <a:spcBef>
                <a:spcPts val="600"/>
              </a:spcBef>
              <a:tabLst>
                <a:tab pos="0" algn="l"/>
              </a:tabLst>
              <a:defRPr/>
            </a:pPr>
            <a:r>
              <a:rPr lang="ru-RU" sz="3200" b="0" strike="noStrike" spc="-1">
                <a:solidFill>
                  <a:srgbClr val="000000"/>
                </a:solidFill>
                <a:latin typeface="Times New Roman"/>
                <a:ea typeface="Times New Roman"/>
              </a:rPr>
              <a:t>	     </a:t>
            </a:r>
            <a:r>
              <a:rPr lang="ru-RU" sz="4200" b="0" strike="noStrike" spc="-1">
                <a:solidFill>
                  <a:srgbClr val="000000"/>
                </a:solidFill>
                <a:latin typeface="Times New Roman"/>
                <a:ea typeface="Times New Roman"/>
              </a:rPr>
              <a:t>Слободо-Туринский район расположен в юго-восточной части Свердловской области, в долине реки Тура и ее притоке реки  Ница.  Протяженность с севера на юг - 68 км, а с запада на восток - 95 км. На востоке район граничит с Тюменской областью, с севера - Туринским районом, с юга - Тугулымским и с запада - Байкаловским районами Свердловской области. Районный центр соединен автомобильными дорогами с твердым покрытием и имеет автобусное сообщение с городами: Екатеринбург, Тюмень, Туринск, Талица, Ирбит и всеми населенными пунктами района. Ближайшая железнодорожная станция Туринск-Уральский находится в 75 км от райцентра. До областного центра - Екатеринбурга 320 километров.</a:t>
            </a:r>
            <a:endParaRPr lang="ru-RU" sz="4200" b="0" strike="noStrike" spc="-1">
              <a:solidFill>
                <a:srgbClr val="FFFFFF"/>
              </a:solidFill>
              <a:latin typeface="Arial"/>
            </a:endParaRPr>
          </a:p>
          <a:p>
            <a:pPr marL="365760" indent="-281305" algn="just" defTabSz="457200">
              <a:lnSpc>
                <a:spcPct val="100000"/>
              </a:lnSpc>
              <a:spcBef>
                <a:spcPts val="600"/>
              </a:spcBef>
              <a:tabLst>
                <a:tab pos="0" algn="l"/>
              </a:tabLst>
              <a:defRPr/>
            </a:pPr>
            <a:r>
              <a:rPr lang="ru-RU" sz="4200" b="1" strike="noStrike" spc="-1">
                <a:solidFill>
                  <a:srgbClr val="000000"/>
                </a:solidFill>
                <a:latin typeface="Times New Roman"/>
                <a:ea typeface="Times New Roman"/>
              </a:rPr>
              <a:t>	     На основании Федерального закона от 06.10.2003 N 131-ФЗ « Об общих принципах организации местного самоуправления в Российской Федерации».</a:t>
            </a:r>
            <a:endParaRPr lang="ru-RU" sz="4200" b="0" strike="noStrike" spc="-1">
              <a:solidFill>
                <a:srgbClr val="FFFFFF"/>
              </a:solidFill>
              <a:latin typeface="Arial"/>
            </a:endParaRPr>
          </a:p>
          <a:p>
            <a:pPr marL="365760" indent="-281305" algn="just" defTabSz="457200">
              <a:lnSpc>
                <a:spcPct val="100000"/>
              </a:lnSpc>
              <a:spcBef>
                <a:spcPts val="600"/>
              </a:spcBef>
              <a:tabLst>
                <a:tab pos="0" algn="l"/>
              </a:tabLst>
              <a:defRPr/>
            </a:pPr>
            <a:r>
              <a:rPr lang="ru-RU" sz="4200" b="0" strike="noStrike" spc="-1">
                <a:solidFill>
                  <a:srgbClr val="000000"/>
                </a:solidFill>
                <a:latin typeface="Times New Roman"/>
                <a:ea typeface="Times New Roman"/>
              </a:rPr>
              <a:t>	     В соответствии с Областным законом Свердловской области </a:t>
            </a:r>
            <a:r>
              <a:rPr lang="ru-RU" sz="4200" b="1" strike="noStrike" spc="-1">
                <a:solidFill>
                  <a:srgbClr val="000000"/>
                </a:solidFill>
                <a:latin typeface="Times New Roman"/>
                <a:ea typeface="Times New Roman"/>
              </a:rPr>
              <a:t>от 25.10.2004 N 149-ОЗ «Об установлении границ вновь образованных муниципальных образований, входящих в состав муниципального образования Слободо-Туринский район, и наделении их статусом сельского поселения» </a:t>
            </a:r>
            <a:r>
              <a:rPr lang="ru-RU" sz="4200" b="0" strike="noStrike" spc="-1">
                <a:solidFill>
                  <a:srgbClr val="000000"/>
                </a:solidFill>
                <a:latin typeface="Times New Roman"/>
                <a:ea typeface="Times New Roman"/>
              </a:rPr>
              <a:t>в 2005 году образованы четыре муниципальных образования, входящих в состав муниципального образования Слободо-Туринский муниципальный район, которые с 1 января 2006 года наделены статусом сельского поселения: Слободо-Туринское, Усть-Ницинское, Ницинское и Сладковское. </a:t>
            </a:r>
            <a:endParaRPr lang="ru-RU" sz="4200" b="0" strike="noStrike" spc="-1">
              <a:solidFill>
                <a:srgbClr val="FFFFFF"/>
              </a:solidFill>
              <a:latin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59"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360" name="Заголовок 1"/>
          <p:cNvSpPr/>
          <p:nvPr/>
        </p:nvSpPr>
        <p:spPr bwMode="auto">
          <a:xfrm>
            <a:off x="657360" y="474120"/>
            <a:ext cx="10875600" cy="7725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algn="ctr" defTabSz="342900">
              <a:lnSpc>
                <a:spcPct val="100000"/>
              </a:lnSpc>
              <a:defRPr/>
            </a:pPr>
            <a:r>
              <a:rPr lang="ru-RU" sz="2000" b="0" strike="noStrike" spc="-1">
                <a:solidFill>
                  <a:schemeClr val="lt1"/>
                </a:solidFill>
                <a:latin typeface="Times New Roman"/>
                <a:ea typeface="Times New Roman"/>
              </a:rPr>
              <a:t>Структура муниципального долга Слободо-Туринского муниципального района за 				2022-2026 годы.</a:t>
            </a:r>
            <a:endParaRPr lang="ru-RU" sz="2000" b="0" strike="noStrike" spc="-1">
              <a:solidFill>
                <a:srgbClr val="FFFFFF"/>
              </a:solidFill>
              <a:latin typeface="Arial"/>
            </a:endParaRPr>
          </a:p>
        </p:txBody>
      </p:sp>
      <p:graphicFrame>
        <p:nvGraphicFramePr>
          <p:cNvPr id="361" name="Содержимое 5"/>
          <p:cNvGraphicFramePr>
            <a:graphicFrameLocks/>
          </p:cNvGraphicFramePr>
          <p:nvPr/>
        </p:nvGraphicFramePr>
        <p:xfrm>
          <a:off x="657360" y="1248480"/>
          <a:ext cx="10875600" cy="5133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62"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V. </a:t>
            </a:r>
            <a:r>
              <a:rPr lang="ru-RU" sz="1800" b="0" strike="noStrike" spc="-1">
                <a:solidFill>
                  <a:schemeClr val="accent5">
                    <a:lumMod val="50000"/>
                  </a:schemeClr>
                </a:solidFill>
                <a:latin typeface="Times New Roman"/>
                <a:ea typeface="Times New Roman"/>
              </a:rPr>
              <a:t>Общие характеристики бюджета</a:t>
            </a:r>
            <a:endParaRPr lang="ru-RU" sz="1800" b="0" strike="noStrike" spc="-1">
              <a:solidFill>
                <a:srgbClr val="FFFFFF"/>
              </a:solidFill>
              <a:latin typeface="Arial"/>
            </a:endParaRPr>
          </a:p>
        </p:txBody>
      </p:sp>
      <p:sp>
        <p:nvSpPr>
          <p:cNvPr id="363" name="Заголовок 1"/>
          <p:cNvSpPr/>
          <p:nvPr/>
        </p:nvSpPr>
        <p:spPr bwMode="auto">
          <a:xfrm>
            <a:off x="657360" y="474120"/>
            <a:ext cx="10875600" cy="10011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algn="ctr" defTabSz="342900">
              <a:lnSpc>
                <a:spcPct val="100000"/>
              </a:lnSpc>
              <a:defRPr/>
            </a:pPr>
            <a:r>
              <a:rPr lang="ru-RU" sz="2000" b="0" strike="noStrike" spc="-1">
                <a:solidFill>
                  <a:schemeClr val="lt1"/>
                </a:solidFill>
                <a:latin typeface="Times New Roman"/>
                <a:ea typeface="Times New Roman"/>
              </a:rPr>
              <a:t>ОСНОВНЫЕ ХАРАКТЕРИСТИКИ БЮДЖЕТА СЛОБОДО-ТУРИНСКОГО МУНИЦИПАЛЬНОГО РАЙОНА НА 2025 ГОД</a:t>
            </a:r>
            <a:br>
              <a:rPr sz="1600"/>
            </a:br>
            <a:r>
              <a:rPr lang="ru-RU" sz="1600" b="0" strike="noStrike" spc="-1">
                <a:solidFill>
                  <a:schemeClr val="dk1">
                    <a:lumMod val="85000"/>
                    <a:lumOff val="15000"/>
                  </a:schemeClr>
                </a:solidFill>
                <a:latin typeface="Times New Roman"/>
                <a:ea typeface="Times New Roman"/>
              </a:rPr>
              <a:t>																												</a:t>
            </a:r>
            <a:r>
              <a:rPr lang="ru-RU" sz="1600" b="0" strike="noStrike" spc="-1">
                <a:solidFill>
                  <a:schemeClr val="lt1"/>
                </a:solidFill>
                <a:latin typeface="Times New Roman"/>
                <a:ea typeface="Times New Roman"/>
              </a:rPr>
              <a:t>тыс. рублей</a:t>
            </a:r>
            <a:endParaRPr lang="ru-RU" sz="1600" b="0" strike="noStrike" spc="-1">
              <a:solidFill>
                <a:srgbClr val="FFFFFF"/>
              </a:solidFill>
              <a:latin typeface="Arial"/>
            </a:endParaRPr>
          </a:p>
        </p:txBody>
      </p:sp>
      <p:graphicFrame>
        <p:nvGraphicFramePr>
          <p:cNvPr id="364" name="Содержимое 4"/>
          <p:cNvGraphicFramePr>
            <a:graphicFrameLocks/>
          </p:cNvGraphicFramePr>
          <p:nvPr/>
        </p:nvGraphicFramePr>
        <p:xfrm>
          <a:off x="657360" y="1652759"/>
          <a:ext cx="10875600" cy="47293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65"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V. </a:t>
            </a:r>
            <a:r>
              <a:rPr lang="ru-RU" sz="1800" b="0" strike="noStrike" spc="-1">
                <a:solidFill>
                  <a:schemeClr val="accent5">
                    <a:lumMod val="50000"/>
                  </a:schemeClr>
                </a:solidFill>
                <a:latin typeface="Times New Roman"/>
                <a:ea typeface="Times New Roman"/>
              </a:rPr>
              <a:t>Общие характеристики бюджета</a:t>
            </a:r>
            <a:endParaRPr lang="ru-RU" sz="1800" b="0" strike="noStrike" spc="-1">
              <a:solidFill>
                <a:srgbClr val="FFFFFF"/>
              </a:solidFill>
              <a:latin typeface="Arial"/>
            </a:endParaRPr>
          </a:p>
        </p:txBody>
      </p:sp>
      <p:sp>
        <p:nvSpPr>
          <p:cNvPr id="366" name="Заголовок 1"/>
          <p:cNvSpPr/>
          <p:nvPr/>
        </p:nvSpPr>
        <p:spPr bwMode="auto">
          <a:xfrm>
            <a:off x="657360" y="474120"/>
            <a:ext cx="11017079" cy="10188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algn="ctr" defTabSz="342900">
              <a:lnSpc>
                <a:spcPct val="100000"/>
              </a:lnSpc>
              <a:defRPr/>
            </a:pPr>
            <a:r>
              <a:rPr lang="ru-RU" sz="2000" b="0" strike="noStrike" spc="-1">
                <a:solidFill>
                  <a:schemeClr val="lt1"/>
                </a:solidFill>
                <a:latin typeface="Times New Roman"/>
                <a:ea typeface="Times New Roman"/>
              </a:rPr>
              <a:t>ОСНОВНЫЕ ХАРАКТЕРИСТИКИ БЮДЖЕТА НА ПЛАНОВЫЙ ПЕРИОД </a:t>
            </a:r>
            <a:endParaRPr lang="ru-RU" sz="2000" b="0" strike="noStrike" spc="-1">
              <a:solidFill>
                <a:srgbClr val="FFFFFF"/>
              </a:solidFill>
              <a:latin typeface="Arial"/>
            </a:endParaRPr>
          </a:p>
          <a:p>
            <a:pPr algn="ctr" defTabSz="342900">
              <a:lnSpc>
                <a:spcPct val="100000"/>
              </a:lnSpc>
              <a:defRPr/>
            </a:pPr>
            <a:r>
              <a:rPr lang="ru-RU" sz="2000" b="0" strike="noStrike" spc="-1">
                <a:solidFill>
                  <a:schemeClr val="lt1"/>
                </a:solidFill>
                <a:latin typeface="Times New Roman"/>
                <a:ea typeface="Times New Roman"/>
              </a:rPr>
              <a:t>2025 и 2026 ГОДОВ</a:t>
            </a:r>
            <a:br>
              <a:rPr sz="1600"/>
            </a:br>
            <a:r>
              <a:rPr lang="ru-RU" sz="1600" b="0" strike="noStrike" spc="-1">
                <a:solidFill>
                  <a:schemeClr val="lt1"/>
                </a:solidFill>
                <a:latin typeface="Times New Roman"/>
                <a:ea typeface="Times New Roman"/>
              </a:rPr>
              <a:t>					                                  																		тыс. рублей</a:t>
            </a:r>
            <a:endParaRPr lang="ru-RU" sz="1600" b="0" strike="noStrike" spc="-1">
              <a:solidFill>
                <a:srgbClr val="FFFFFF"/>
              </a:solidFill>
              <a:latin typeface="Arial"/>
            </a:endParaRPr>
          </a:p>
        </p:txBody>
      </p:sp>
      <p:graphicFrame>
        <p:nvGraphicFramePr>
          <p:cNvPr id="367" name="Содержимое 4"/>
          <p:cNvGraphicFramePr>
            <a:graphicFrameLocks/>
          </p:cNvGraphicFramePr>
          <p:nvPr/>
        </p:nvGraphicFramePr>
        <p:xfrm>
          <a:off x="515880" y="1494720"/>
          <a:ext cx="5578560" cy="4887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8" name="Содержимое 4"/>
          <p:cNvGraphicFramePr>
            <a:graphicFrameLocks/>
          </p:cNvGraphicFramePr>
          <p:nvPr/>
        </p:nvGraphicFramePr>
        <p:xfrm>
          <a:off x="6095880" y="1494720"/>
          <a:ext cx="5437080" cy="488736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69"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VI. </a:t>
            </a:r>
            <a:r>
              <a:rPr lang="ru-RU" sz="1800" b="0" strike="noStrike" spc="-1">
                <a:solidFill>
                  <a:schemeClr val="accent5">
                    <a:lumMod val="50000"/>
                  </a:schemeClr>
                </a:solidFill>
                <a:latin typeface="Times New Roman"/>
                <a:ea typeface="Times New Roman"/>
              </a:rPr>
              <a:t>Межбюджетные отношения</a:t>
            </a:r>
            <a:endParaRPr lang="ru-RU" sz="1800" b="0" strike="noStrike" spc="-1">
              <a:solidFill>
                <a:srgbClr val="FFFFFF"/>
              </a:solidFill>
              <a:latin typeface="Arial"/>
            </a:endParaRPr>
          </a:p>
        </p:txBody>
      </p:sp>
      <p:sp>
        <p:nvSpPr>
          <p:cNvPr id="370" name="Заголовок 1"/>
          <p:cNvSpPr/>
          <p:nvPr/>
        </p:nvSpPr>
        <p:spPr bwMode="auto">
          <a:xfrm>
            <a:off x="657360" y="474120"/>
            <a:ext cx="10875600" cy="75492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algn="ctr" defTabSz="342900">
              <a:lnSpc>
                <a:spcPct val="100000"/>
              </a:lnSpc>
              <a:defRPr/>
            </a:pPr>
            <a:r>
              <a:rPr lang="ru-RU" sz="2200" b="0" strike="noStrike" spc="-1">
                <a:solidFill>
                  <a:schemeClr val="lt1"/>
                </a:solidFill>
                <a:latin typeface="Times New Roman"/>
                <a:ea typeface="Times New Roman"/>
              </a:rPr>
              <a:t>Межбюджетные трансферты на 2025 год и плановый период 2026 и 2027 годы</a:t>
            </a:r>
            <a:br>
              <a:rPr sz="2000"/>
            </a:br>
            <a:r>
              <a:rPr lang="ru-RU" sz="2000" b="0" strike="noStrike" spc="-1">
                <a:solidFill>
                  <a:schemeClr val="lt1"/>
                </a:solidFill>
                <a:latin typeface="Times New Roman"/>
                <a:ea typeface="Times New Roman"/>
              </a:rPr>
              <a:t>					                                         																</a:t>
            </a:r>
            <a:r>
              <a:rPr lang="ru-RU" sz="1600" b="0" strike="noStrike" spc="-1">
                <a:solidFill>
                  <a:schemeClr val="lt1"/>
                </a:solidFill>
                <a:latin typeface="Times New Roman"/>
                <a:ea typeface="Times New Roman"/>
              </a:rPr>
              <a:t>тыс. рублей</a:t>
            </a:r>
            <a:endParaRPr lang="ru-RU" sz="1600" b="0" strike="noStrike" spc="-1">
              <a:solidFill>
                <a:srgbClr val="FFFFFF"/>
              </a:solidFill>
              <a:latin typeface="Arial"/>
            </a:endParaRPr>
          </a:p>
        </p:txBody>
      </p:sp>
      <p:graphicFrame>
        <p:nvGraphicFramePr>
          <p:cNvPr id="371" name="Содержимое 8"/>
          <p:cNvGraphicFramePr>
            <a:graphicFrameLocks/>
          </p:cNvGraphicFramePr>
          <p:nvPr/>
        </p:nvGraphicFramePr>
        <p:xfrm>
          <a:off x="657360" y="1230840"/>
          <a:ext cx="10876319" cy="1950720"/>
        </p:xfrm>
        <a:graphic>
          <a:graphicData uri="http://schemas.openxmlformats.org/drawingml/2006/table">
            <a:tbl>
              <a:tblPr/>
              <a:tblGrid>
                <a:gridCol w="6415200">
                  <a:extLst>
                    <a:ext uri="{9D8B030D-6E8A-4147-A177-3AD203B41FA5}">
                      <a16:colId xmlns:a16="http://schemas.microsoft.com/office/drawing/2014/main" val="20000"/>
                    </a:ext>
                  </a:extLst>
                </a:gridCol>
                <a:gridCol w="1517759">
                  <a:extLst>
                    <a:ext uri="{9D8B030D-6E8A-4147-A177-3AD203B41FA5}">
                      <a16:colId xmlns:a16="http://schemas.microsoft.com/office/drawing/2014/main" val="20001"/>
                    </a:ext>
                  </a:extLst>
                </a:gridCol>
                <a:gridCol w="1543680">
                  <a:extLst>
                    <a:ext uri="{9D8B030D-6E8A-4147-A177-3AD203B41FA5}">
                      <a16:colId xmlns:a16="http://schemas.microsoft.com/office/drawing/2014/main" val="20002"/>
                    </a:ext>
                  </a:extLst>
                </a:gridCol>
                <a:gridCol w="1399680">
                  <a:extLst>
                    <a:ext uri="{9D8B030D-6E8A-4147-A177-3AD203B41FA5}">
                      <a16:colId xmlns:a16="http://schemas.microsoft.com/office/drawing/2014/main" val="20003"/>
                    </a:ext>
                  </a:extLst>
                </a:gridCol>
              </a:tblGrid>
              <a:tr h="243000">
                <a:tc>
                  <a:txBody>
                    <a:bodyPr/>
                    <a:lstStyle/>
                    <a:p>
                      <a:pPr algn="ctr" defTabSz="457200">
                        <a:lnSpc>
                          <a:spcPct val="100000"/>
                        </a:lnSpc>
                        <a:defRPr/>
                      </a:pPr>
                      <a:r>
                        <a:rPr lang="ru-RU" sz="1400" b="1" strike="noStrike" spc="-1">
                          <a:solidFill>
                            <a:schemeClr val="lt1"/>
                          </a:solidFill>
                          <a:latin typeface="Times New Roman"/>
                          <a:ea typeface="Times New Roman"/>
                        </a:rPr>
                        <a:t>Показатель</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chemeClr val="lt1"/>
                          </a:solidFill>
                          <a:latin typeface="Times New Roman"/>
                          <a:ea typeface="Times New Roman"/>
                        </a:rPr>
                        <a:t>2025</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chemeClr val="lt1"/>
                          </a:solidFill>
                          <a:latin typeface="Times New Roman"/>
                          <a:ea typeface="Times New Roman"/>
                        </a:rPr>
                        <a:t>2026</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chemeClr val="lt1"/>
                          </a:solidFill>
                          <a:latin typeface="Times New Roman"/>
                          <a:ea typeface="Times New Roman"/>
                        </a:rPr>
                        <a:t>2027</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405000">
                <a:tc>
                  <a:txBody>
                    <a:bodyPr/>
                    <a:lstStyle/>
                    <a:p>
                      <a:pPr defTabSz="457200">
                        <a:lnSpc>
                          <a:spcPct val="100000"/>
                        </a:lnSpc>
                        <a:defRPr/>
                      </a:pPr>
                      <a:r>
                        <a:rPr lang="ru-RU" sz="1400" b="1" strike="noStrike" spc="-1">
                          <a:solidFill>
                            <a:schemeClr val="dk1"/>
                          </a:solidFill>
                          <a:latin typeface="Times New Roman"/>
                          <a:ea typeface="Times New Roman"/>
                        </a:rPr>
                        <a:t>ВСЕГО</a:t>
                      </a:r>
                      <a:endParaRPr lang="ru-RU" sz="1400" b="0" strike="noStrike" spc="-1">
                        <a:solidFill>
                          <a:srgbClr val="000000"/>
                        </a:solidFill>
                        <a:latin typeface="Arial"/>
                      </a:endParaRPr>
                    </a:p>
                    <a:p>
                      <a:pPr defTabSz="457200">
                        <a:lnSpc>
                          <a:spcPct val="100000"/>
                        </a:lnSpc>
                        <a:defRPr/>
                      </a:pPr>
                      <a:r>
                        <a:rPr lang="ru-RU" sz="1400" b="0" strike="noStrike" spc="-1">
                          <a:solidFill>
                            <a:schemeClr val="dk1"/>
                          </a:solidFill>
                          <a:latin typeface="Times New Roman"/>
                          <a:ea typeface="Times New Roman"/>
                        </a:rPr>
                        <a:t>в том числе:</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1400" b="0" strike="noStrike" spc="-1">
                          <a:solidFill>
                            <a:schemeClr val="dk1"/>
                          </a:solidFill>
                          <a:latin typeface="Times New Roman"/>
                          <a:ea typeface="Times New Roman"/>
                        </a:rPr>
                        <a:t>556 632,4</a:t>
                      </a:r>
                      <a:endParaRPr lang="ru-RU" sz="1400" b="0" strike="noStrike" spc="-1">
                        <a:solidFill>
                          <a:srgbClr val="000000"/>
                        </a:solidFill>
                        <a:latin typeface="Arial"/>
                      </a:endParaRPr>
                    </a:p>
                  </a:txBody>
                  <a:tcPr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1400" b="0" strike="noStrike" spc="-1">
                          <a:solidFill>
                            <a:schemeClr val="dk1"/>
                          </a:solidFill>
                          <a:latin typeface="Times New Roman"/>
                          <a:ea typeface="Times New Roman"/>
                        </a:rPr>
                        <a:t>381 484</a:t>
                      </a:r>
                      <a:endParaRPr lang="ru-RU" sz="1400" b="0" strike="noStrike" spc="-1">
                        <a:solidFill>
                          <a:srgbClr val="000000"/>
                        </a:solidFill>
                        <a:latin typeface="Arial"/>
                      </a:endParaRPr>
                    </a:p>
                  </a:txBody>
                  <a:tcPr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1400" b="0" strike="noStrike" spc="-1">
                          <a:solidFill>
                            <a:schemeClr val="dk1"/>
                          </a:solidFill>
                          <a:latin typeface="Times New Roman"/>
                          <a:ea typeface="Times New Roman"/>
                        </a:rPr>
                        <a:t>354 694</a:t>
                      </a:r>
                      <a:endParaRPr lang="ru-RU" sz="1400" b="0" strike="noStrike" spc="-1">
                        <a:solidFill>
                          <a:srgbClr val="000000"/>
                        </a:solidFill>
                        <a:latin typeface="Arial"/>
                      </a:endParaRPr>
                    </a:p>
                  </a:txBody>
                  <a:tcPr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r h="243000">
                <a:tc>
                  <a:txBody>
                    <a:bodyPr/>
                    <a:lstStyle/>
                    <a:p>
                      <a:pPr defTabSz="457200">
                        <a:lnSpc>
                          <a:spcPct val="100000"/>
                        </a:lnSpc>
                        <a:defRPr/>
                      </a:pPr>
                      <a:r>
                        <a:rPr lang="ru-RU" sz="1400" b="0" strike="noStrike" spc="-1">
                          <a:solidFill>
                            <a:schemeClr val="dk1"/>
                          </a:solidFill>
                          <a:latin typeface="Times New Roman"/>
                          <a:ea typeface="Times New Roman"/>
                        </a:rPr>
                        <a:t>Национальная экономика</a:t>
                      </a:r>
                      <a:endParaRPr lang="ru-RU" sz="1400" b="0" strike="noStrike" spc="-1">
                        <a:solidFill>
                          <a:srgbClr val="000000"/>
                        </a:solidFill>
                        <a:latin typeface="Arial"/>
                      </a:endParaRPr>
                    </a:p>
                  </a:txBody>
                  <a:tcPr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ctr" defTabSz="457200">
                        <a:lnSpc>
                          <a:spcPct val="100000"/>
                        </a:lnSpc>
                        <a:defRPr/>
                      </a:pPr>
                      <a:r>
                        <a:rPr lang="ru-RU" sz="1400" b="0" strike="noStrike" spc="-1">
                          <a:solidFill>
                            <a:schemeClr val="dk1"/>
                          </a:solidFill>
                          <a:latin typeface="Times New Roman"/>
                          <a:ea typeface="Times New Roman"/>
                        </a:rPr>
                        <a:t>3 189</a:t>
                      </a:r>
                      <a:endParaRPr lang="ru-RU" sz="1400" b="0" strike="noStrike" spc="-1">
                        <a:solidFill>
                          <a:srgbClr val="000000"/>
                        </a:solidFill>
                        <a:latin typeface="Arial"/>
                      </a:endParaRPr>
                    </a:p>
                  </a:txBody>
                  <a:tcPr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400" b="0" strike="noStrike" spc="-1">
                        <a:solidFill>
                          <a:schemeClr val="dk1"/>
                        </a:solidFill>
                        <a:latin typeface="Times New Roman"/>
                        <a:ea typeface="Times New Roman"/>
                      </a:endParaRPr>
                    </a:p>
                  </a:txBody>
                  <a:tcPr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400" b="0" strike="noStrike" spc="-1">
                        <a:solidFill>
                          <a:schemeClr val="dk1"/>
                        </a:solidFill>
                        <a:latin typeface="Times New Roman"/>
                        <a:ea typeface="Times New Roman"/>
                      </a:endParaRPr>
                    </a:p>
                  </a:txBody>
                  <a:tcPr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2"/>
                  </a:ext>
                </a:extLst>
              </a:tr>
              <a:tr h="243000">
                <a:tc>
                  <a:txBody>
                    <a:bodyPr/>
                    <a:lstStyle/>
                    <a:p>
                      <a:pPr defTabSz="457200">
                        <a:lnSpc>
                          <a:spcPct val="100000"/>
                        </a:lnSpc>
                        <a:defRPr/>
                      </a:pPr>
                      <a:r>
                        <a:rPr lang="ru-RU" sz="1400" b="0" strike="noStrike" spc="-1">
                          <a:solidFill>
                            <a:schemeClr val="dk1"/>
                          </a:solidFill>
                          <a:latin typeface="Times New Roman"/>
                          <a:ea typeface="Times New Roman"/>
                        </a:rPr>
                        <a:t>Межбюджетные трансферты общего характера бюджетам сельских поселений и МО</a:t>
                      </a:r>
                      <a:endParaRPr lang="ru-RU" sz="1400" b="0" strike="noStrike" spc="-1">
                        <a:solidFill>
                          <a:srgbClr val="000000"/>
                        </a:solidFill>
                        <a:latin typeface="Arial"/>
                      </a:endParaRPr>
                    </a:p>
                  </a:txBody>
                  <a:tcPr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1400" b="0" strike="noStrike" spc="-1">
                          <a:solidFill>
                            <a:schemeClr val="dk1"/>
                          </a:solidFill>
                          <a:latin typeface="Times New Roman"/>
                          <a:ea typeface="Times New Roman"/>
                        </a:rPr>
                        <a:t>549 352,4</a:t>
                      </a:r>
                      <a:endParaRPr lang="ru-RU" sz="1400" b="0" strike="noStrike" spc="-1">
                        <a:solidFill>
                          <a:srgbClr val="000000"/>
                        </a:solidFill>
                        <a:latin typeface="Arial"/>
                      </a:endParaRPr>
                    </a:p>
                  </a:txBody>
                  <a:tcPr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1400" b="0" strike="noStrike" spc="-1">
                          <a:solidFill>
                            <a:schemeClr val="dk1"/>
                          </a:solidFill>
                          <a:latin typeface="Times New Roman"/>
                          <a:ea typeface="Times New Roman"/>
                        </a:rPr>
                        <a:t>381 484</a:t>
                      </a:r>
                      <a:endParaRPr lang="ru-RU" sz="1400" b="0" strike="noStrike" spc="-1">
                        <a:solidFill>
                          <a:srgbClr val="000000"/>
                        </a:solidFill>
                        <a:latin typeface="Arial"/>
                      </a:endParaRPr>
                    </a:p>
                  </a:txBody>
                  <a:tcPr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1400" b="0" strike="noStrike" spc="-1">
                          <a:solidFill>
                            <a:schemeClr val="dk1"/>
                          </a:solidFill>
                          <a:latin typeface="Times New Roman"/>
                          <a:ea typeface="Times New Roman"/>
                        </a:rPr>
                        <a:t>354 694</a:t>
                      </a:r>
                      <a:endParaRPr lang="ru-RU" sz="1400" b="0" strike="noStrike" spc="-1">
                        <a:solidFill>
                          <a:srgbClr val="000000"/>
                        </a:solidFill>
                        <a:latin typeface="Arial"/>
                      </a:endParaRPr>
                    </a:p>
                  </a:txBody>
                  <a:tcPr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3"/>
                  </a:ext>
                </a:extLst>
              </a:tr>
              <a:tr h="243000">
                <a:tc>
                  <a:txBody>
                    <a:bodyPr/>
                    <a:lstStyle/>
                    <a:p>
                      <a:pPr defTabSz="457200">
                        <a:lnSpc>
                          <a:spcPct val="100000"/>
                        </a:lnSpc>
                        <a:defRPr/>
                      </a:pPr>
                      <a:r>
                        <a:rPr lang="ru-RU" sz="1400" b="0" strike="noStrike" spc="-1">
                          <a:solidFill>
                            <a:schemeClr val="dk1"/>
                          </a:solidFill>
                          <a:latin typeface="Times New Roman"/>
                          <a:ea typeface="Times New Roman"/>
                        </a:rPr>
                        <a:t>Субсидии ЖКХ</a:t>
                      </a:r>
                      <a:endParaRPr lang="ru-RU" sz="1400" b="0" strike="noStrike" spc="-1">
                        <a:solidFill>
                          <a:srgbClr val="000000"/>
                        </a:solidFill>
                        <a:latin typeface="Arial"/>
                      </a:endParaRPr>
                    </a:p>
                  </a:txBody>
                  <a:tcPr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ctr" defTabSz="457200">
                        <a:lnSpc>
                          <a:spcPct val="100000"/>
                        </a:lnSpc>
                        <a:defRPr/>
                      </a:pPr>
                      <a:r>
                        <a:rPr lang="ru-RU" sz="1400" b="0" strike="noStrike" spc="-1">
                          <a:solidFill>
                            <a:schemeClr val="dk1"/>
                          </a:solidFill>
                          <a:latin typeface="Times New Roman"/>
                          <a:ea typeface="Times New Roman"/>
                        </a:rPr>
                        <a:t>4 091</a:t>
                      </a:r>
                      <a:endParaRPr lang="ru-RU" sz="1400" b="0" strike="noStrike" spc="-1">
                        <a:solidFill>
                          <a:srgbClr val="000000"/>
                        </a:solidFill>
                        <a:latin typeface="Arial"/>
                      </a:endParaRPr>
                    </a:p>
                  </a:txBody>
                  <a:tcPr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400" b="0" strike="noStrike" spc="-1">
                        <a:solidFill>
                          <a:schemeClr val="dk1"/>
                        </a:solidFill>
                        <a:latin typeface="Times New Roman"/>
                        <a:ea typeface="Times New Roman"/>
                      </a:endParaRPr>
                    </a:p>
                  </a:txBody>
                  <a:tcPr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400" b="0" strike="noStrike" spc="-1">
                        <a:solidFill>
                          <a:schemeClr val="dk1"/>
                        </a:solidFill>
                        <a:latin typeface="Times New Roman"/>
                        <a:ea typeface="Times New Roman"/>
                      </a:endParaRPr>
                    </a:p>
                  </a:txBody>
                  <a:tcPr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4"/>
                  </a:ext>
                </a:extLst>
              </a:tr>
            </a:tbl>
          </a:graphicData>
        </a:graphic>
      </p:graphicFrame>
      <p:graphicFrame>
        <p:nvGraphicFramePr>
          <p:cNvPr id="372" name="Содержимое 8"/>
          <p:cNvGraphicFramePr>
            <a:graphicFrameLocks/>
          </p:cNvGraphicFramePr>
          <p:nvPr/>
        </p:nvGraphicFramePr>
        <p:xfrm>
          <a:off x="657360" y="3429000"/>
          <a:ext cx="10876680" cy="2510280"/>
        </p:xfrm>
        <a:graphic>
          <a:graphicData uri="http://schemas.openxmlformats.org/drawingml/2006/table">
            <a:tbl>
              <a:tblPr/>
              <a:tblGrid>
                <a:gridCol w="2580480">
                  <a:extLst>
                    <a:ext uri="{9D8B030D-6E8A-4147-A177-3AD203B41FA5}">
                      <a16:colId xmlns:a16="http://schemas.microsoft.com/office/drawing/2014/main" val="20000"/>
                    </a:ext>
                  </a:extLst>
                </a:gridCol>
                <a:gridCol w="4260240">
                  <a:extLst>
                    <a:ext uri="{9D8B030D-6E8A-4147-A177-3AD203B41FA5}">
                      <a16:colId xmlns:a16="http://schemas.microsoft.com/office/drawing/2014/main" val="20001"/>
                    </a:ext>
                  </a:extLst>
                </a:gridCol>
                <a:gridCol w="4035960">
                  <a:extLst>
                    <a:ext uri="{9D8B030D-6E8A-4147-A177-3AD203B41FA5}">
                      <a16:colId xmlns:a16="http://schemas.microsoft.com/office/drawing/2014/main" val="20002"/>
                    </a:ext>
                  </a:extLst>
                </a:gridCol>
              </a:tblGrid>
              <a:tr h="343440">
                <a:tc>
                  <a:txBody>
                    <a:bodyPr/>
                    <a:lstStyle/>
                    <a:p>
                      <a:pPr algn="ctr" defTabSz="457200">
                        <a:lnSpc>
                          <a:spcPct val="100000"/>
                        </a:lnSpc>
                        <a:defRPr/>
                      </a:pPr>
                      <a:r>
                        <a:rPr lang="ru-RU" sz="1400" b="1" strike="noStrike" spc="-1">
                          <a:solidFill>
                            <a:schemeClr val="lt1"/>
                          </a:solidFill>
                          <a:latin typeface="Times New Roman"/>
                          <a:ea typeface="Times New Roman"/>
                        </a:rPr>
                        <a:t>Виды межбюджетных трансфертов</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chemeClr val="lt1"/>
                          </a:solidFill>
                          <a:latin typeface="Times New Roman"/>
                          <a:ea typeface="Times New Roman"/>
                        </a:rPr>
                        <a:t>Определение</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chemeClr val="lt1"/>
                          </a:solidFill>
                          <a:latin typeface="Times New Roman"/>
                          <a:ea typeface="Times New Roman"/>
                        </a:rPr>
                        <a:t>Аналогия в семейном бюджете</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474480">
                <a:tc>
                  <a:txBody>
                    <a:bodyPr/>
                    <a:lstStyle/>
                    <a:p>
                      <a:pPr defTabSz="457200">
                        <a:lnSpc>
                          <a:spcPct val="100000"/>
                        </a:lnSpc>
                        <a:defRPr/>
                      </a:pPr>
                      <a:r>
                        <a:rPr lang="ru-RU" sz="1400" b="0" strike="noStrike" spc="-1">
                          <a:solidFill>
                            <a:schemeClr val="dk1"/>
                          </a:solidFill>
                          <a:latin typeface="Times New Roman"/>
                          <a:ea typeface="Times New Roman"/>
                        </a:rPr>
                        <a:t>Субвенции</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defTabSz="457200">
                        <a:lnSpc>
                          <a:spcPct val="100000"/>
                        </a:lnSpc>
                        <a:defRPr/>
                      </a:pPr>
                      <a:r>
                        <a:rPr lang="ru-RU" sz="1400" b="0" strike="noStrike" spc="-1">
                          <a:solidFill>
                            <a:schemeClr val="dk1"/>
                          </a:solidFill>
                          <a:latin typeface="Times New Roman"/>
                          <a:ea typeface="Times New Roman"/>
                        </a:rPr>
                        <a:t>Предоставляются на финансирование переданных полномочий</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defTabSz="457200">
                        <a:lnSpc>
                          <a:spcPct val="100000"/>
                        </a:lnSpc>
                        <a:defRPr/>
                      </a:pPr>
                      <a:r>
                        <a:rPr lang="ru-RU" sz="1400" b="0" strike="noStrike" spc="-1">
                          <a:solidFill>
                            <a:schemeClr val="dk1"/>
                          </a:solidFill>
                          <a:latin typeface="Times New Roman"/>
                          <a:ea typeface="Times New Roman"/>
                        </a:rPr>
                        <a:t>Вы даете деньги своему ребенку и посылаете его в магазин купить продукты по списку</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r h="423720">
                <a:tc>
                  <a:txBody>
                    <a:bodyPr/>
                    <a:lstStyle/>
                    <a:p>
                      <a:pPr defTabSz="457200">
                        <a:lnSpc>
                          <a:spcPct val="100000"/>
                        </a:lnSpc>
                        <a:defRPr/>
                      </a:pPr>
                      <a:r>
                        <a:rPr lang="ru-RU" sz="1400" b="0" strike="noStrike" spc="-1">
                          <a:solidFill>
                            <a:schemeClr val="dk1"/>
                          </a:solidFill>
                          <a:latin typeface="Times New Roman"/>
                          <a:ea typeface="Times New Roman"/>
                        </a:rPr>
                        <a:t>Дотации</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defTabSz="457200">
                        <a:lnSpc>
                          <a:spcPct val="100000"/>
                        </a:lnSpc>
                        <a:defRPr/>
                      </a:pPr>
                      <a:r>
                        <a:rPr lang="ru-RU" sz="1400" b="0" strike="noStrike" spc="-1">
                          <a:solidFill>
                            <a:schemeClr val="dk1"/>
                          </a:solidFill>
                          <a:latin typeface="Times New Roman"/>
                          <a:ea typeface="Times New Roman"/>
                        </a:rPr>
                        <a:t>Предоставляются без определения конкретной цели их использования</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defTabSz="457200">
                        <a:lnSpc>
                          <a:spcPct val="100000"/>
                        </a:lnSpc>
                        <a:defRPr/>
                      </a:pPr>
                      <a:r>
                        <a:rPr lang="ru-RU" sz="1400" b="0" strike="noStrike" spc="-1">
                          <a:solidFill>
                            <a:schemeClr val="dk1"/>
                          </a:solidFill>
                          <a:latin typeface="Times New Roman"/>
                          <a:ea typeface="Times New Roman"/>
                        </a:rPr>
                        <a:t>Вы даете ребенку «карманные» деньги</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2"/>
                  </a:ext>
                </a:extLst>
              </a:tr>
              <a:tr h="955800">
                <a:tc>
                  <a:txBody>
                    <a:bodyPr/>
                    <a:lstStyle/>
                    <a:p>
                      <a:pPr defTabSz="457200">
                        <a:lnSpc>
                          <a:spcPct val="100000"/>
                        </a:lnSpc>
                        <a:defRPr/>
                      </a:pPr>
                      <a:r>
                        <a:rPr lang="ru-RU" sz="1400" b="0" strike="noStrike" spc="-1">
                          <a:solidFill>
                            <a:schemeClr val="dk1"/>
                          </a:solidFill>
                          <a:latin typeface="Times New Roman"/>
                          <a:ea typeface="Times New Roman"/>
                        </a:rPr>
                        <a:t>Иные межбюджетные трансферты</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defTabSz="457200">
                        <a:lnSpc>
                          <a:spcPct val="100000"/>
                        </a:lnSpc>
                        <a:defRPr/>
                      </a:pPr>
                      <a:r>
                        <a:rPr lang="ru-RU" sz="1400" b="0" strike="noStrike" spc="-1">
                          <a:solidFill>
                            <a:schemeClr val="dk1"/>
                          </a:solidFill>
                          <a:latin typeface="Times New Roman"/>
                          <a:ea typeface="Times New Roman"/>
                        </a:rPr>
                        <a:t>Предоставляются:</a:t>
                      </a:r>
                      <a:endParaRPr lang="ru-RU" sz="1400" b="0" strike="noStrike" spc="-1">
                        <a:solidFill>
                          <a:srgbClr val="000000"/>
                        </a:solidFill>
                        <a:latin typeface="Arial"/>
                      </a:endParaRPr>
                    </a:p>
                    <a:p>
                      <a:pPr marL="228600" indent="-228600" defTabSz="457200">
                        <a:lnSpc>
                          <a:spcPct val="100000"/>
                        </a:lnSpc>
                        <a:buClr>
                          <a:srgbClr val="000000"/>
                        </a:buClr>
                        <a:buFont typeface="OpenSymbol"/>
                        <a:buAutoNum type="arabicParenR"/>
                        <a:defRPr/>
                      </a:pPr>
                      <a:r>
                        <a:rPr lang="ru-RU" sz="1400" b="0" strike="noStrike" spc="-1">
                          <a:solidFill>
                            <a:schemeClr val="dk1"/>
                          </a:solidFill>
                          <a:latin typeface="Times New Roman"/>
                          <a:ea typeface="Times New Roman"/>
                        </a:rPr>
                        <a:t>На условиях определенных двумя сторонами;</a:t>
                      </a:r>
                      <a:endParaRPr lang="ru-RU" sz="1400" b="0" strike="noStrike" spc="-1">
                        <a:solidFill>
                          <a:srgbClr val="000000"/>
                        </a:solidFill>
                        <a:latin typeface="Arial"/>
                      </a:endParaRPr>
                    </a:p>
                    <a:p>
                      <a:pPr marL="228600" indent="-228600" defTabSz="457200">
                        <a:lnSpc>
                          <a:spcPct val="100000"/>
                        </a:lnSpc>
                        <a:buClr>
                          <a:srgbClr val="000000"/>
                        </a:buClr>
                        <a:buFont typeface="OpenSymbol"/>
                        <a:buAutoNum type="arabicParenR"/>
                        <a:defRPr/>
                      </a:pPr>
                      <a:r>
                        <a:rPr lang="ru-RU" sz="1400" b="0" strike="noStrike" spc="-1">
                          <a:solidFill>
                            <a:schemeClr val="dk1"/>
                          </a:solidFill>
                          <a:latin typeface="Times New Roman"/>
                          <a:ea typeface="Times New Roman"/>
                        </a:rPr>
                        <a:t>На выравнивание бюджетной обеспеченности без определения конкретной цели их использования</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marL="228600" indent="-228600" defTabSz="457200">
                        <a:lnSpc>
                          <a:spcPct val="100000"/>
                        </a:lnSpc>
                        <a:buClr>
                          <a:srgbClr val="000000"/>
                        </a:buClr>
                        <a:buFont typeface="OpenSymbol"/>
                        <a:buAutoNum type="arabicParenR"/>
                        <a:defRPr/>
                      </a:pPr>
                      <a:r>
                        <a:rPr lang="ru-RU" sz="1400" b="0" strike="noStrike" spc="-1">
                          <a:solidFill>
                            <a:schemeClr val="dk1"/>
                          </a:solidFill>
                          <a:latin typeface="Times New Roman"/>
                          <a:ea typeface="Times New Roman"/>
                        </a:rPr>
                        <a:t>Вы даете своему ребенку деньги на определенных условиях;</a:t>
                      </a:r>
                      <a:endParaRPr lang="ru-RU" sz="1400" b="0" strike="noStrike" spc="-1">
                        <a:solidFill>
                          <a:srgbClr val="000000"/>
                        </a:solidFill>
                        <a:latin typeface="Arial"/>
                      </a:endParaRPr>
                    </a:p>
                    <a:p>
                      <a:pPr marL="228600" indent="-228600" defTabSz="457200">
                        <a:lnSpc>
                          <a:spcPct val="100000"/>
                        </a:lnSpc>
                        <a:buClr>
                          <a:srgbClr val="000000"/>
                        </a:buClr>
                        <a:buFont typeface="OpenSymbol"/>
                        <a:buAutoNum type="arabicParenR"/>
                        <a:defRPr/>
                      </a:pPr>
                      <a:r>
                        <a:rPr lang="ru-RU" sz="1400" b="0" strike="noStrike" spc="-1">
                          <a:solidFill>
                            <a:schemeClr val="dk1"/>
                          </a:solidFill>
                          <a:latin typeface="Times New Roman"/>
                          <a:ea typeface="Times New Roman"/>
                        </a:rPr>
                        <a:t>Вы содержите ребенка</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3"/>
                  </a:ext>
                </a:extLst>
              </a:tr>
            </a:tbl>
          </a:graphicData>
        </a:graphic>
      </p:graphicFrame>
      <p:sp>
        <p:nvSpPr>
          <p:cNvPr id="373" name="TextBox 7"/>
          <p:cNvSpPr/>
          <p:nvPr/>
        </p:nvSpPr>
        <p:spPr bwMode="auto">
          <a:xfrm>
            <a:off x="657360" y="5961240"/>
            <a:ext cx="10875600" cy="30312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defTabSz="457200">
              <a:lnSpc>
                <a:spcPct val="100000"/>
              </a:lnSpc>
              <a:defRPr/>
            </a:pPr>
            <a:r>
              <a:rPr lang="ru-RU" sz="1400" b="0" strike="noStrike" spc="-1">
                <a:solidFill>
                  <a:schemeClr val="lt1"/>
                </a:solidFill>
                <a:latin typeface="Times New Roman"/>
                <a:ea typeface="Times New Roman"/>
              </a:rPr>
              <a:t>Межбюджетные трансферты – денежные средства, предоставляемые из одного уровня бюджетной системы в другой.</a:t>
            </a:r>
            <a:endParaRPr lang="ru-RU" sz="1400" b="0" strike="noStrike" spc="-1">
              <a:solidFill>
                <a:srgbClr val="FFFFFF"/>
              </a:solidFill>
              <a:latin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74" name="Рисунок 3" descr="http://ural-news.net/img/20140707/fc6c6e008b61b69b63b050dc0e9d8108.jpg"/>
          <p:cNvPicPr/>
          <p:nvPr/>
        </p:nvPicPr>
        <p:blipFill>
          <a:blip r:embed="rId3"/>
          <a:stretch/>
        </p:blipFill>
        <p:spPr bwMode="auto">
          <a:xfrm>
            <a:off x="658440" y="352080"/>
            <a:ext cx="3465000" cy="2424600"/>
          </a:xfrm>
          <a:prstGeom prst="rect">
            <a:avLst/>
          </a:prstGeom>
          <a:ln w="9525">
            <a:noFill/>
          </a:ln>
        </p:spPr>
      </p:pic>
      <p:sp>
        <p:nvSpPr>
          <p:cNvPr id="375" name="Прямоугольник 4"/>
          <p:cNvSpPr/>
          <p:nvPr/>
        </p:nvSpPr>
        <p:spPr bwMode="auto">
          <a:xfrm>
            <a:off x="4125240" y="605879"/>
            <a:ext cx="7054920" cy="6382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457200">
              <a:lnSpc>
                <a:spcPct val="100000"/>
              </a:lnSpc>
              <a:defRPr/>
            </a:pPr>
            <a:r>
              <a:rPr lang="ru-RU" sz="3600" b="1" i="1" strike="noStrike" spc="-1">
                <a:solidFill>
                  <a:schemeClr val="dk1"/>
                </a:solidFill>
                <a:latin typeface="Times New Roman"/>
                <a:ea typeface="Times New Roman"/>
              </a:rPr>
              <a:t>                  Спасибо за внимание! </a:t>
            </a:r>
            <a:endParaRPr lang="ru-RU" sz="3600" b="0" strike="noStrike" spc="-1">
              <a:solidFill>
                <a:srgbClr val="FFFFFF"/>
              </a:solidFill>
              <a:latin typeface="Arial"/>
            </a:endParaRPr>
          </a:p>
        </p:txBody>
      </p:sp>
      <p:sp>
        <p:nvSpPr>
          <p:cNvPr id="376" name="Прямоугольник 5"/>
          <p:cNvSpPr/>
          <p:nvPr/>
        </p:nvSpPr>
        <p:spPr bwMode="auto">
          <a:xfrm>
            <a:off x="4125240" y="3032280"/>
            <a:ext cx="7054920" cy="29246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457200">
              <a:lnSpc>
                <a:spcPct val="100000"/>
              </a:lnSpc>
              <a:defRPr/>
            </a:pPr>
            <a:r>
              <a:rPr lang="ru-RU" sz="1400" b="1" strike="noStrike" spc="-1">
                <a:solidFill>
                  <a:schemeClr val="dk1"/>
                </a:solidFill>
                <a:latin typeface="Times New Roman"/>
                <a:ea typeface="Times New Roman"/>
              </a:rPr>
              <a:t>Разработчик презентации «Бюджет для граждан» по проекту решения «О бюджете Слободо-Туринского муниципального района  на 2023 год и плановый период 2024 и 2025 годов»</a:t>
            </a:r>
            <a:endParaRPr lang="ru-RU" sz="1400" b="0" strike="noStrike" spc="-1">
              <a:solidFill>
                <a:srgbClr val="FFFFFF"/>
              </a:solidFill>
              <a:latin typeface="Arial"/>
            </a:endParaRPr>
          </a:p>
          <a:p>
            <a:pPr algn="ctr" defTabSz="457200">
              <a:lnSpc>
                <a:spcPct val="100000"/>
              </a:lnSpc>
              <a:defRPr/>
            </a:pPr>
            <a:r>
              <a:rPr lang="ru-RU" sz="1800" b="1" strike="noStrike" spc="-1">
                <a:solidFill>
                  <a:schemeClr val="dk1"/>
                </a:solidFill>
                <a:latin typeface="Times New Roman"/>
                <a:ea typeface="Times New Roman"/>
              </a:rPr>
              <a:t>Финансовое управление администрации </a:t>
            </a:r>
            <a:endParaRPr lang="ru-RU" sz="1800" b="0" strike="noStrike" spc="-1">
              <a:solidFill>
                <a:srgbClr val="FFFFFF"/>
              </a:solidFill>
              <a:latin typeface="Arial"/>
            </a:endParaRPr>
          </a:p>
          <a:p>
            <a:pPr algn="ctr" defTabSz="457200">
              <a:lnSpc>
                <a:spcPct val="100000"/>
              </a:lnSpc>
              <a:defRPr/>
            </a:pPr>
            <a:r>
              <a:rPr lang="ru-RU" sz="1800" b="1" strike="noStrike" spc="-1">
                <a:solidFill>
                  <a:schemeClr val="dk1"/>
                </a:solidFill>
                <a:latin typeface="Times New Roman"/>
                <a:ea typeface="Times New Roman"/>
              </a:rPr>
              <a:t>Слободо-Туринского муниципального района</a:t>
            </a:r>
            <a:endParaRPr lang="ru-RU" sz="1800" b="0" strike="noStrike" spc="-1">
              <a:solidFill>
                <a:srgbClr val="FFFFFF"/>
              </a:solidFill>
              <a:latin typeface="Arial"/>
            </a:endParaRPr>
          </a:p>
          <a:p>
            <a:pPr algn="ctr" defTabSz="457200">
              <a:lnSpc>
                <a:spcPct val="100000"/>
              </a:lnSpc>
              <a:defRPr/>
            </a:pPr>
            <a:endParaRPr lang="ru-RU" sz="1800" b="0" strike="noStrike" spc="-1">
              <a:solidFill>
                <a:srgbClr val="FFFFFF"/>
              </a:solidFill>
              <a:latin typeface="Arial"/>
            </a:endParaRPr>
          </a:p>
          <a:p>
            <a:pPr algn="ctr" defTabSz="457200">
              <a:lnSpc>
                <a:spcPct val="100000"/>
              </a:lnSpc>
              <a:defRPr/>
            </a:pPr>
            <a:r>
              <a:rPr lang="ru-RU" sz="1800" b="1" strike="noStrike" spc="-1">
                <a:solidFill>
                  <a:schemeClr val="dk1"/>
                </a:solidFill>
                <a:latin typeface="Times New Roman"/>
                <a:ea typeface="Times New Roman"/>
              </a:rPr>
              <a:t>Начальник 		Лыскина</a:t>
            </a:r>
            <a:endParaRPr lang="ru-RU" sz="1800" b="0" strike="noStrike" spc="-1">
              <a:solidFill>
                <a:srgbClr val="FFFFFF"/>
              </a:solidFill>
              <a:latin typeface="Arial"/>
            </a:endParaRPr>
          </a:p>
          <a:p>
            <a:pPr algn="ctr" defTabSz="457200">
              <a:lnSpc>
                <a:spcPct val="100000"/>
              </a:lnSpc>
              <a:defRPr/>
            </a:pPr>
            <a:r>
              <a:rPr lang="ru-RU" sz="1800" b="1" strike="noStrike" spc="-1">
                <a:solidFill>
                  <a:schemeClr val="dk1"/>
                </a:solidFill>
                <a:latin typeface="Times New Roman"/>
                <a:ea typeface="Times New Roman"/>
              </a:rPr>
              <a:t>			Оксана Михайловна</a:t>
            </a:r>
            <a:endParaRPr lang="ru-RU" sz="1800" b="0" strike="noStrike" spc="-1">
              <a:solidFill>
                <a:srgbClr val="FFFFFF"/>
              </a:solidFill>
              <a:latin typeface="Arial"/>
            </a:endParaRPr>
          </a:p>
          <a:p>
            <a:pPr algn="ctr" defTabSz="457200">
              <a:lnSpc>
                <a:spcPct val="100000"/>
              </a:lnSpc>
              <a:defRPr/>
            </a:pPr>
            <a:r>
              <a:rPr lang="ru-RU" sz="1800" b="1" strike="noStrike" spc="-1">
                <a:solidFill>
                  <a:schemeClr val="dk1"/>
                </a:solidFill>
                <a:latin typeface="Times New Roman"/>
                <a:ea typeface="Times New Roman"/>
              </a:rPr>
              <a:t>Наш адрес: 623930, с. Туринская Слобода, ул.Ленина, д.1</a:t>
            </a:r>
            <a:endParaRPr lang="ru-RU" sz="1800" b="0" strike="noStrike" spc="-1">
              <a:solidFill>
                <a:srgbClr val="FFFFFF"/>
              </a:solidFill>
              <a:latin typeface="Arial"/>
            </a:endParaRPr>
          </a:p>
          <a:p>
            <a:pPr algn="ctr" defTabSz="457200">
              <a:lnSpc>
                <a:spcPct val="100000"/>
              </a:lnSpc>
              <a:defRPr/>
            </a:pPr>
            <a:r>
              <a:rPr lang="ru-RU" sz="1800" b="1" strike="noStrike" spc="-1">
                <a:solidFill>
                  <a:schemeClr val="dk1"/>
                </a:solidFill>
                <a:latin typeface="Times New Roman"/>
                <a:ea typeface="Times New Roman"/>
              </a:rPr>
              <a:t>Телефон: (34361) 2-13-37, 2-10-79. Факс: (34361) 2-</a:t>
            </a:r>
            <a:r>
              <a:rPr lang="en-US" sz="1800" b="1" strike="noStrike" spc="-1">
                <a:solidFill>
                  <a:schemeClr val="dk1"/>
                </a:solidFill>
                <a:latin typeface="Times New Roman"/>
                <a:ea typeface="Times New Roman"/>
              </a:rPr>
              <a:t>13-37</a:t>
            </a:r>
            <a:endParaRPr lang="ru-RU" sz="1800" b="0" strike="noStrike" spc="-1">
              <a:solidFill>
                <a:srgbClr val="FFFFFF"/>
              </a:solidFill>
              <a:latin typeface="Arial"/>
            </a:endParaRPr>
          </a:p>
          <a:p>
            <a:pPr algn="ctr" defTabSz="457200">
              <a:lnSpc>
                <a:spcPct val="100000"/>
              </a:lnSpc>
              <a:defRPr/>
            </a:pPr>
            <a:r>
              <a:rPr lang="en-US" sz="1800" b="1" strike="noStrike" spc="-1">
                <a:solidFill>
                  <a:schemeClr val="dk1"/>
                </a:solidFill>
                <a:latin typeface="Times New Roman"/>
                <a:ea typeface="Times New Roman"/>
              </a:rPr>
              <a:t>E-mail: finsloboda@mail.ru</a:t>
            </a:r>
            <a:endParaRPr lang="ru-RU" sz="1800" b="0" strike="noStrike" spc="-1">
              <a:solidFill>
                <a:srgbClr val="FFFFFF"/>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90" name="Рисунок 3" descr="https://www.oblgazeta.ru/media/article_photos/f5571b8bf7ae07f564e5b27f74a642f913219f38552167182d06cad5.jpg"/>
          <p:cNvPicPr/>
          <p:nvPr/>
        </p:nvPicPr>
        <p:blipFill>
          <a:blip r:embed="rId3">
            <a:alphaModFix amt="70000"/>
            <a:lum bright="40000"/>
          </a:blip>
          <a:stretch/>
        </p:blipFill>
        <p:spPr bwMode="auto">
          <a:xfrm>
            <a:off x="657360" y="123480"/>
            <a:ext cx="10875600" cy="6557400"/>
          </a:xfrm>
          <a:prstGeom prst="rect">
            <a:avLst/>
          </a:prstGeom>
          <a:ln w="9525">
            <a:noFill/>
          </a:ln>
        </p:spPr>
      </p:pic>
      <p:sp>
        <p:nvSpPr>
          <p:cNvPr id="191"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a:t>
            </a:r>
            <a:r>
              <a:rPr lang="ru-RU" sz="1800" b="0" strike="noStrike" spc="-1">
                <a:solidFill>
                  <a:schemeClr val="accent5">
                    <a:lumMod val="50000"/>
                  </a:schemeClr>
                </a:solidFill>
                <a:latin typeface="Times New Roman"/>
                <a:ea typeface="Times New Roman"/>
              </a:rPr>
              <a:t> Вводная часть</a:t>
            </a:r>
            <a:endParaRPr lang="ru-RU" sz="1800" b="0" strike="noStrike" spc="-1">
              <a:solidFill>
                <a:srgbClr val="FFFFFF"/>
              </a:solidFill>
              <a:latin typeface="Arial"/>
            </a:endParaRPr>
          </a:p>
        </p:txBody>
      </p:sp>
      <p:sp>
        <p:nvSpPr>
          <p:cNvPr id="192" name="CustomShape 2"/>
          <p:cNvSpPr/>
          <p:nvPr/>
        </p:nvSpPr>
        <p:spPr bwMode="auto">
          <a:xfrm>
            <a:off x="657360" y="681480"/>
            <a:ext cx="10875600" cy="5649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marL="365760" indent="-281305" algn="just" defTabSz="457200">
              <a:lnSpc>
                <a:spcPct val="100000"/>
              </a:lnSpc>
              <a:spcBef>
                <a:spcPts val="600"/>
              </a:spcBef>
              <a:tabLst>
                <a:tab pos="0" algn="l"/>
              </a:tabLst>
              <a:defRPr/>
            </a:pPr>
            <a:r>
              <a:rPr lang="ru-RU" sz="1500" b="0" strike="noStrike" spc="-1">
                <a:solidFill>
                  <a:srgbClr val="000000"/>
                </a:solidFill>
                <a:latin typeface="Times New Roman"/>
                <a:ea typeface="Times New Roman"/>
              </a:rPr>
              <a:t>			</a:t>
            </a:r>
            <a:r>
              <a:rPr lang="ru-RU" sz="2000" b="0" strike="noStrike" spc="-1">
                <a:solidFill>
                  <a:srgbClr val="000000"/>
                </a:solidFill>
                <a:latin typeface="Times New Roman"/>
                <a:ea typeface="Times New Roman"/>
              </a:rPr>
              <a:t>Количество населенных пунктов 48 единиц, из них 3 населенных пункта без населения. Общая площадь земель муниципального района 269 588 га, в том числе земель сельскохозяйственного назначения 203 515 га, земель занятых сельскохозяйственными угодьями 79 364 га, земель сельскохозяйственного назначения, пригодных для размещения новых сельскохозяйственных производств  45 461 га.         	Площадь водоемов на территории муниципального района 1 935 га, основные водоемы, расположенные на территории района – река Тура, река Ница, озера: Верхнее, Среднее, Нижнее.</a:t>
            </a:r>
            <a:endParaRPr lang="ru-RU" sz="2000" b="0" strike="noStrike" spc="-1">
              <a:solidFill>
                <a:srgbClr val="FFFFFF"/>
              </a:solidFill>
              <a:latin typeface="Arial"/>
            </a:endParaRPr>
          </a:p>
          <a:p>
            <a:pPr marL="365760" indent="-281305" algn="just" defTabSz="457200">
              <a:lnSpc>
                <a:spcPct val="100000"/>
              </a:lnSpc>
              <a:spcBef>
                <a:spcPts val="600"/>
              </a:spcBef>
              <a:tabLst>
                <a:tab pos="0" algn="l"/>
              </a:tabLst>
              <a:defRPr/>
            </a:pPr>
            <a:r>
              <a:rPr lang="ru-RU" sz="2000" b="0" strike="noStrike" spc="-1">
                <a:solidFill>
                  <a:srgbClr val="000000"/>
                </a:solidFill>
                <a:latin typeface="Times New Roman"/>
                <a:ea typeface="Times New Roman"/>
              </a:rPr>
              <a:t>     		В соответствии с 131-ФЗ «Об общих принципах организации местного самоуправления в Российской Федерации» изменилась структура муниципального образования «Слободо-Туринский район». С 01.01.2006 года образованы четыре сельских поселения: Слободо-Туринское, Усть-Ницинское, Ницинское и Сладковское. </a:t>
            </a:r>
            <a:endParaRPr lang="ru-RU" sz="2000" b="0" strike="noStrike" spc="-1">
              <a:solidFill>
                <a:srgbClr val="FFFFFF"/>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93" name="Рисунок 3" descr="http://sloboda.prihod.ru/users/30/230/editor_files/image/tmh150_l_205.jpg"/>
          <p:cNvPicPr/>
          <p:nvPr/>
        </p:nvPicPr>
        <p:blipFill>
          <a:blip r:embed="rId3">
            <a:alphaModFix amt="70000"/>
            <a:lum bright="50000"/>
          </a:blip>
          <a:stretch/>
        </p:blipFill>
        <p:spPr bwMode="auto">
          <a:xfrm>
            <a:off x="657360" y="123480"/>
            <a:ext cx="10875600" cy="6557400"/>
          </a:xfrm>
          <a:prstGeom prst="rect">
            <a:avLst/>
          </a:prstGeom>
          <a:ln w="9525">
            <a:noFill/>
          </a:ln>
        </p:spPr>
      </p:pic>
      <p:sp>
        <p:nvSpPr>
          <p:cNvPr id="194"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a:t>
            </a:r>
            <a:r>
              <a:rPr lang="ru-RU" sz="1800" b="0" strike="noStrike" spc="-1">
                <a:solidFill>
                  <a:schemeClr val="accent5">
                    <a:lumMod val="50000"/>
                  </a:schemeClr>
                </a:solidFill>
                <a:latin typeface="Times New Roman"/>
                <a:ea typeface="Times New Roman"/>
              </a:rPr>
              <a:t> Вводная часть</a:t>
            </a:r>
            <a:endParaRPr lang="ru-RU" sz="1800" b="0" strike="noStrike" spc="-1">
              <a:solidFill>
                <a:srgbClr val="FFFFFF"/>
              </a:solidFill>
              <a:latin typeface="Arial"/>
            </a:endParaRPr>
          </a:p>
        </p:txBody>
      </p:sp>
      <p:sp>
        <p:nvSpPr>
          <p:cNvPr id="195" name="CustomShape 2"/>
          <p:cNvSpPr/>
          <p:nvPr/>
        </p:nvSpPr>
        <p:spPr bwMode="auto">
          <a:xfrm>
            <a:off x="657360" y="524880"/>
            <a:ext cx="10875600" cy="50950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marL="365760" indent="-281305" algn="ctr" defTabSz="457200">
              <a:lnSpc>
                <a:spcPct val="100000"/>
              </a:lnSpc>
              <a:spcBef>
                <a:spcPts val="600"/>
              </a:spcBef>
              <a:tabLst>
                <a:tab pos="0" algn="l"/>
              </a:tabLst>
              <a:defRPr/>
            </a:pPr>
            <a:r>
              <a:rPr lang="ru-RU" sz="1800" b="1" strike="noStrike" spc="-1">
                <a:solidFill>
                  <a:srgbClr val="000000"/>
                </a:solidFill>
                <a:latin typeface="Times New Roman"/>
                <a:ea typeface="Times New Roman"/>
              </a:rPr>
              <a:t>Основные задачи и приоритетные направления бюджетной и налоговой политики Слободо-Туринского муниципального района на 2025 год и плановый период 2026 и 2027 годов</a:t>
            </a:r>
            <a:endParaRPr lang="ru-RU" sz="1800" b="0" strike="noStrike" spc="-1">
              <a:solidFill>
                <a:srgbClr val="FFFFFF"/>
              </a:solidFill>
              <a:latin typeface="Arial"/>
            </a:endParaRPr>
          </a:p>
          <a:p>
            <a:pPr marL="4445" indent="355600" defTabSz="457200">
              <a:lnSpc>
                <a:spcPct val="100000"/>
              </a:lnSpc>
              <a:spcBef>
                <a:spcPts val="600"/>
              </a:spcBef>
              <a:tabLst>
                <a:tab pos="0" algn="l"/>
              </a:tabLst>
              <a:defRPr/>
            </a:pPr>
            <a:r>
              <a:rPr lang="ru-RU" sz="1800" b="0" strike="noStrike" spc="-1">
                <a:solidFill>
                  <a:srgbClr val="000000"/>
                </a:solidFill>
                <a:latin typeface="Times New Roman"/>
                <a:ea typeface="Times New Roman"/>
              </a:rPr>
              <a:t> Бюджетная политика Слободо-Туринского муниципального района на 2025 год и плановый период 2026 и 2027 годов основана на преемственности бюджетной политики в 2024 - 2026 годах с учетом достижения целей и решения задач по муниципальным программам.</a:t>
            </a:r>
            <a:endParaRPr lang="ru-RU" sz="1800" b="0" strike="noStrike" spc="-1">
              <a:solidFill>
                <a:srgbClr val="FFFFFF"/>
              </a:solidFill>
              <a:latin typeface="Arial"/>
            </a:endParaRPr>
          </a:p>
          <a:p>
            <a:pPr marL="4445" indent="355600" algn="just" defTabSz="457200">
              <a:lnSpc>
                <a:spcPct val="100000"/>
              </a:lnSpc>
              <a:spcBef>
                <a:spcPts val="600"/>
              </a:spcBef>
              <a:tabLst>
                <a:tab pos="0" algn="l"/>
              </a:tabLst>
              <a:defRPr/>
            </a:pPr>
            <a:r>
              <a:rPr lang="ru-RU" sz="1800" b="0" strike="noStrike" spc="-1">
                <a:solidFill>
                  <a:srgbClr val="000000"/>
                </a:solidFill>
                <a:latin typeface="Times New Roman"/>
                <a:ea typeface="Times New Roman"/>
              </a:rPr>
              <a:t>Бюджетная политика на территории Слободо-Туринского муниципального района на 2025 год и плановый период 2026 и 2027 годов должна соответствовать критериям последовательности, реалистичности, эффективности и адресности. Бюджетная политика будет направлена на финансовое обеспечение первоочередных расходов, связанных с выплатой заработной платы, на дальнейшее развитие экономики и социальной сферы, повышение уровня и качества жизни населения, решение приоритетных задач, обеспечение сбалансированности и устойчивости бюджетной системы Слободо-Туринского муниципального района, повышение эффективности бюджетных расходов. </a:t>
            </a:r>
            <a:endParaRPr lang="ru-RU" sz="1800" b="0" strike="noStrike" spc="-1">
              <a:solidFill>
                <a:srgbClr val="FFFFFF"/>
              </a:solidFill>
              <a:latin typeface="Arial"/>
            </a:endParaRPr>
          </a:p>
          <a:p>
            <a:pPr marL="365760" indent="-281305" algn="just" defTabSz="457200">
              <a:lnSpc>
                <a:spcPct val="100000"/>
              </a:lnSpc>
              <a:spcBef>
                <a:spcPts val="600"/>
              </a:spcBef>
              <a:tabLst>
                <a:tab pos="0" algn="l"/>
              </a:tabLst>
              <a:defRPr/>
            </a:pPr>
            <a:r>
              <a:rPr lang="ru-RU" sz="1800" b="0" strike="noStrike" spc="-1">
                <a:solidFill>
                  <a:srgbClr val="000000"/>
                </a:solidFill>
                <a:latin typeface="Times New Roman"/>
                <a:ea typeface="Times New Roman"/>
              </a:rPr>
              <a:t>	Основными задачами бюджетной политики на 2025 - 2027 годы остаются:</a:t>
            </a:r>
            <a:endParaRPr lang="ru-RU" sz="1800" b="0" strike="noStrike" spc="-1">
              <a:solidFill>
                <a:srgbClr val="FFFFFF"/>
              </a:solidFill>
              <a:latin typeface="Arial"/>
            </a:endParaRPr>
          </a:p>
          <a:p>
            <a:pPr marL="365760" indent="-281305" algn="just" defTabSz="457200">
              <a:lnSpc>
                <a:spcPct val="100000"/>
              </a:lnSpc>
              <a:spcBef>
                <a:spcPts val="600"/>
              </a:spcBef>
              <a:tabLst>
                <a:tab pos="0" algn="l"/>
              </a:tabLst>
              <a:defRPr/>
            </a:pPr>
            <a:r>
              <a:rPr lang="ru-RU" sz="1800" b="0" strike="noStrike" spc="-1">
                <a:solidFill>
                  <a:srgbClr val="000000"/>
                </a:solidFill>
                <a:latin typeface="Times New Roman"/>
                <a:ea typeface="Times New Roman"/>
              </a:rPr>
              <a:t>	- обеспечение долговой устойчивости и сбалансированности бюджета Слободо-Туринского муниципального района;</a:t>
            </a:r>
            <a:endParaRPr lang="ru-RU" sz="1800" b="0" strike="noStrike" spc="-1">
              <a:solidFill>
                <a:srgbClr val="FFFFFF"/>
              </a:solidFill>
              <a:latin typeface="Arial"/>
            </a:endParaRPr>
          </a:p>
          <a:p>
            <a:pPr marL="365760" indent="-281305" algn="just" defTabSz="457200">
              <a:lnSpc>
                <a:spcPct val="100000"/>
              </a:lnSpc>
              <a:spcBef>
                <a:spcPts val="600"/>
              </a:spcBef>
              <a:tabLst>
                <a:tab pos="0" algn="l"/>
              </a:tabLst>
              <a:defRPr/>
            </a:pPr>
            <a:r>
              <a:rPr lang="ru-RU" sz="1800" b="0" strike="noStrike" spc="-1">
                <a:solidFill>
                  <a:srgbClr val="000000"/>
                </a:solidFill>
                <a:latin typeface="Times New Roman"/>
                <a:ea typeface="Times New Roman"/>
              </a:rPr>
              <a:t>	- повышение качества управления бюджетным процессом главными распорядителям   бюджетных средств;</a:t>
            </a:r>
            <a:endParaRPr lang="ru-RU" sz="1800" b="0" strike="noStrike" spc="-1">
              <a:solidFill>
                <a:srgbClr val="FFFFFF"/>
              </a:solidFill>
              <a:latin typeface="Arial"/>
            </a:endParaRPr>
          </a:p>
          <a:p>
            <a:pPr marL="365760" indent="-281305" algn="just" defTabSz="457200">
              <a:lnSpc>
                <a:spcPct val="100000"/>
              </a:lnSpc>
              <a:spcBef>
                <a:spcPts val="600"/>
              </a:spcBef>
              <a:tabLst>
                <a:tab pos="0" algn="l"/>
              </a:tabLst>
              <a:defRPr/>
            </a:pPr>
            <a:r>
              <a:rPr lang="ru-RU" sz="1800" b="0" strike="noStrike" spc="-1">
                <a:solidFill>
                  <a:srgbClr val="000000"/>
                </a:solidFill>
                <a:latin typeface="Times New Roman"/>
                <a:ea typeface="Times New Roman"/>
              </a:rPr>
              <a:t>	- повышение эффективности бюджетных расходов, в том числе за счет оптимизации закупок, максимально эффективного использования субсидий;</a:t>
            </a:r>
            <a:endParaRPr lang="ru-RU" sz="1800" b="0" strike="noStrike" spc="-1">
              <a:solidFill>
                <a:srgbClr val="FFFFFF"/>
              </a:solidFill>
              <a:latin typeface="Arial"/>
            </a:endParaRPr>
          </a:p>
          <a:p>
            <a:pPr marL="365760" indent="-281305" algn="just" defTabSz="457200">
              <a:lnSpc>
                <a:spcPct val="100000"/>
              </a:lnSpc>
              <a:spcBef>
                <a:spcPts val="600"/>
              </a:spcBef>
              <a:tabLst>
                <a:tab pos="0" algn="l"/>
              </a:tabLst>
              <a:defRPr/>
            </a:pPr>
            <a:r>
              <a:rPr lang="ru-RU" sz="1800" b="0" strike="noStrike" spc="-1">
                <a:solidFill>
                  <a:srgbClr val="000000"/>
                </a:solidFill>
                <a:latin typeface="Times New Roman"/>
                <a:ea typeface="Times New Roman"/>
              </a:rPr>
              <a:t>	- повышение эффективности мероприятий по мобилизации доходов в местный бюджет.</a:t>
            </a:r>
            <a:endParaRPr lang="ru-RU" sz="1800" b="0" strike="noStrike" spc="-1">
              <a:solidFill>
                <a:srgbClr val="FFFFFF"/>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6"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a:t>
            </a:r>
            <a:r>
              <a:rPr lang="ru-RU" sz="1800" b="0" strike="noStrike" spc="-1">
                <a:solidFill>
                  <a:schemeClr val="accent5">
                    <a:lumMod val="50000"/>
                  </a:schemeClr>
                </a:solidFill>
                <a:latin typeface="Times New Roman"/>
                <a:ea typeface="Times New Roman"/>
              </a:rPr>
              <a:t> Вводная часть</a:t>
            </a:r>
            <a:endParaRPr lang="ru-RU" sz="1800" b="0" strike="noStrike" spc="-1">
              <a:solidFill>
                <a:srgbClr val="FFFFFF"/>
              </a:solidFill>
              <a:latin typeface="Arial"/>
            </a:endParaRPr>
          </a:p>
        </p:txBody>
      </p:sp>
      <p:sp>
        <p:nvSpPr>
          <p:cNvPr id="197" name="CustomShape 2"/>
          <p:cNvSpPr/>
          <p:nvPr/>
        </p:nvSpPr>
        <p:spPr bwMode="auto">
          <a:xfrm>
            <a:off x="657360" y="474120"/>
            <a:ext cx="10875600" cy="62067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fontScale="86111" lnSpcReduction="10000"/>
          </a:bodyPr>
          <a:lstStyle/>
          <a:p>
            <a:pPr marL="4445" indent="355600" algn="ctr" defTabSz="457200">
              <a:lnSpc>
                <a:spcPct val="100000"/>
              </a:lnSpc>
              <a:spcBef>
                <a:spcPts val="600"/>
              </a:spcBef>
              <a:tabLst>
                <a:tab pos="0" algn="l"/>
              </a:tabLst>
              <a:defRPr/>
            </a:pPr>
            <a:r>
              <a:rPr lang="ru-RU" sz="2500" b="0" strike="noStrike" spc="-1">
                <a:solidFill>
                  <a:srgbClr val="000000"/>
                </a:solidFill>
                <a:latin typeface="Times New Roman"/>
                <a:ea typeface="Times New Roman"/>
              </a:rPr>
              <a:t>Основные задачи и приоритетные направления бюджетной и налоговой политики Слободо-Туринского муниципального района на 2025 год и плановый период 2026 и 2027 годов</a:t>
            </a:r>
            <a:endParaRPr lang="ru-RU" sz="2500" b="0" strike="noStrike" spc="-1">
              <a:solidFill>
                <a:srgbClr val="FFFFFF"/>
              </a:solidFill>
              <a:latin typeface="Arial"/>
            </a:endParaRPr>
          </a:p>
          <a:p>
            <a:pPr marL="4445" indent="355600" defTabSz="457200">
              <a:lnSpc>
                <a:spcPct val="100000"/>
              </a:lnSpc>
              <a:spcBef>
                <a:spcPts val="600"/>
              </a:spcBef>
              <a:tabLst>
                <a:tab pos="0" algn="l"/>
              </a:tabLst>
              <a:defRPr/>
            </a:pPr>
            <a:endParaRPr lang="ru-RU" sz="2500" b="0" strike="noStrike" spc="-1">
              <a:solidFill>
                <a:srgbClr val="FFFFFF"/>
              </a:solidFill>
              <a:latin typeface="Arial"/>
            </a:endParaRPr>
          </a:p>
          <a:p>
            <a:pPr marL="4445" indent="355600" algn="just" defTabSz="457200">
              <a:lnSpc>
                <a:spcPct val="100000"/>
              </a:lnSpc>
              <a:spcBef>
                <a:spcPts val="600"/>
              </a:spcBef>
              <a:tabLst>
                <a:tab pos="0" algn="l"/>
              </a:tabLst>
              <a:defRPr/>
            </a:pPr>
            <a:r>
              <a:rPr lang="ru-RU" sz="1900" b="0" strike="noStrike" spc="-1">
                <a:solidFill>
                  <a:srgbClr val="000000"/>
                </a:solidFill>
                <a:latin typeface="Times New Roman"/>
                <a:ea typeface="Times New Roman"/>
              </a:rPr>
              <a:t>Ключевым ориентиром налоговой политики Слоободо-Туринского муниципального района на 2025-2027 годы является обеспечение наполняемости бюджета муниципального района и реализация мер, направленных на развитие налогового потенциала муниципального района, сохранение финансовой устойчивости и сбалансированности бюджета района.</a:t>
            </a:r>
            <a:endParaRPr lang="ru-RU" sz="1900" b="0" strike="noStrike" spc="-1">
              <a:solidFill>
                <a:srgbClr val="FFFFFF"/>
              </a:solidFill>
              <a:latin typeface="Arial"/>
            </a:endParaRPr>
          </a:p>
          <a:p>
            <a:pPr marL="4445" indent="355600" algn="just" defTabSz="457200">
              <a:lnSpc>
                <a:spcPct val="100000"/>
              </a:lnSpc>
              <a:spcBef>
                <a:spcPts val="600"/>
              </a:spcBef>
              <a:tabLst>
                <a:tab pos="0" algn="l"/>
              </a:tabLst>
              <a:defRPr/>
            </a:pPr>
            <a:r>
              <a:rPr lang="ru-RU" sz="1900" b="0" strike="noStrike" spc="-1">
                <a:solidFill>
                  <a:srgbClr val="000000"/>
                </a:solidFill>
                <a:latin typeface="Times New Roman"/>
                <a:ea typeface="Times New Roman"/>
              </a:rPr>
              <a:t>Приоритетом бюджетной политики Слободо-Туринского муниципального района является  обеспечение сохранения населения, укрепления здоровья и повышения благополучия людей, обеспечение возможности для реализации потенциала каждого человека, развития его талантов, воспитания патриотической и социально ответственной личности,  обеспечение создания комфортной и безопасной среды проживания граждан, обеспечение устойчивого, динамичного роста экономики.</a:t>
            </a:r>
            <a:endParaRPr lang="ru-RU" sz="1900" b="0" strike="noStrike" spc="-1">
              <a:solidFill>
                <a:srgbClr val="FFFFFF"/>
              </a:solidFill>
              <a:latin typeface="Arial"/>
            </a:endParaRPr>
          </a:p>
          <a:p>
            <a:pPr marL="4445" indent="355600" algn="just" defTabSz="457200">
              <a:lnSpc>
                <a:spcPct val="100000"/>
              </a:lnSpc>
              <a:spcBef>
                <a:spcPts val="600"/>
              </a:spcBef>
              <a:tabLst>
                <a:tab pos="0" algn="l"/>
              </a:tabLst>
              <a:defRPr/>
            </a:pPr>
            <a:r>
              <a:rPr lang="ru-RU" sz="1900" b="0" strike="noStrike" spc="-1">
                <a:solidFill>
                  <a:srgbClr val="000000"/>
                </a:solidFill>
                <a:latin typeface="Times New Roman"/>
                <a:ea typeface="Times New Roman"/>
              </a:rPr>
              <a:t>Обеспечение открытости и прозрачности бюджетного процесса является одной из основных задач администрации Слободо-Туринского муниципального района.</a:t>
            </a:r>
            <a:endParaRPr lang="ru-RU" sz="1900" b="0" strike="noStrike" spc="-1">
              <a:solidFill>
                <a:srgbClr val="FFFFFF"/>
              </a:solidFill>
              <a:latin typeface="Arial"/>
            </a:endParaRPr>
          </a:p>
          <a:p>
            <a:pPr marL="4445" indent="355600" algn="just" defTabSz="457200">
              <a:lnSpc>
                <a:spcPct val="100000"/>
              </a:lnSpc>
              <a:spcBef>
                <a:spcPts val="600"/>
              </a:spcBef>
              <a:tabLst>
                <a:tab pos="0" algn="l"/>
              </a:tabLst>
              <a:defRPr/>
            </a:pPr>
            <a:r>
              <a:rPr lang="ru-RU" sz="1900" b="0" strike="noStrike" spc="-1">
                <a:solidFill>
                  <a:srgbClr val="000000"/>
                </a:solidFill>
                <a:latin typeface="Times New Roman"/>
                <a:ea typeface="Times New Roman"/>
              </a:rPr>
              <a:t>Публикуемая в открытых источниках информация позволит гражданам составить представление о формировании доходов бюджета по видам основных источников, о направлениях расходования бюджетных средств и сделать выводы об эффективности расходов и целевом использовании средств.</a:t>
            </a:r>
            <a:endParaRPr lang="ru-RU" sz="1900" b="0" strike="noStrike" spc="-1">
              <a:solidFill>
                <a:srgbClr val="FFFFFF"/>
              </a:solidFill>
              <a:latin typeface="Arial"/>
            </a:endParaRPr>
          </a:p>
          <a:p>
            <a:pPr marL="4445" indent="355600" algn="just" defTabSz="457200">
              <a:lnSpc>
                <a:spcPct val="100000"/>
              </a:lnSpc>
              <a:spcBef>
                <a:spcPts val="600"/>
              </a:spcBef>
              <a:tabLst>
                <a:tab pos="0" algn="l"/>
              </a:tabLst>
              <a:defRPr/>
            </a:pPr>
            <a:r>
              <a:rPr lang="ru-RU" sz="1900" b="0" strike="noStrike" spc="-1">
                <a:solidFill>
                  <a:srgbClr val="000000"/>
                </a:solidFill>
                <a:latin typeface="Times New Roman"/>
                <a:ea typeface="Times New Roman"/>
              </a:rPr>
              <a:t>Администрация Слободо-Туринского муниципального района заинтересована в участии как можно большего числа граждан в бюджетном процессе. </a:t>
            </a:r>
            <a:endParaRPr lang="ru-RU" sz="1900" b="0" strike="noStrike" spc="-1">
              <a:solidFill>
                <a:srgbClr val="FFFFFF"/>
              </a:solidFill>
              <a:latin typeface="Arial"/>
            </a:endParaRPr>
          </a:p>
          <a:p>
            <a:pPr marL="4445" indent="355600" algn="just" defTabSz="457200">
              <a:lnSpc>
                <a:spcPct val="100000"/>
              </a:lnSpc>
              <a:spcBef>
                <a:spcPts val="600"/>
              </a:spcBef>
              <a:tabLst>
                <a:tab pos="0" algn="l"/>
              </a:tabLst>
              <a:defRPr/>
            </a:pPr>
            <a:r>
              <a:rPr lang="ru-RU" sz="1900" b="0" strike="noStrike" spc="-1">
                <a:solidFill>
                  <a:srgbClr val="000000"/>
                </a:solidFill>
                <a:latin typeface="Times New Roman"/>
                <a:ea typeface="Times New Roman"/>
              </a:rPr>
              <a:t>Для нас важно и ценно мнение каждого гражданина, как по совершенствованию бюджетного процесса, так и по формированию доходной и расходной частей бюджета.</a:t>
            </a:r>
            <a:endParaRPr lang="ru-RU" sz="1900" b="0" strike="noStrike" spc="-1">
              <a:solidFill>
                <a:srgbClr val="FFFFFF"/>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Diagram2"/>
          <p:cNvGraphicFramePr>
            <a:graphicFrameLocks/>
          </p:cNvGraphicFramePr>
          <p:nvPr/>
        </p:nvGraphicFramePr>
        <p:xfrm>
          <a:off x="767408" y="898435"/>
          <a:ext cx="10875600" cy="385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8"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a:t>
            </a:r>
            <a:r>
              <a:rPr lang="ru-RU" sz="1800" b="0" strike="noStrike" spc="-1">
                <a:solidFill>
                  <a:schemeClr val="accent5">
                    <a:lumMod val="50000"/>
                  </a:schemeClr>
                </a:solidFill>
                <a:latin typeface="Times New Roman"/>
                <a:ea typeface="Times New Roman"/>
              </a:rPr>
              <a:t> Вводная часть</a:t>
            </a:r>
            <a:endParaRPr lang="ru-RU" sz="1800" b="0" strike="noStrike" spc="-1">
              <a:solidFill>
                <a:srgbClr val="FFFFFF"/>
              </a:solidFill>
              <a:latin typeface="Arial"/>
            </a:endParaRPr>
          </a:p>
        </p:txBody>
      </p:sp>
      <p:sp>
        <p:nvSpPr>
          <p:cNvPr id="199" name="CustomShape 1"/>
          <p:cNvSpPr/>
          <p:nvPr/>
        </p:nvSpPr>
        <p:spPr bwMode="auto">
          <a:xfrm>
            <a:off x="657360" y="396720"/>
            <a:ext cx="10875600" cy="518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marL="365760" indent="-281305" algn="ctr" defTabSz="457200">
              <a:lnSpc>
                <a:spcPct val="100000"/>
              </a:lnSpc>
              <a:spcBef>
                <a:spcPts val="600"/>
              </a:spcBef>
              <a:tabLst>
                <a:tab pos="0" algn="l"/>
              </a:tabLst>
              <a:defRPr/>
            </a:pPr>
            <a:r>
              <a:rPr lang="ru-RU" sz="2800" b="0" strike="noStrike" spc="-1">
                <a:solidFill>
                  <a:srgbClr val="000000"/>
                </a:solidFill>
                <a:latin typeface="Times New Roman"/>
                <a:ea typeface="Times New Roman"/>
              </a:rPr>
              <a:t>Этапы составления и утверждения бюджета района</a:t>
            </a:r>
            <a:endParaRPr lang="ru-RU" sz="2800" b="0" strike="noStrike" spc="-1">
              <a:solidFill>
                <a:srgbClr val="FFFFFF"/>
              </a:solidFill>
              <a:latin typeface="Arial"/>
            </a:endParaRPr>
          </a:p>
        </p:txBody>
      </p:sp>
      <p:sp>
        <p:nvSpPr>
          <p:cNvPr id="200" name="CustomShape 1"/>
          <p:cNvSpPr/>
          <p:nvPr/>
        </p:nvSpPr>
        <p:spPr bwMode="auto">
          <a:xfrm>
            <a:off x="657360" y="4951800"/>
            <a:ext cx="10875600" cy="518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marL="365760" indent="-281305" algn="just" defTabSz="457200">
              <a:lnSpc>
                <a:spcPct val="100000"/>
              </a:lnSpc>
              <a:spcBef>
                <a:spcPts val="600"/>
              </a:spcBef>
              <a:tabLst>
                <a:tab pos="0" algn="l"/>
              </a:tabLst>
              <a:defRPr/>
            </a:pPr>
            <a:r>
              <a:rPr lang="en-US" sz="1400" b="0" strike="noStrike" spc="-1">
                <a:solidFill>
                  <a:srgbClr val="000000"/>
                </a:solidFill>
                <a:latin typeface="Times New Roman"/>
                <a:ea typeface="Times New Roman"/>
              </a:rPr>
              <a:t>	</a:t>
            </a:r>
            <a:r>
              <a:rPr lang="ru-RU" sz="1400" b="0" strike="noStrike" spc="-1">
                <a:solidFill>
                  <a:srgbClr val="000000"/>
                </a:solidFill>
                <a:latin typeface="Times New Roman"/>
                <a:ea typeface="Times New Roman"/>
              </a:rPr>
              <a:t>Каждый житель Слободо-Туринского района может принять участие в обсуждении бюджета района (Порядок проведения </a:t>
            </a:r>
            <a:endParaRPr lang="ru-RU" sz="1400" b="0" strike="noStrike" spc="-1">
              <a:solidFill>
                <a:srgbClr val="FFFFFF"/>
              </a:solidFill>
              <a:latin typeface="Arial"/>
            </a:endParaRPr>
          </a:p>
          <a:p>
            <a:pPr marL="365760" indent="-281305" algn="just" defTabSz="457200">
              <a:lnSpc>
                <a:spcPct val="100000"/>
              </a:lnSpc>
              <a:spcBef>
                <a:spcPts val="600"/>
              </a:spcBef>
              <a:tabLst>
                <a:tab pos="0" algn="l"/>
              </a:tabLst>
              <a:defRPr/>
            </a:pPr>
            <a:r>
              <a:rPr lang="ru-RU" sz="1400" b="0" strike="noStrike" spc="-1">
                <a:solidFill>
                  <a:srgbClr val="000000"/>
                </a:solidFill>
                <a:latin typeface="Times New Roman"/>
                <a:ea typeface="Times New Roman"/>
              </a:rPr>
              <a:t> публичных слушаний утвержден Решением Думы МО Слободо-Туринского муниципального района от 28.09.2007 года № 319).</a:t>
            </a:r>
            <a:endParaRPr lang="ru-RU" sz="1400" b="0" strike="noStrike" spc="-1">
              <a:solidFill>
                <a:srgbClr val="FFFFFF"/>
              </a:solidFill>
              <a:latin typeface="Arial"/>
            </a:endParaRPr>
          </a:p>
        </p:txBody>
      </p:sp>
      <p:sp>
        <p:nvSpPr>
          <p:cNvPr id="201" name="Прямоугольник: скругленные углы 8"/>
          <p:cNvSpPr/>
          <p:nvPr/>
        </p:nvSpPr>
        <p:spPr bwMode="auto">
          <a:xfrm>
            <a:off x="657360" y="5706360"/>
            <a:ext cx="2876760" cy="753120"/>
          </a:xfrm>
          <a:prstGeom prst="roundRect">
            <a:avLst>
              <a:gd name="adj" fmla="val 16667"/>
            </a:avLst>
          </a:prstGeom>
          <a:gradFill rotWithShape="0">
            <a:gsLst>
              <a:gs pos="0">
                <a:srgbClr val="BCDEC7"/>
              </a:gs>
              <a:gs pos="100000">
                <a:srgbClr val="66C796"/>
              </a:gs>
            </a:gsLst>
            <a:lin ang="5400000" scaled="1"/>
          </a:gradFill>
          <a:ln cap="rnd">
            <a:solidFill>
              <a:srgbClr val="8DBD9D">
                <a:alpha val="60000"/>
              </a:srgbClr>
            </a:solidFill>
            <a:round/>
          </a:ln>
        </p:spPr>
        <p:style>
          <a:lnRef idx="1">
            <a:schemeClr val="accent2"/>
          </a:lnRef>
          <a:fillRef idx="2">
            <a:schemeClr val="accent2"/>
          </a:fillRef>
          <a:effectRef idx="1">
            <a:schemeClr val="accent2"/>
          </a:effectRef>
          <a:fontRef idx="minor"/>
        </p:style>
        <p:txBody>
          <a:bodyPr lIns="90000" tIns="45000" rIns="90000" bIns="45000" anchor="ctr">
            <a:noAutofit/>
          </a:bodyPr>
          <a:lstStyle/>
          <a:p>
            <a:pPr algn="ctr" defTabSz="457200">
              <a:lnSpc>
                <a:spcPct val="100000"/>
              </a:lnSpc>
              <a:defRPr/>
            </a:pPr>
            <a:r>
              <a:rPr lang="ru-RU" sz="1400" b="0" strike="noStrike" spc="-1">
                <a:solidFill>
                  <a:schemeClr val="dk1"/>
                </a:solidFill>
                <a:latin typeface="Times New Roman"/>
                <a:ea typeface="Times New Roman"/>
              </a:rPr>
              <a:t>Объявление в средствах массовой информации о проведении Публичных слушаний</a:t>
            </a:r>
            <a:endParaRPr lang="ru-RU" sz="1400" b="0" strike="noStrike" spc="-1">
              <a:solidFill>
                <a:srgbClr val="000000"/>
              </a:solidFill>
              <a:latin typeface="Arial"/>
            </a:endParaRPr>
          </a:p>
        </p:txBody>
      </p:sp>
      <p:sp>
        <p:nvSpPr>
          <p:cNvPr id="202" name="Прямоугольник: скругленные углы 9"/>
          <p:cNvSpPr/>
          <p:nvPr/>
        </p:nvSpPr>
        <p:spPr bwMode="auto">
          <a:xfrm>
            <a:off x="4656600" y="5706360"/>
            <a:ext cx="2876760" cy="753120"/>
          </a:xfrm>
          <a:prstGeom prst="roundRect">
            <a:avLst>
              <a:gd name="adj" fmla="val 16667"/>
            </a:avLst>
          </a:prstGeom>
          <a:gradFill rotWithShape="0">
            <a:gsLst>
              <a:gs pos="0">
                <a:srgbClr val="BCDEC7"/>
              </a:gs>
              <a:gs pos="100000">
                <a:srgbClr val="66C796"/>
              </a:gs>
            </a:gsLst>
            <a:lin ang="5400000" scaled="1"/>
          </a:gradFill>
          <a:ln cap="rnd">
            <a:solidFill>
              <a:srgbClr val="8DBD9D">
                <a:alpha val="60000"/>
              </a:srgbClr>
            </a:solidFill>
            <a:round/>
          </a:ln>
        </p:spPr>
        <p:style>
          <a:lnRef idx="1">
            <a:schemeClr val="accent2"/>
          </a:lnRef>
          <a:fillRef idx="2">
            <a:schemeClr val="accent2"/>
          </a:fillRef>
          <a:effectRef idx="1">
            <a:schemeClr val="accent2"/>
          </a:effectRef>
          <a:fontRef idx="minor"/>
        </p:style>
        <p:txBody>
          <a:bodyPr lIns="90000" tIns="45000" rIns="90000" bIns="45000" anchor="ctr">
            <a:noAutofit/>
          </a:bodyPr>
          <a:lstStyle/>
          <a:p>
            <a:pPr defTabSz="457200">
              <a:lnSpc>
                <a:spcPct val="100000"/>
              </a:lnSpc>
              <a:defRPr/>
            </a:pPr>
            <a:r>
              <a:rPr lang="ru-RU" sz="1400" b="0" strike="noStrike" spc="-1">
                <a:solidFill>
                  <a:schemeClr val="dk1"/>
                </a:solidFill>
                <a:latin typeface="Times New Roman"/>
                <a:ea typeface="Times New Roman"/>
              </a:rPr>
              <a:t>Внесение предложение по бюджету на Публичные слушания </a:t>
            </a:r>
            <a:endParaRPr lang="ru-RU" sz="1400" b="0" strike="noStrike" spc="-1">
              <a:solidFill>
                <a:srgbClr val="000000"/>
              </a:solidFill>
              <a:latin typeface="Arial"/>
            </a:endParaRPr>
          </a:p>
        </p:txBody>
      </p:sp>
      <p:sp>
        <p:nvSpPr>
          <p:cNvPr id="203" name="Прямоугольник: скругленные углы 10"/>
          <p:cNvSpPr/>
          <p:nvPr/>
        </p:nvSpPr>
        <p:spPr bwMode="auto">
          <a:xfrm>
            <a:off x="8656200" y="5706360"/>
            <a:ext cx="2876760" cy="753120"/>
          </a:xfrm>
          <a:prstGeom prst="roundRect">
            <a:avLst>
              <a:gd name="adj" fmla="val 16667"/>
            </a:avLst>
          </a:prstGeom>
          <a:gradFill rotWithShape="0">
            <a:gsLst>
              <a:gs pos="0">
                <a:srgbClr val="BCDEC7"/>
              </a:gs>
              <a:gs pos="100000">
                <a:srgbClr val="66C796"/>
              </a:gs>
            </a:gsLst>
            <a:lin ang="5400000" scaled="1"/>
          </a:gradFill>
          <a:ln cap="rnd">
            <a:solidFill>
              <a:srgbClr val="8DBD9D">
                <a:alpha val="60000"/>
              </a:srgbClr>
            </a:solidFill>
            <a:round/>
          </a:ln>
        </p:spPr>
        <p:style>
          <a:lnRef idx="1">
            <a:schemeClr val="accent2"/>
          </a:lnRef>
          <a:fillRef idx="2">
            <a:schemeClr val="accent2"/>
          </a:fillRef>
          <a:effectRef idx="1">
            <a:schemeClr val="accent2"/>
          </a:effectRef>
          <a:fontRef idx="minor"/>
        </p:style>
        <p:txBody>
          <a:bodyPr lIns="90000" tIns="45000" rIns="90000" bIns="45000" anchor="ctr">
            <a:noAutofit/>
          </a:bodyPr>
          <a:lstStyle/>
          <a:p>
            <a:pPr defTabSz="457200">
              <a:lnSpc>
                <a:spcPct val="100000"/>
              </a:lnSpc>
              <a:defRPr/>
            </a:pPr>
            <a:r>
              <a:rPr lang="ru-RU" sz="1400" b="0" strike="noStrike" spc="-1">
                <a:solidFill>
                  <a:schemeClr val="dk1"/>
                </a:solidFill>
                <a:latin typeface="Times New Roman"/>
                <a:ea typeface="Times New Roman"/>
              </a:rPr>
              <a:t>Регистрация перед началом проведения и участие в Публичных слушаниях</a:t>
            </a:r>
            <a:endParaRPr lang="ru-RU" sz="1400" b="0" strike="noStrike" spc="-1">
              <a:solidFill>
                <a:srgbClr val="000000"/>
              </a:solidFill>
              <a:latin typeface="Arial"/>
            </a:endParaRPr>
          </a:p>
        </p:txBody>
      </p:sp>
      <p:sp>
        <p:nvSpPr>
          <p:cNvPr id="204" name="Стрелка: вправо 11"/>
          <p:cNvSpPr/>
          <p:nvPr/>
        </p:nvSpPr>
        <p:spPr bwMode="auto">
          <a:xfrm>
            <a:off x="3723840" y="5823720"/>
            <a:ext cx="743400" cy="518400"/>
          </a:xfrm>
          <a:prstGeom prst="rightArrow">
            <a:avLst>
              <a:gd name="adj1" fmla="val 50000"/>
              <a:gd name="adj2" fmla="val 50000"/>
            </a:avLst>
          </a:prstGeom>
          <a:solidFill>
            <a:schemeClr val="tx2">
              <a:lumMod val="50000"/>
            </a:schemeClr>
          </a:solidFill>
          <a:ln cap="rnd">
            <a:solidFill>
              <a:srgbClr val="00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defRPr/>
            </a:pPr>
            <a:endParaRPr lang="ru-RU" sz="1800" b="0" strike="noStrike" spc="-1">
              <a:solidFill>
                <a:schemeClr val="lt1"/>
              </a:solidFill>
              <a:latin typeface="Century Gothic"/>
            </a:endParaRPr>
          </a:p>
        </p:txBody>
      </p:sp>
      <p:sp>
        <p:nvSpPr>
          <p:cNvPr id="205" name="Стрелка: вправо 12"/>
          <p:cNvSpPr/>
          <p:nvPr/>
        </p:nvSpPr>
        <p:spPr bwMode="auto">
          <a:xfrm>
            <a:off x="7772400" y="5823720"/>
            <a:ext cx="743400" cy="518400"/>
          </a:xfrm>
          <a:prstGeom prst="rightArrow">
            <a:avLst>
              <a:gd name="adj1" fmla="val 50000"/>
              <a:gd name="adj2" fmla="val 50000"/>
            </a:avLst>
          </a:prstGeom>
          <a:solidFill>
            <a:schemeClr val="accent1">
              <a:lumMod val="90000"/>
              <a:lumOff val="10000"/>
            </a:schemeClr>
          </a:solidFill>
          <a:ln cap="rnd">
            <a:solidFill>
              <a:srgbClr val="00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defRPr/>
            </a:pPr>
            <a:endParaRPr lang="ru-RU" sz="1800" b="0" strike="noStrike" spc="-1">
              <a:solidFill>
                <a:schemeClr val="lt1"/>
              </a:solidFill>
              <a:latin typeface="Century Gothic"/>
            </a:endParaRPr>
          </a:p>
        </p:txBody>
      </p:sp>
    </p:spTree>
  </p:cSld>
  <p:clrMapOvr>
    <a:masterClrMapping/>
  </p:clrMapOvr>
</p:sld>
</file>

<file path=ppt/theme/theme1.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10.xml><?xml version="1.0" encoding="utf-8"?>
<a:theme xmlns:a="http://schemas.openxmlformats.org/drawingml/2006/main" name="Сектор">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11.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12.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13.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14.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15.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16.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17.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18.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2.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3.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4.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5.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6.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7.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8.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9.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1061</TotalTime>
  <Words>6245</Words>
  <Application>Microsoft Office PowerPoint</Application>
  <PresentationFormat>Широкоэкранный</PresentationFormat>
  <Paragraphs>1269</Paragraphs>
  <Slides>54</Slides>
  <Notes>54</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17</vt:i4>
      </vt:variant>
      <vt:variant>
        <vt:lpstr>Заголовки слайдов</vt:lpstr>
      </vt:variant>
      <vt:variant>
        <vt:i4>54</vt:i4>
      </vt:variant>
    </vt:vector>
  </HeadingPairs>
  <TitlesOfParts>
    <vt:vector size="79" baseType="lpstr">
      <vt:lpstr>Arial</vt:lpstr>
      <vt:lpstr>Century Gothic</vt:lpstr>
      <vt:lpstr>Liberation Serif</vt:lpstr>
      <vt:lpstr>OpenSymbol</vt:lpstr>
      <vt:lpstr>Symbol</vt:lpstr>
      <vt:lpstr>Times New Roman</vt:lpstr>
      <vt:lpstr>Wingdings</vt:lpstr>
      <vt:lpstr>Wingdings 2</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Сергей Пашкевич</dc:creator>
  <cp:lastModifiedBy>Сергей Пашкевич</cp:lastModifiedBy>
  <cp:revision>178</cp:revision>
  <dcterms:created xsi:type="dcterms:W3CDTF">2022-11-17T09:46:00Z</dcterms:created>
  <dcterms:modified xsi:type="dcterms:W3CDTF">2025-01-15T04:48:58Z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CF1F9DE7CBA24584AC1853743D6FEB3E_12</vt:lpwstr>
  </property>
  <property fmtid="{D5CDD505-2E9C-101B-9397-08002B2CF9AE}" pid="3" name="KSOProductBuildVer">
    <vt:lpwstr>1049-12.2.0.19307</vt:lpwstr>
  </property>
  <property fmtid="{D5CDD505-2E9C-101B-9397-08002B2CF9AE}" pid="4" name="PresentationFormat">
    <vt:lpwstr>Широкоэкранный</vt:lpwstr>
  </property>
  <property fmtid="{D5CDD505-2E9C-101B-9397-08002B2CF9AE}" pid="5" name="Slides">
    <vt:i4>54</vt:i4>
  </property>
</Properties>
</file>