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Сл-Тур МР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 01.04.219</c:v>
                </c:pt>
                <c:pt idx="1">
                  <c:v>на 01.07.2019</c:v>
                </c:pt>
                <c:pt idx="2">
                  <c:v>на 01.10.2019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190526.4</c:v>
                </c:pt>
                <c:pt idx="1">
                  <c:v>392518.8</c:v>
                </c:pt>
                <c:pt idx="2">
                  <c:v>613447.9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Байкаловский МР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 01.04.219</c:v>
                </c:pt>
                <c:pt idx="1">
                  <c:v>на 01.07.2019</c:v>
                </c:pt>
                <c:pt idx="2">
                  <c:v>на 01.10.2019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160190</c:v>
                </c:pt>
                <c:pt idx="1">
                  <c:v>407487</c:v>
                </c:pt>
                <c:pt idx="2">
                  <c:v>569761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Ирбитское МО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 01.04.219</c:v>
                </c:pt>
                <c:pt idx="1">
                  <c:v>на 01.07.2019</c:v>
                </c:pt>
                <c:pt idx="2">
                  <c:v>на 01.10.2019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 formatCode="#,##0.0">
                  <c:v>337073.4</c:v>
                </c:pt>
                <c:pt idx="1">
                  <c:v>818452</c:v>
                </c:pt>
                <c:pt idx="2" formatCode="#,##0.0">
                  <c:v>1184080.8999999999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Таборинский МР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 01.04.219</c:v>
                </c:pt>
                <c:pt idx="1">
                  <c:v>на 01.07.2019</c:v>
                </c:pt>
                <c:pt idx="2">
                  <c:v>на 01.10.2019</c:v>
                </c:pt>
              </c:strCache>
            </c:strRef>
          </c:cat>
          <c:val>
            <c:numRef>
              <c:f>Лист1!$E$2:$E$4</c:f>
              <c:numCache>
                <c:formatCode>#,##0.0</c:formatCode>
                <c:ptCount val="3"/>
                <c:pt idx="0">
                  <c:v>80241.8</c:v>
                </c:pt>
                <c:pt idx="1">
                  <c:v>171301.2</c:v>
                </c:pt>
                <c:pt idx="2">
                  <c:v>1591855.2</c:v>
                </c:pt>
              </c:numCache>
            </c:numRef>
          </c:val>
        </c:ser>
        <c:axId val="65504384"/>
        <c:axId val="69196032"/>
      </c:barChart>
      <c:catAx>
        <c:axId val="65504384"/>
        <c:scaling>
          <c:orientation val="minMax"/>
        </c:scaling>
        <c:axPos val="b"/>
        <c:tickLblPos val="nextTo"/>
        <c:crossAx val="69196032"/>
        <c:crosses val="autoZero"/>
        <c:auto val="1"/>
        <c:lblAlgn val="ctr"/>
        <c:lblOffset val="100"/>
      </c:catAx>
      <c:valAx>
        <c:axId val="69196032"/>
        <c:scaling>
          <c:orientation val="minMax"/>
        </c:scaling>
        <c:axPos val="l"/>
        <c:majorGridlines/>
        <c:numFmt formatCode="#,##0.0" sourceLinked="1"/>
        <c:tickLblPos val="nextTo"/>
        <c:crossAx val="655043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>
          <a:latin typeface="Liberation Serif" pitchFamily="18" charset="0"/>
          <a:ea typeface="Liberation Serif" pitchFamily="18" charset="0"/>
          <a:cs typeface="Liberation Serif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Сл-Тур МР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 01.04.219</c:v>
                </c:pt>
                <c:pt idx="1">
                  <c:v>на 01.07.2019</c:v>
                </c:pt>
                <c:pt idx="2">
                  <c:v>на 01.10.2019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157579.6</c:v>
                </c:pt>
                <c:pt idx="1">
                  <c:v>431204.8</c:v>
                </c:pt>
                <c:pt idx="2">
                  <c:v>558322.1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Байкаловский МР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 01.04.219</c:v>
                </c:pt>
                <c:pt idx="1">
                  <c:v>на 01.07.2019</c:v>
                </c:pt>
                <c:pt idx="2">
                  <c:v>на 01.10.2019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157610</c:v>
                </c:pt>
                <c:pt idx="1">
                  <c:v>415629</c:v>
                </c:pt>
                <c:pt idx="2">
                  <c:v>566881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Ирбитское МО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 01.04.219</c:v>
                </c:pt>
                <c:pt idx="1">
                  <c:v>на 01.07.2019</c:v>
                </c:pt>
                <c:pt idx="2">
                  <c:v>на 01.10.2019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 formatCode="#,##0.0">
                  <c:v>270196.5</c:v>
                </c:pt>
                <c:pt idx="1">
                  <c:v>701807.9</c:v>
                </c:pt>
                <c:pt idx="2" formatCode="#,##0.0">
                  <c:v>1108858.2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Таборинский МР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 01.04.219</c:v>
                </c:pt>
                <c:pt idx="1">
                  <c:v>на 01.07.2019</c:v>
                </c:pt>
                <c:pt idx="2">
                  <c:v>на 01.10.2019</c:v>
                </c:pt>
              </c:strCache>
            </c:strRef>
          </c:cat>
          <c:val>
            <c:numRef>
              <c:f>Лист1!$E$2:$E$4</c:f>
              <c:numCache>
                <c:formatCode>#,##0.0</c:formatCode>
                <c:ptCount val="3"/>
                <c:pt idx="0">
                  <c:v>71069.2</c:v>
                </c:pt>
                <c:pt idx="1">
                  <c:v>159681.20000000001</c:v>
                </c:pt>
                <c:pt idx="2">
                  <c:v>1456140.6</c:v>
                </c:pt>
              </c:numCache>
            </c:numRef>
          </c:val>
        </c:ser>
        <c:axId val="87552000"/>
        <c:axId val="87553536"/>
      </c:barChart>
      <c:catAx>
        <c:axId val="87552000"/>
        <c:scaling>
          <c:orientation val="minMax"/>
        </c:scaling>
        <c:axPos val="b"/>
        <c:tickLblPos val="nextTo"/>
        <c:crossAx val="87553536"/>
        <c:crosses val="autoZero"/>
        <c:auto val="1"/>
        <c:lblAlgn val="ctr"/>
        <c:lblOffset val="100"/>
      </c:catAx>
      <c:valAx>
        <c:axId val="87553536"/>
        <c:scaling>
          <c:orientation val="minMax"/>
        </c:scaling>
        <c:axPos val="l"/>
        <c:majorGridlines/>
        <c:numFmt formatCode="#,##0.0" sourceLinked="1"/>
        <c:tickLblPos val="nextTo"/>
        <c:crossAx val="875520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>
          <a:latin typeface="Liberation Serif" pitchFamily="18" charset="0"/>
          <a:ea typeface="Liberation Serif" pitchFamily="18" charset="0"/>
          <a:cs typeface="Liberation Serif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Сравнение доходов бюджета </a:t>
            </a:r>
            <a:r>
              <a:rPr lang="ru-RU" sz="2000" b="1" dirty="0" err="1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Слободо-Туринского</a:t>
            </a:r>
            <a:r>
              <a:rPr lang="ru-RU" sz="2000" b="1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муниципального района</a:t>
            </a:r>
            <a:r>
              <a:rPr lang="ru-RU" sz="2000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 другими территориями 2019 года</a:t>
            </a:r>
            <a:r>
              <a:rPr lang="ru-RU" sz="20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ru-RU" sz="20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en-US" sz="20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						</a:t>
            </a:r>
            <a:r>
              <a:rPr lang="ru-RU" sz="1600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тыс.рублей</a:t>
            </a:r>
            <a:endParaRPr lang="ru-RU" sz="1600" dirty="0">
              <a:solidFill>
                <a:schemeClr val="tx1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 01</a:t>
                      </a:r>
                      <a:r>
                        <a:rPr lang="en-US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.04.2019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</a:t>
                      </a:r>
                      <a:r>
                        <a:rPr lang="en-US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01.07.2019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</a:t>
                      </a:r>
                      <a:r>
                        <a:rPr lang="en-US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01.10.2019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Слободо-Турински</a:t>
                      </a:r>
                      <a:r>
                        <a:rPr lang="ru-RU" sz="1600" baseline="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й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МР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190 526,4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392 518,8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613 447</a:t>
                      </a:r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,9</a:t>
                      </a:r>
                    </a:p>
                    <a:p>
                      <a:pPr algn="ctr"/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Байкаловский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МР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160 190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407 487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569 761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Ирбитское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МО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334 073,4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818 452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1 184 080,9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Таборинский</a:t>
                      </a:r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МР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80 241,8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171 301,2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1 591 855,2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67544" y="4077072"/>
          <a:ext cx="820891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Сравнение расходов бюджета </a:t>
            </a:r>
            <a:r>
              <a:rPr lang="ru-RU" sz="2000" b="1" dirty="0" err="1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Слободо-Туринского</a:t>
            </a:r>
            <a:r>
              <a:rPr lang="ru-RU" sz="2000" b="1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муниципального района</a:t>
            </a:r>
            <a:r>
              <a:rPr lang="ru-RU" sz="2000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 другими территориями 2019 года</a:t>
            </a:r>
            <a:r>
              <a:rPr lang="ru-RU" sz="20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ru-RU" sz="20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en-US" sz="20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						</a:t>
            </a:r>
            <a:r>
              <a:rPr lang="ru-RU" sz="1600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тыс.рублей</a:t>
            </a:r>
            <a:endParaRPr lang="ru-RU" sz="1600" dirty="0">
              <a:solidFill>
                <a:schemeClr val="tx1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 01</a:t>
                      </a:r>
                      <a:r>
                        <a:rPr lang="en-US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.04.2019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</a:t>
                      </a:r>
                      <a:r>
                        <a:rPr lang="en-US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01.07.2019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01</a:t>
                      </a:r>
                      <a:r>
                        <a:rPr lang="en-US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.10.2019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Слободо-Турински</a:t>
                      </a:r>
                      <a:r>
                        <a:rPr lang="ru-RU" sz="1600" baseline="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й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МР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157 573,6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431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204,8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558 322,1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Байкаловский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МР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157 610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415 629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566 881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Ирбитское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МО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270 196,5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701 807,9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108 858,2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Таборинский</a:t>
                      </a:r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МР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71 069,2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159 681,2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1 456 140,6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67544" y="4077072"/>
          <a:ext cx="820891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96</Words>
  <Application>Microsoft Office PowerPoint</Application>
  <PresentationFormat>Экран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Сравнение доходов бюджета Слободо-Туринского муниципального района с другими территориями 2019 года       тыс.рублей</vt:lpstr>
      <vt:lpstr>Сравнение расходов бюджета Слободо-Туринского муниципального района с другими территориями 2019 года       тыс.рублей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доходов бюджета Слободо-Туринского муниципального района с другими территориями 2019 года       тыс.рублей</dc:title>
  <dc:creator>Сергей</dc:creator>
  <cp:lastModifiedBy>Сергей</cp:lastModifiedBy>
  <cp:revision>16</cp:revision>
  <dcterms:created xsi:type="dcterms:W3CDTF">2019-08-21T05:09:02Z</dcterms:created>
  <dcterms:modified xsi:type="dcterms:W3CDTF">2019-12-09T06:53:52Z</dcterms:modified>
</cp:coreProperties>
</file>